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332"/>
  </p:notesMasterIdLst>
  <p:sldIdLst>
    <p:sldId id="1719" r:id="rId2"/>
    <p:sldId id="2544" r:id="rId3"/>
    <p:sldId id="1865" r:id="rId4"/>
    <p:sldId id="2543" r:id="rId5"/>
    <p:sldId id="2571" r:id="rId6"/>
    <p:sldId id="2572" r:id="rId7"/>
    <p:sldId id="2531" r:id="rId8"/>
    <p:sldId id="2533" r:id="rId9"/>
    <p:sldId id="1934" r:id="rId10"/>
    <p:sldId id="2559" r:id="rId11"/>
    <p:sldId id="2567" r:id="rId12"/>
    <p:sldId id="2566" r:id="rId13"/>
    <p:sldId id="2015" r:id="rId14"/>
    <p:sldId id="1953" r:id="rId15"/>
    <p:sldId id="1954" r:id="rId16"/>
    <p:sldId id="1885" r:id="rId17"/>
    <p:sldId id="1660" r:id="rId18"/>
    <p:sldId id="2537" r:id="rId19"/>
    <p:sldId id="2542" r:id="rId20"/>
    <p:sldId id="2573" r:id="rId21"/>
    <p:sldId id="2007" r:id="rId22"/>
    <p:sldId id="2574" r:id="rId23"/>
    <p:sldId id="2021" r:id="rId24"/>
    <p:sldId id="2575" r:id="rId25"/>
    <p:sldId id="2013" r:id="rId26"/>
    <p:sldId id="2242" r:id="rId27"/>
    <p:sldId id="1856" r:id="rId28"/>
    <p:sldId id="1857" r:id="rId29"/>
    <p:sldId id="1973" r:id="rId30"/>
    <p:sldId id="2239" r:id="rId31"/>
    <p:sldId id="1863" r:id="rId32"/>
    <p:sldId id="2237" r:id="rId33"/>
    <p:sldId id="2011" r:id="rId34"/>
    <p:sldId id="2016" r:id="rId35"/>
    <p:sldId id="1971" r:id="rId36"/>
    <p:sldId id="1875" r:id="rId37"/>
    <p:sldId id="1876" r:id="rId38"/>
    <p:sldId id="1877" r:id="rId39"/>
    <p:sldId id="1878" r:id="rId40"/>
    <p:sldId id="1879" r:id="rId41"/>
    <p:sldId id="1880" r:id="rId42"/>
    <p:sldId id="1872" r:id="rId43"/>
    <p:sldId id="2576" r:id="rId44"/>
    <p:sldId id="2577" r:id="rId45"/>
    <p:sldId id="1906" r:id="rId46"/>
    <p:sldId id="2578" r:id="rId47"/>
    <p:sldId id="1899" r:id="rId48"/>
    <p:sldId id="1905" r:id="rId49"/>
    <p:sldId id="1898" r:id="rId50"/>
    <p:sldId id="2579" r:id="rId51"/>
    <p:sldId id="2580" r:id="rId52"/>
    <p:sldId id="2009" r:id="rId53"/>
    <p:sldId id="2238" r:id="rId54"/>
    <p:sldId id="2004" r:id="rId55"/>
    <p:sldId id="1994" r:id="rId56"/>
    <p:sldId id="1995" r:id="rId57"/>
    <p:sldId id="1891" r:id="rId58"/>
    <p:sldId id="1892" r:id="rId59"/>
    <p:sldId id="1893" r:id="rId60"/>
    <p:sldId id="2581" r:id="rId61"/>
    <p:sldId id="1670" r:id="rId62"/>
    <p:sldId id="1866" r:id="rId63"/>
    <p:sldId id="2008" r:id="rId64"/>
    <p:sldId id="1992" r:id="rId65"/>
    <p:sldId id="1993" r:id="rId66"/>
    <p:sldId id="1990" r:id="rId67"/>
    <p:sldId id="1867" r:id="rId68"/>
    <p:sldId id="2006" r:id="rId69"/>
    <p:sldId id="1981" r:id="rId70"/>
    <p:sldId id="1980" r:id="rId71"/>
    <p:sldId id="1986" r:id="rId72"/>
    <p:sldId id="1868" r:id="rId73"/>
    <p:sldId id="2582" r:id="rId74"/>
    <p:sldId id="1884" r:id="rId75"/>
    <p:sldId id="2583" r:id="rId76"/>
    <p:sldId id="1901" r:id="rId77"/>
    <p:sldId id="1903" r:id="rId78"/>
    <p:sldId id="1900" r:id="rId79"/>
    <p:sldId id="1902" r:id="rId80"/>
    <p:sldId id="1904" r:id="rId81"/>
    <p:sldId id="1908" r:id="rId82"/>
    <p:sldId id="2010" r:id="rId83"/>
    <p:sldId id="2584" r:id="rId84"/>
    <p:sldId id="2409" r:id="rId85"/>
    <p:sldId id="2585" r:id="rId86"/>
    <p:sldId id="2393" r:id="rId87"/>
    <p:sldId id="2335" r:id="rId88"/>
    <p:sldId id="2336" r:id="rId89"/>
    <p:sldId id="2337" r:id="rId90"/>
    <p:sldId id="2341" r:id="rId91"/>
    <p:sldId id="2586" r:id="rId92"/>
    <p:sldId id="2394" r:id="rId93"/>
    <p:sldId id="2348" r:id="rId94"/>
    <p:sldId id="2587" r:id="rId95"/>
    <p:sldId id="2350" r:id="rId96"/>
    <p:sldId id="2352" r:id="rId97"/>
    <p:sldId id="2222" r:id="rId98"/>
    <p:sldId id="2396" r:id="rId99"/>
    <p:sldId id="2387" r:id="rId100"/>
    <p:sldId id="2388" r:id="rId101"/>
    <p:sldId id="2389" r:id="rId102"/>
    <p:sldId id="2392" r:id="rId103"/>
    <p:sldId id="1926" r:id="rId104"/>
    <p:sldId id="2588" r:id="rId105"/>
    <p:sldId id="2589" r:id="rId106"/>
    <p:sldId id="2538" r:id="rId107"/>
    <p:sldId id="2541" r:id="rId108"/>
    <p:sldId id="2539" r:id="rId109"/>
    <p:sldId id="2590" r:id="rId110"/>
    <p:sldId id="2395" r:id="rId111"/>
    <p:sldId id="2535" r:id="rId112"/>
    <p:sldId id="2536" r:id="rId113"/>
    <p:sldId id="2370" r:id="rId114"/>
    <p:sldId id="2375" r:id="rId115"/>
    <p:sldId id="2405" r:id="rId116"/>
    <p:sldId id="2406" r:id="rId117"/>
    <p:sldId id="2378" r:id="rId118"/>
    <p:sldId id="2591" r:id="rId119"/>
    <p:sldId id="1907" r:id="rId120"/>
    <p:sldId id="2592" r:id="rId121"/>
    <p:sldId id="2593" r:id="rId122"/>
    <p:sldId id="2518" r:id="rId123"/>
    <p:sldId id="2594" r:id="rId124"/>
    <p:sldId id="2520" r:id="rId125"/>
    <p:sldId id="2521" r:id="rId126"/>
    <p:sldId id="2522" r:id="rId127"/>
    <p:sldId id="2523" r:id="rId128"/>
    <p:sldId id="2524" r:id="rId129"/>
    <p:sldId id="2595" r:id="rId130"/>
    <p:sldId id="2505" r:id="rId131"/>
    <p:sldId id="2404" r:id="rId132"/>
    <p:sldId id="2519" r:id="rId133"/>
    <p:sldId id="2513" r:id="rId134"/>
    <p:sldId id="2515" r:id="rId135"/>
    <p:sldId id="2514" r:id="rId136"/>
    <p:sldId id="1922" r:id="rId137"/>
    <p:sldId id="2527" r:id="rId138"/>
    <p:sldId id="2596" r:id="rId139"/>
    <p:sldId id="2507" r:id="rId140"/>
    <p:sldId id="2502" r:id="rId141"/>
    <p:sldId id="2517" r:id="rId142"/>
    <p:sldId id="1967" r:id="rId143"/>
    <p:sldId id="2526" r:id="rId144"/>
    <p:sldId id="2528" r:id="rId145"/>
    <p:sldId id="2597" r:id="rId146"/>
    <p:sldId id="2598" r:id="rId147"/>
    <p:sldId id="2529" r:id="rId148"/>
    <p:sldId id="2599" r:id="rId149"/>
    <p:sldId id="2495" r:id="rId150"/>
    <p:sldId id="2603" r:id="rId151"/>
    <p:sldId id="2487" r:id="rId152"/>
    <p:sldId id="2456" r:id="rId153"/>
    <p:sldId id="2457" r:id="rId154"/>
    <p:sldId id="2458" r:id="rId155"/>
    <p:sldId id="1920" r:id="rId156"/>
    <p:sldId id="1921" r:id="rId157"/>
    <p:sldId id="2459" r:id="rId158"/>
    <p:sldId id="2461" r:id="rId159"/>
    <p:sldId id="1896" r:id="rId160"/>
    <p:sldId id="2604" r:id="rId161"/>
    <p:sldId id="2605" r:id="rId162"/>
    <p:sldId id="2488" r:id="rId163"/>
    <p:sldId id="2606" r:id="rId164"/>
    <p:sldId id="2607" r:id="rId165"/>
    <p:sldId id="2608" r:id="rId166"/>
    <p:sldId id="2609" r:id="rId167"/>
    <p:sldId id="2464" r:id="rId168"/>
    <p:sldId id="2610" r:id="rId169"/>
    <p:sldId id="2453" r:id="rId170"/>
    <p:sldId id="2611" r:id="rId171"/>
    <p:sldId id="2612" r:id="rId172"/>
    <p:sldId id="2613" r:id="rId173"/>
    <p:sldId id="2614" r:id="rId174"/>
    <p:sldId id="2253" r:id="rId175"/>
    <p:sldId id="2615" r:id="rId176"/>
    <p:sldId id="2235" r:id="rId177"/>
    <p:sldId id="1862" r:id="rId178"/>
    <p:sldId id="2227" r:id="rId179"/>
    <p:sldId id="2257" r:id="rId180"/>
    <p:sldId id="559" r:id="rId181"/>
    <p:sldId id="1861" r:id="rId182"/>
    <p:sldId id="2310" r:id="rId183"/>
    <p:sldId id="2616" r:id="rId184"/>
    <p:sldId id="2236" r:id="rId185"/>
    <p:sldId id="2028" r:id="rId186"/>
    <p:sldId id="2029" r:id="rId187"/>
    <p:sldId id="2231" r:id="rId188"/>
    <p:sldId id="2477" r:id="rId189"/>
    <p:sldId id="2030" r:id="rId190"/>
    <p:sldId id="1873" r:id="rId191"/>
    <p:sldId id="2617" r:id="rId192"/>
    <p:sldId id="2618" r:id="rId193"/>
    <p:sldId id="2255" r:id="rId194"/>
    <p:sldId id="2054" r:id="rId195"/>
    <p:sldId id="2056" r:id="rId196"/>
    <p:sldId id="2240" r:id="rId197"/>
    <p:sldId id="2241" r:id="rId198"/>
    <p:sldId id="2059" r:id="rId199"/>
    <p:sldId id="2620" r:id="rId200"/>
    <p:sldId id="2621" r:id="rId201"/>
    <p:sldId id="2035" r:id="rId202"/>
    <p:sldId id="2472" r:id="rId203"/>
    <p:sldId id="2233" r:id="rId204"/>
    <p:sldId id="2072" r:id="rId205"/>
    <p:sldId id="2251" r:id="rId206"/>
    <p:sldId id="2074" r:id="rId207"/>
    <p:sldId id="2475" r:id="rId208"/>
    <p:sldId id="2244" r:id="rId209"/>
    <p:sldId id="2226" r:id="rId210"/>
    <p:sldId id="2473" r:id="rId211"/>
    <p:sldId id="2247" r:id="rId212"/>
    <p:sldId id="2098" r:id="rId213"/>
    <p:sldId id="2474" r:id="rId214"/>
    <p:sldId id="2469" r:id="rId215"/>
    <p:sldId id="2622" r:id="rId216"/>
    <p:sldId id="2623" r:id="rId217"/>
    <p:sldId id="2624" r:id="rId218"/>
    <p:sldId id="2625" r:id="rId219"/>
    <p:sldId id="2134" r:id="rId220"/>
    <p:sldId id="2626" r:id="rId221"/>
    <p:sldId id="2135" r:id="rId222"/>
    <p:sldId id="2140" r:id="rId223"/>
    <p:sldId id="2627" r:id="rId224"/>
    <p:sldId id="1911" r:id="rId225"/>
    <p:sldId id="2137" r:id="rId226"/>
    <p:sldId id="2628" r:id="rId227"/>
    <p:sldId id="2629" r:id="rId228"/>
    <p:sldId id="2232" r:id="rId229"/>
    <p:sldId id="2224" r:id="rId230"/>
    <p:sldId id="2225" r:id="rId231"/>
    <p:sldId id="2630" r:id="rId232"/>
    <p:sldId id="2171" r:id="rId233"/>
    <p:sldId id="2173" r:id="rId234"/>
    <p:sldId id="2005" r:id="rId235"/>
    <p:sldId id="2632" r:id="rId236"/>
    <p:sldId id="2201" r:id="rId237"/>
    <p:sldId id="2202" r:id="rId238"/>
    <p:sldId id="2203" r:id="rId239"/>
    <p:sldId id="2633" r:id="rId240"/>
    <p:sldId id="2634" r:id="rId241"/>
    <p:sldId id="2206" r:id="rId242"/>
    <p:sldId id="2245" r:id="rId243"/>
    <p:sldId id="2207" r:id="rId244"/>
    <p:sldId id="2635" r:id="rId245"/>
    <p:sldId id="2234" r:id="rId246"/>
    <p:sldId id="2214" r:id="rId247"/>
    <p:sldId id="2215" r:id="rId248"/>
    <p:sldId id="2636" r:id="rId249"/>
    <p:sldId id="2637" r:id="rId250"/>
    <p:sldId id="2638" r:id="rId251"/>
    <p:sldId id="2639" r:id="rId252"/>
    <p:sldId id="2640" r:id="rId253"/>
    <p:sldId id="2641" r:id="rId254"/>
    <p:sldId id="2642" r:id="rId255"/>
    <p:sldId id="2480" r:id="rId256"/>
    <p:sldId id="2482" r:id="rId257"/>
    <p:sldId id="2476" r:id="rId258"/>
    <p:sldId id="2481" r:id="rId259"/>
    <p:sldId id="2643" r:id="rId260"/>
    <p:sldId id="2644" r:id="rId261"/>
    <p:sldId id="1923" r:id="rId262"/>
    <p:sldId id="2479" r:id="rId263"/>
    <p:sldId id="2645" r:id="rId264"/>
    <p:sldId id="1946" r:id="rId265"/>
    <p:sldId id="2483" r:id="rId266"/>
    <p:sldId id="2646" r:id="rId267"/>
    <p:sldId id="2478" r:id="rId268"/>
    <p:sldId id="2485" r:id="rId269"/>
    <p:sldId id="2492" r:id="rId270"/>
    <p:sldId id="2501" r:id="rId271"/>
    <p:sldId id="2516" r:id="rId272"/>
    <p:sldId id="1972" r:id="rId273"/>
    <p:sldId id="2510" r:id="rId274"/>
    <p:sldId id="2647" r:id="rId275"/>
    <p:sldId id="2462" r:id="rId276"/>
    <p:sldId id="2648" r:id="rId277"/>
    <p:sldId id="2452" r:id="rId278"/>
    <p:sldId id="2062" r:id="rId279"/>
    <p:sldId id="2063" r:id="rId280"/>
    <p:sldId id="2650" r:id="rId281"/>
    <p:sldId id="2651" r:id="rId282"/>
    <p:sldId id="2652" r:id="rId283"/>
    <p:sldId id="2653" r:id="rId284"/>
    <p:sldId id="2467" r:id="rId285"/>
    <p:sldId id="2654" r:id="rId286"/>
    <p:sldId id="2655" r:id="rId287"/>
    <p:sldId id="2228" r:id="rId288"/>
    <p:sldId id="2465" r:id="rId289"/>
    <p:sldId id="2656" r:id="rId290"/>
    <p:sldId id="2466" r:id="rId291"/>
    <p:sldId id="2422" r:id="rId292"/>
    <p:sldId id="2463" r:id="rId293"/>
    <p:sldId id="2657" r:id="rId294"/>
    <p:sldId id="2658" r:id="rId295"/>
    <p:sldId id="2659" r:id="rId296"/>
    <p:sldId id="2660" r:id="rId297"/>
    <p:sldId id="2661" r:id="rId298"/>
    <p:sldId id="1925" r:id="rId299"/>
    <p:sldId id="2548" r:id="rId300"/>
    <p:sldId id="2662" r:id="rId301"/>
    <p:sldId id="1927" r:id="rId302"/>
    <p:sldId id="1928" r:id="rId303"/>
    <p:sldId id="1929" r:id="rId304"/>
    <p:sldId id="1930" r:id="rId305"/>
    <p:sldId id="1931" r:id="rId306"/>
    <p:sldId id="2534" r:id="rId307"/>
    <p:sldId id="2663" r:id="rId308"/>
    <p:sldId id="2115" r:id="rId309"/>
    <p:sldId id="2116" r:id="rId310"/>
    <p:sldId id="2117" r:id="rId311"/>
    <p:sldId id="2664" r:id="rId312"/>
    <p:sldId id="2665" r:id="rId313"/>
    <p:sldId id="2666" r:id="rId314"/>
    <p:sldId id="1913" r:id="rId315"/>
    <p:sldId id="1889" r:id="rId316"/>
    <p:sldId id="1918" r:id="rId317"/>
    <p:sldId id="1919" r:id="rId318"/>
    <p:sldId id="2668" r:id="rId319"/>
    <p:sldId id="2547" r:id="rId320"/>
    <p:sldId id="2509" r:id="rId321"/>
    <p:sldId id="2511" r:id="rId322"/>
    <p:sldId id="2545" r:id="rId323"/>
    <p:sldId id="2512" r:id="rId324"/>
    <p:sldId id="2549" r:id="rId325"/>
    <p:sldId id="1978" r:id="rId326"/>
    <p:sldId id="2550" r:id="rId327"/>
    <p:sldId id="2669" r:id="rId328"/>
    <p:sldId id="2670" r:id="rId329"/>
    <p:sldId id="2546" r:id="rId330"/>
    <p:sldId id="2671" r:id="rId3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8D36D2A-CC8F-45CA-AC49-5B6553A2197F}">
          <p14:sldIdLst>
            <p14:sldId id="1719"/>
            <p14:sldId id="2544"/>
            <p14:sldId id="1865"/>
            <p14:sldId id="2543"/>
            <p14:sldId id="2571"/>
            <p14:sldId id="2572"/>
            <p14:sldId id="2531"/>
            <p14:sldId id="2533"/>
            <p14:sldId id="1934"/>
            <p14:sldId id="2559"/>
            <p14:sldId id="2567"/>
            <p14:sldId id="2566"/>
            <p14:sldId id="2015"/>
            <p14:sldId id="1953"/>
            <p14:sldId id="1954"/>
            <p14:sldId id="1885"/>
            <p14:sldId id="1660"/>
            <p14:sldId id="2537"/>
            <p14:sldId id="2542"/>
            <p14:sldId id="2573"/>
            <p14:sldId id="2007"/>
            <p14:sldId id="2574"/>
            <p14:sldId id="2021"/>
            <p14:sldId id="2575"/>
            <p14:sldId id="2013"/>
            <p14:sldId id="2242"/>
            <p14:sldId id="1856"/>
            <p14:sldId id="1857"/>
            <p14:sldId id="1973"/>
            <p14:sldId id="2239"/>
            <p14:sldId id="1863"/>
            <p14:sldId id="2237"/>
            <p14:sldId id="2011"/>
            <p14:sldId id="2016"/>
            <p14:sldId id="1971"/>
            <p14:sldId id="1875"/>
            <p14:sldId id="1876"/>
            <p14:sldId id="1877"/>
            <p14:sldId id="1878"/>
            <p14:sldId id="1879"/>
            <p14:sldId id="1880"/>
            <p14:sldId id="1872"/>
            <p14:sldId id="2576"/>
            <p14:sldId id="2577"/>
            <p14:sldId id="1906"/>
            <p14:sldId id="2578"/>
            <p14:sldId id="1899"/>
            <p14:sldId id="1905"/>
            <p14:sldId id="1898"/>
            <p14:sldId id="2579"/>
            <p14:sldId id="2580"/>
            <p14:sldId id="2009"/>
            <p14:sldId id="2238"/>
            <p14:sldId id="2004"/>
            <p14:sldId id="1994"/>
            <p14:sldId id="1995"/>
            <p14:sldId id="1891"/>
            <p14:sldId id="1892"/>
            <p14:sldId id="1893"/>
            <p14:sldId id="2581"/>
            <p14:sldId id="1670"/>
            <p14:sldId id="1866"/>
            <p14:sldId id="2008"/>
            <p14:sldId id="1992"/>
            <p14:sldId id="1993"/>
            <p14:sldId id="1990"/>
            <p14:sldId id="1867"/>
            <p14:sldId id="2006"/>
            <p14:sldId id="1981"/>
            <p14:sldId id="1980"/>
            <p14:sldId id="1986"/>
            <p14:sldId id="1868"/>
            <p14:sldId id="2582"/>
            <p14:sldId id="1884"/>
            <p14:sldId id="2583"/>
            <p14:sldId id="1901"/>
            <p14:sldId id="1903"/>
            <p14:sldId id="1900"/>
            <p14:sldId id="1902"/>
            <p14:sldId id="1904"/>
            <p14:sldId id="1908"/>
            <p14:sldId id="2010"/>
            <p14:sldId id="2584"/>
            <p14:sldId id="2409"/>
            <p14:sldId id="2585"/>
            <p14:sldId id="2393"/>
            <p14:sldId id="2335"/>
            <p14:sldId id="2336"/>
            <p14:sldId id="2337"/>
            <p14:sldId id="2341"/>
            <p14:sldId id="2586"/>
            <p14:sldId id="2394"/>
            <p14:sldId id="2348"/>
            <p14:sldId id="2587"/>
            <p14:sldId id="2350"/>
            <p14:sldId id="2352"/>
            <p14:sldId id="2222"/>
            <p14:sldId id="2396"/>
            <p14:sldId id="2387"/>
            <p14:sldId id="2388"/>
            <p14:sldId id="2389"/>
            <p14:sldId id="2392"/>
            <p14:sldId id="1926"/>
            <p14:sldId id="2588"/>
            <p14:sldId id="2589"/>
            <p14:sldId id="2538"/>
            <p14:sldId id="2541"/>
            <p14:sldId id="2539"/>
            <p14:sldId id="2590"/>
            <p14:sldId id="2395"/>
            <p14:sldId id="2535"/>
            <p14:sldId id="2536"/>
            <p14:sldId id="2370"/>
            <p14:sldId id="2375"/>
            <p14:sldId id="2405"/>
            <p14:sldId id="2406"/>
            <p14:sldId id="2378"/>
            <p14:sldId id="2591"/>
            <p14:sldId id="1907"/>
            <p14:sldId id="2592"/>
            <p14:sldId id="2593"/>
            <p14:sldId id="2518"/>
            <p14:sldId id="2594"/>
            <p14:sldId id="2520"/>
            <p14:sldId id="2521"/>
            <p14:sldId id="2522"/>
            <p14:sldId id="2523"/>
            <p14:sldId id="2524"/>
            <p14:sldId id="2595"/>
            <p14:sldId id="2505"/>
            <p14:sldId id="2404"/>
            <p14:sldId id="2519"/>
            <p14:sldId id="2513"/>
            <p14:sldId id="2515"/>
            <p14:sldId id="2514"/>
            <p14:sldId id="1922"/>
            <p14:sldId id="2527"/>
            <p14:sldId id="2596"/>
            <p14:sldId id="2507"/>
            <p14:sldId id="2502"/>
            <p14:sldId id="2517"/>
            <p14:sldId id="1967"/>
            <p14:sldId id="2526"/>
            <p14:sldId id="2528"/>
            <p14:sldId id="2597"/>
            <p14:sldId id="2598"/>
            <p14:sldId id="2529"/>
            <p14:sldId id="2599"/>
            <p14:sldId id="2495"/>
            <p14:sldId id="2603"/>
            <p14:sldId id="2487"/>
            <p14:sldId id="2456"/>
            <p14:sldId id="2457"/>
            <p14:sldId id="2458"/>
            <p14:sldId id="1920"/>
            <p14:sldId id="1921"/>
            <p14:sldId id="2459"/>
            <p14:sldId id="2461"/>
            <p14:sldId id="1896"/>
            <p14:sldId id="2604"/>
            <p14:sldId id="2605"/>
            <p14:sldId id="2488"/>
            <p14:sldId id="2606"/>
            <p14:sldId id="2607"/>
            <p14:sldId id="2608"/>
            <p14:sldId id="2609"/>
            <p14:sldId id="2464"/>
            <p14:sldId id="2610"/>
            <p14:sldId id="2453"/>
            <p14:sldId id="2611"/>
            <p14:sldId id="2612"/>
            <p14:sldId id="2613"/>
            <p14:sldId id="2614"/>
            <p14:sldId id="2253"/>
            <p14:sldId id="2615"/>
            <p14:sldId id="2235"/>
            <p14:sldId id="1862"/>
            <p14:sldId id="2227"/>
            <p14:sldId id="2257"/>
            <p14:sldId id="559"/>
            <p14:sldId id="1861"/>
            <p14:sldId id="2310"/>
            <p14:sldId id="2616"/>
            <p14:sldId id="2236"/>
            <p14:sldId id="2028"/>
            <p14:sldId id="2029"/>
            <p14:sldId id="2231"/>
            <p14:sldId id="2477"/>
            <p14:sldId id="2030"/>
            <p14:sldId id="1873"/>
            <p14:sldId id="2617"/>
            <p14:sldId id="2618"/>
            <p14:sldId id="2255"/>
            <p14:sldId id="2054"/>
            <p14:sldId id="2056"/>
            <p14:sldId id="2240"/>
            <p14:sldId id="2241"/>
            <p14:sldId id="2059"/>
            <p14:sldId id="2620"/>
            <p14:sldId id="2621"/>
            <p14:sldId id="2035"/>
            <p14:sldId id="2472"/>
            <p14:sldId id="2233"/>
            <p14:sldId id="2072"/>
            <p14:sldId id="2251"/>
            <p14:sldId id="2074"/>
            <p14:sldId id="2475"/>
            <p14:sldId id="2244"/>
            <p14:sldId id="2226"/>
            <p14:sldId id="2473"/>
            <p14:sldId id="2247"/>
            <p14:sldId id="2098"/>
            <p14:sldId id="2474"/>
            <p14:sldId id="2469"/>
            <p14:sldId id="2622"/>
            <p14:sldId id="2623"/>
            <p14:sldId id="2624"/>
            <p14:sldId id="2625"/>
            <p14:sldId id="2134"/>
            <p14:sldId id="2626"/>
            <p14:sldId id="2135"/>
            <p14:sldId id="2140"/>
            <p14:sldId id="2627"/>
            <p14:sldId id="1911"/>
            <p14:sldId id="2137"/>
            <p14:sldId id="2628"/>
            <p14:sldId id="2629"/>
            <p14:sldId id="2232"/>
            <p14:sldId id="2224"/>
            <p14:sldId id="2225"/>
            <p14:sldId id="2630"/>
            <p14:sldId id="2171"/>
            <p14:sldId id="2173"/>
            <p14:sldId id="2005"/>
            <p14:sldId id="2632"/>
            <p14:sldId id="2201"/>
            <p14:sldId id="2202"/>
            <p14:sldId id="2203"/>
            <p14:sldId id="2633"/>
            <p14:sldId id="2634"/>
            <p14:sldId id="2206"/>
            <p14:sldId id="2245"/>
            <p14:sldId id="2207"/>
            <p14:sldId id="2635"/>
            <p14:sldId id="2234"/>
            <p14:sldId id="2214"/>
            <p14:sldId id="2215"/>
            <p14:sldId id="2636"/>
          </p14:sldIdLst>
        </p14:section>
        <p14:section name="White Template" id="{A073DAE3-B461-442F-A3D3-6642BD875E45}">
          <p14:sldIdLst>
            <p14:sldId id="2637"/>
            <p14:sldId id="2638"/>
            <p14:sldId id="2639"/>
            <p14:sldId id="2640"/>
            <p14:sldId id="2641"/>
            <p14:sldId id="2642"/>
            <p14:sldId id="2480"/>
            <p14:sldId id="2482"/>
            <p14:sldId id="2476"/>
            <p14:sldId id="2481"/>
            <p14:sldId id="2643"/>
            <p14:sldId id="2644"/>
            <p14:sldId id="1923"/>
            <p14:sldId id="2479"/>
            <p14:sldId id="2645"/>
            <p14:sldId id="1946"/>
            <p14:sldId id="2483"/>
            <p14:sldId id="2646"/>
            <p14:sldId id="2478"/>
            <p14:sldId id="2485"/>
            <p14:sldId id="2492"/>
            <p14:sldId id="2501"/>
            <p14:sldId id="2516"/>
            <p14:sldId id="1972"/>
            <p14:sldId id="2510"/>
            <p14:sldId id="2647"/>
            <p14:sldId id="2462"/>
            <p14:sldId id="2648"/>
            <p14:sldId id="2452"/>
            <p14:sldId id="2062"/>
            <p14:sldId id="2063"/>
            <p14:sldId id="2650"/>
            <p14:sldId id="2651"/>
            <p14:sldId id="2652"/>
            <p14:sldId id="2653"/>
            <p14:sldId id="2467"/>
            <p14:sldId id="2654"/>
            <p14:sldId id="2655"/>
            <p14:sldId id="2228"/>
            <p14:sldId id="2465"/>
            <p14:sldId id="2656"/>
            <p14:sldId id="2466"/>
            <p14:sldId id="2422"/>
            <p14:sldId id="2463"/>
            <p14:sldId id="2657"/>
            <p14:sldId id="2658"/>
            <p14:sldId id="2659"/>
            <p14:sldId id="2660"/>
            <p14:sldId id="2661"/>
            <p14:sldId id="1925"/>
            <p14:sldId id="2548"/>
            <p14:sldId id="2662"/>
            <p14:sldId id="1927"/>
            <p14:sldId id="1928"/>
            <p14:sldId id="1929"/>
            <p14:sldId id="1930"/>
            <p14:sldId id="1931"/>
            <p14:sldId id="2534"/>
            <p14:sldId id="2663"/>
            <p14:sldId id="2115"/>
            <p14:sldId id="2116"/>
            <p14:sldId id="2117"/>
            <p14:sldId id="2664"/>
            <p14:sldId id="2665"/>
            <p14:sldId id="2666"/>
            <p14:sldId id="1913"/>
            <p14:sldId id="1889"/>
            <p14:sldId id="1918"/>
            <p14:sldId id="1919"/>
            <p14:sldId id="2668"/>
            <p14:sldId id="2547"/>
            <p14:sldId id="2509"/>
            <p14:sldId id="2511"/>
            <p14:sldId id="2545"/>
            <p14:sldId id="2512"/>
            <p14:sldId id="2549"/>
            <p14:sldId id="1978"/>
            <p14:sldId id="2550"/>
            <p14:sldId id="2669"/>
            <p14:sldId id="2670"/>
            <p14:sldId id="2546"/>
            <p14:sldId id="2671"/>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2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CF7"/>
    <a:srgbClr val="CBD6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9CA82B-11C5-4407-A80B-5917CC5A6C61}" v="53" dt="2020-03-10T20:14:56.251"/>
    <p1510:client id="{29FAE3C7-5D2F-45D0-B14B-515E2A512560}" v="60" dt="2020-03-03T15:18:16.559"/>
    <p1510:client id="{436F5EF4-ED9E-47F7-9845-5466896400BF}" v="72" dt="2020-02-25T16:56:34.820"/>
    <p1510:client id="{4FDAA3FE-FA0E-43BF-9B40-9B3A86DFD4D6}" v="9" dt="2020-03-10T21:28:30.115"/>
    <p1510:client id="{6C2A0CA5-9E88-4D1F-BB02-891ABF134F22}" v="419" dt="2020-02-25T15:59:17"/>
    <p1510:client id="{89A6F572-9E9D-4B4E-AA44-B1CCB62DF944}" v="1" dt="2020-03-11T13:03:56.419"/>
    <p1510:client id="{E98F2658-9504-42E4-9F75-DFE0D1288335}" v="2" dt="2020-03-10T21:21:50.675"/>
    <p1510:client id="{F3B6A98C-EA8C-48FE-8879-FFA1CBE02CF5}" v="1" dt="2020-03-10T21:00:01.4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147" autoAdjust="0"/>
    <p:restoredTop sz="77505" autoAdjust="0"/>
  </p:normalViewPr>
  <p:slideViewPr>
    <p:cSldViewPr snapToGrid="0">
      <p:cViewPr varScale="1">
        <p:scale>
          <a:sx n="49" d="100"/>
          <a:sy n="49" d="100"/>
        </p:scale>
        <p:origin x="66" y="9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viewProps" Target="viewProps.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tableStyles" Target="tableStyles.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microsoft.com/office/2015/10/relationships/revisionInfo" Target="revisionInfo.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microsoft.com/office/2018/10/relationships/authors" Target="author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notesMaster" Target="notesMasters/notesMaster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commentAuthors" Target="commentAuthors.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presProps" Target="presProp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theme" Target="theme/theme1.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CF66F0-0810-43B6-89CA-8A60532D42CE}" type="datetimeFigureOut">
              <a:rPr lang="en-US" smtClean="0"/>
              <a:t>9/15/2024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07DC7E-BC41-4478-BA30-CBCC3A644F0A}" type="slidenum">
              <a:rPr lang="en-US" smtClean="0"/>
              <a:t>‹#›</a:t>
            </a:fld>
            <a:endParaRPr lang="en-US" dirty="0"/>
          </a:p>
        </p:txBody>
      </p:sp>
    </p:spTree>
    <p:extLst>
      <p:ext uri="{BB962C8B-B14F-4D97-AF65-F5344CB8AC3E}">
        <p14:creationId xmlns:p14="http://schemas.microsoft.com/office/powerpoint/2010/main" val="2786079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3" Type="http://schemas.openxmlformats.org/officeDocument/2006/relationships/hyperlink" Target="https://docs.microsoft.com/en-us/azure/storage/common/storage-dotnet-shared-access-signature-part-1?toc=%2fazure%2fstorage%2fblobs%2ftoc.json" TargetMode="External"/><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3" Type="http://schemas.openxmlformats.org/officeDocument/2006/relationships/hyperlink" Target="https://docs.microsoft.com/en-us/azure/azure-monitor/log-query/query-language" TargetMode="External"/><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3" Type="http://schemas.openxmlformats.org/officeDocument/2006/relationships/hyperlink" Target="https://docs.microsoft.com/en-us/azure/network-watcher/network-watcher-connectivity-portal" TargetMode="External"/><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9/15/2024 3:47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overview</a:t>
            </a:r>
          </a:p>
        </p:txBody>
      </p:sp>
      <p:sp>
        <p:nvSpPr>
          <p:cNvPr id="4" name="Slide Number Placeholder 3"/>
          <p:cNvSpPr>
            <a:spLocks noGrp="1"/>
          </p:cNvSpPr>
          <p:nvPr>
            <p:ph type="sldNum" sz="quarter" idx="5"/>
          </p:nvPr>
        </p:nvSpPr>
        <p:spPr/>
        <p:txBody>
          <a:bodyPr/>
          <a:lstStyle/>
          <a:p>
            <a:fld id="{8507DC7E-BC41-4478-BA30-CBCC3A644F0A}" type="slidenum">
              <a:rPr lang="en-US" smtClean="0"/>
              <a:t>13</a:t>
            </a:fld>
            <a:endParaRPr lang="en-US" dirty="0"/>
          </a:p>
        </p:txBody>
      </p:sp>
    </p:spTree>
    <p:extLst>
      <p:ext uri="{BB962C8B-B14F-4D97-AF65-F5344CB8AC3E}">
        <p14:creationId xmlns:p14="http://schemas.microsoft.com/office/powerpoint/2010/main" val="38172581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9/15/2024 4:24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146</a:t>
            </a:fld>
            <a:endParaRPr lang="en-US" dirty="0"/>
          </a:p>
        </p:txBody>
      </p:sp>
    </p:spTree>
    <p:extLst>
      <p:ext uri="{BB962C8B-B14F-4D97-AF65-F5344CB8AC3E}">
        <p14:creationId xmlns:p14="http://schemas.microsoft.com/office/powerpoint/2010/main" val="36106519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9/15/2024 4:29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03959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Module overview</a:t>
            </a:r>
          </a:p>
        </p:txBody>
      </p:sp>
      <p:sp>
        <p:nvSpPr>
          <p:cNvPr id="4" name="Slide Number Placeholder 3"/>
          <p:cNvSpPr>
            <a:spLocks noGrp="1"/>
          </p:cNvSpPr>
          <p:nvPr>
            <p:ph type="sldNum" sz="quarter" idx="5"/>
          </p:nvPr>
        </p:nvSpPr>
        <p:spPr/>
        <p:txBody>
          <a:bodyPr/>
          <a:lstStyle/>
          <a:p>
            <a:fld id="{8507DC7E-BC41-4478-BA30-CBCC3A644F0A}" type="slidenum">
              <a:rPr lang="en-US" smtClean="0"/>
              <a:t>149</a:t>
            </a:fld>
            <a:endParaRPr lang="en-US" dirty="0"/>
          </a:p>
        </p:txBody>
      </p:sp>
    </p:spTree>
    <p:extLst>
      <p:ext uri="{BB962C8B-B14F-4D97-AF65-F5344CB8AC3E}">
        <p14:creationId xmlns:p14="http://schemas.microsoft.com/office/powerpoint/2010/main" val="124551538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overview</a:t>
            </a:r>
          </a:p>
        </p:txBody>
      </p:sp>
      <p:sp>
        <p:nvSpPr>
          <p:cNvPr id="4" name="Slide Number Placeholder 3"/>
          <p:cNvSpPr>
            <a:spLocks noGrp="1"/>
          </p:cNvSpPr>
          <p:nvPr>
            <p:ph type="sldNum" sz="quarter" idx="5"/>
          </p:nvPr>
        </p:nvSpPr>
        <p:spPr/>
        <p:txBody>
          <a:bodyPr/>
          <a:lstStyle/>
          <a:p>
            <a:fld id="{8507DC7E-BC41-4478-BA30-CBCC3A644F0A}" type="slidenum">
              <a:rPr lang="en-US" smtClean="0"/>
              <a:t>151</a:t>
            </a:fld>
            <a:endParaRPr lang="en-US" dirty="0"/>
          </a:p>
        </p:txBody>
      </p:sp>
    </p:spTree>
    <p:extLst>
      <p:ext uri="{BB962C8B-B14F-4D97-AF65-F5344CB8AC3E}">
        <p14:creationId xmlns:p14="http://schemas.microsoft.com/office/powerpoint/2010/main" val="153734339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Keep this diagram in mind since it covers the four components that must be configured for your load balancer: Frontend IP configuration, Backend pools, Health probes, and Load balancing rules. </a:t>
            </a:r>
          </a:p>
          <a:p>
            <a:endParaRPr lang="en-US" dirty="0"/>
          </a:p>
          <a:p>
            <a:r>
              <a:rPr lang="en-US" dirty="0"/>
              <a:t>Load Balancer documentation - https://docs.microsoft.com/en-us/azure/load-balancer/</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152</a:t>
            </a:fld>
            <a:endParaRPr lang="en-US" dirty="0"/>
          </a:p>
        </p:txBody>
      </p:sp>
    </p:spTree>
    <p:extLst>
      <p:ext uri="{BB962C8B-B14F-4D97-AF65-F5344CB8AC3E}">
        <p14:creationId xmlns:p14="http://schemas.microsoft.com/office/powerpoint/2010/main" val="294593722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153</a:t>
            </a:fld>
            <a:endParaRPr lang="en-US" dirty="0"/>
          </a:p>
        </p:txBody>
      </p:sp>
    </p:spTree>
    <p:extLst>
      <p:ext uri="{BB962C8B-B14F-4D97-AF65-F5344CB8AC3E}">
        <p14:creationId xmlns:p14="http://schemas.microsoft.com/office/powerpoint/2010/main" val="372816464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Can you see how a public load balancer could be placed in front of the internal load balancer to create a multi-tier application.</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154</a:t>
            </a:fld>
            <a:endParaRPr lang="en-US" dirty="0"/>
          </a:p>
        </p:txBody>
      </p:sp>
    </p:spTree>
    <p:extLst>
      <p:ext uri="{BB962C8B-B14F-4D97-AF65-F5344CB8AC3E}">
        <p14:creationId xmlns:p14="http://schemas.microsoft.com/office/powerpoint/2010/main" val="413128902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155</a:t>
            </a:fld>
            <a:endParaRPr lang="en-US" dirty="0"/>
          </a:p>
        </p:txBody>
      </p:sp>
    </p:spTree>
    <p:extLst>
      <p:ext uri="{BB962C8B-B14F-4D97-AF65-F5344CB8AC3E}">
        <p14:creationId xmlns:p14="http://schemas.microsoft.com/office/powerpoint/2010/main" val="256299522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 the Standard SKU you can have up to 1000 instances in the backend pool. In the Basic SKU you can have up to 100 instances. </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156</a:t>
            </a:fld>
            <a:endParaRPr lang="en-US" dirty="0"/>
          </a:p>
        </p:txBody>
      </p:sp>
    </p:spTree>
    <p:extLst>
      <p:ext uri="{BB962C8B-B14F-4D97-AF65-F5344CB8AC3E}">
        <p14:creationId xmlns:p14="http://schemas.microsoft.com/office/powerpoint/2010/main" val="414307891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Can you see the difference between load balancing rules and NAT rules? Remember, this approach should only be used when you need connectivity from the Internet. Most normal communications would occur from on-premises to Azure connections such as site-to-site VPN and ExpressRoute.</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157</a:t>
            </a:fld>
            <a:endParaRPr lang="en-US" dirty="0"/>
          </a:p>
        </p:txBody>
      </p:sp>
    </p:spTree>
    <p:extLst>
      <p:ext uri="{BB962C8B-B14F-4D97-AF65-F5344CB8AC3E}">
        <p14:creationId xmlns:p14="http://schemas.microsoft.com/office/powerpoint/2010/main" val="1490994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Have you given any thought as to the type of users you will need?</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3:47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10386155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✔Keeping session persistence information is very important in applications that use a shopping cart. Can you think of any other applications?</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158</a:t>
            </a:fld>
            <a:endParaRPr lang="en-US" dirty="0"/>
          </a:p>
        </p:txBody>
      </p:sp>
    </p:spTree>
    <p:extLst>
      <p:ext uri="{BB962C8B-B14F-4D97-AF65-F5344CB8AC3E}">
        <p14:creationId xmlns:p14="http://schemas.microsoft.com/office/powerpoint/2010/main" val="8766084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There is also a guest agent probe. This probe uses the guest agent inside the VM. It is not recommended when HTTP or TCP custom probe configurations are possible. Relate back to the original diagram to ensure all the components are covered.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159</a:t>
            </a:fld>
            <a:endParaRPr lang="en-US" dirty="0"/>
          </a:p>
        </p:txBody>
      </p:sp>
    </p:spTree>
    <p:extLst>
      <p:ext uri="{BB962C8B-B14F-4D97-AF65-F5344CB8AC3E}">
        <p14:creationId xmlns:p14="http://schemas.microsoft.com/office/powerpoint/2010/main" val="76655661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161</a:t>
            </a:fld>
            <a:endParaRPr lang="en-US" dirty="0"/>
          </a:p>
        </p:txBody>
      </p:sp>
    </p:spTree>
    <p:extLst>
      <p:ext uri="{BB962C8B-B14F-4D97-AF65-F5344CB8AC3E}">
        <p14:creationId xmlns:p14="http://schemas.microsoft.com/office/powerpoint/2010/main" val="18021624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162</a:t>
            </a:fld>
            <a:endParaRPr lang="en-US" dirty="0"/>
          </a:p>
        </p:txBody>
      </p:sp>
    </p:spTree>
    <p:extLst>
      <p:ext uri="{BB962C8B-B14F-4D97-AF65-F5344CB8AC3E}">
        <p14:creationId xmlns:p14="http://schemas.microsoft.com/office/powerpoint/2010/main" val="389950379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166</a:t>
            </a:fld>
            <a:endParaRPr lang="en-US" dirty="0"/>
          </a:p>
        </p:txBody>
      </p:sp>
    </p:spTree>
    <p:extLst>
      <p:ext uri="{BB962C8B-B14F-4D97-AF65-F5344CB8AC3E}">
        <p14:creationId xmlns:p14="http://schemas.microsoft.com/office/powerpoint/2010/main" val="181671152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Traffic Manager - https://azure.microsoft.com/en-us/services/traffic-manager/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167</a:t>
            </a:fld>
            <a:endParaRPr lang="en-US" dirty="0"/>
          </a:p>
        </p:txBody>
      </p:sp>
    </p:spTree>
    <p:extLst>
      <p:ext uri="{BB962C8B-B14F-4D97-AF65-F5344CB8AC3E}">
        <p14:creationId xmlns:p14="http://schemas.microsoft.com/office/powerpoint/2010/main" val="9026060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169</a:t>
            </a:fld>
            <a:endParaRPr lang="en-US" dirty="0"/>
          </a:p>
        </p:txBody>
      </p:sp>
    </p:spTree>
    <p:extLst>
      <p:ext uri="{BB962C8B-B14F-4D97-AF65-F5344CB8AC3E}">
        <p14:creationId xmlns:p14="http://schemas.microsoft.com/office/powerpoint/2010/main" val="9612137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171</a:t>
            </a:fld>
            <a:endParaRPr lang="en-US" dirty="0"/>
          </a:p>
        </p:txBody>
      </p:sp>
    </p:spTree>
    <p:extLst>
      <p:ext uri="{BB962C8B-B14F-4D97-AF65-F5344CB8AC3E}">
        <p14:creationId xmlns:p14="http://schemas.microsoft.com/office/powerpoint/2010/main" val="314378799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 down the explanation by reviewing the components in each of the three virtual networks.</a:t>
            </a:r>
          </a:p>
        </p:txBody>
      </p:sp>
      <p:sp>
        <p:nvSpPr>
          <p:cNvPr id="4" name="Slide Number Placeholder 3"/>
          <p:cNvSpPr>
            <a:spLocks noGrp="1"/>
          </p:cNvSpPr>
          <p:nvPr>
            <p:ph type="sldNum" sz="quarter" idx="5"/>
          </p:nvPr>
        </p:nvSpPr>
        <p:spPr/>
        <p:txBody>
          <a:bodyPr/>
          <a:lstStyle/>
          <a:p>
            <a:fld id="{8507DC7E-BC41-4478-BA30-CBCC3A644F0A}" type="slidenum">
              <a:rPr lang="en-US" smtClean="0"/>
              <a:t>172</a:t>
            </a:fld>
            <a:endParaRPr lang="en-US" dirty="0"/>
          </a:p>
        </p:txBody>
      </p:sp>
    </p:spTree>
    <p:extLst>
      <p:ext uri="{BB962C8B-B14F-4D97-AF65-F5344CB8AC3E}">
        <p14:creationId xmlns:p14="http://schemas.microsoft.com/office/powerpoint/2010/main" val="294834190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9/15/2024 4:35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03959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9/15/2024 3:47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70026259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Module overview</a:t>
            </a:r>
          </a:p>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174</a:t>
            </a:fld>
            <a:endParaRPr lang="en-US" dirty="0"/>
          </a:p>
        </p:txBody>
      </p:sp>
    </p:spTree>
    <p:extLst>
      <p:ext uri="{BB962C8B-B14F-4D97-AF65-F5344CB8AC3E}">
        <p14:creationId xmlns:p14="http://schemas.microsoft.com/office/powerpoint/2010/main" val="74208827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Lesson overview</a:t>
            </a:r>
          </a:p>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176</a:t>
            </a:fld>
            <a:endParaRPr lang="en-US" dirty="0"/>
          </a:p>
        </p:txBody>
      </p:sp>
    </p:spTree>
    <p:extLst>
      <p:ext uri="{BB962C8B-B14F-4D97-AF65-F5344CB8AC3E}">
        <p14:creationId xmlns:p14="http://schemas.microsoft.com/office/powerpoint/2010/main" val="5012283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Azure Storage - </a:t>
            </a:r>
            <a:r>
              <a:rPr lang="en-US" sz="882" u="sng" kern="1200" dirty="0">
                <a:solidFill>
                  <a:schemeClr val="tx1"/>
                </a:solidFill>
                <a:effectLst/>
                <a:latin typeface="Segoe UI Light" pitchFamily="34" charset="0"/>
                <a:ea typeface="+mn-ea"/>
                <a:cs typeface="+mn-cs"/>
              </a:rPr>
              <a:t>https://azure.microsoft.com/en-us/services/storage/</a:t>
            </a:r>
            <a:r>
              <a:rPr lang="en-US" sz="882" kern="1200" dirty="0">
                <a:solidFill>
                  <a:schemeClr val="tx1"/>
                </a:solidFill>
                <a:effectLst/>
                <a:latin typeface="Segoe UI Light" pitchFamily="34" charset="0"/>
                <a:ea typeface="+mn-ea"/>
                <a:cs typeface="+mn-cs"/>
              </a:rPr>
              <a:t>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177</a:t>
            </a:fld>
            <a:endParaRPr lang="en-US" dirty="0"/>
          </a:p>
        </p:txBody>
      </p:sp>
    </p:spTree>
    <p:extLst>
      <p:ext uri="{BB962C8B-B14F-4D97-AF65-F5344CB8AC3E}">
        <p14:creationId xmlns:p14="http://schemas.microsoft.com/office/powerpoint/2010/main" val="9612137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Blobs and Files each have a lesson. This is the only time Tables and Queues are discussed. </a:t>
            </a:r>
          </a:p>
        </p:txBody>
      </p:sp>
      <p:sp>
        <p:nvSpPr>
          <p:cNvPr id="4" name="Slide Number Placeholder 3"/>
          <p:cNvSpPr>
            <a:spLocks noGrp="1"/>
          </p:cNvSpPr>
          <p:nvPr>
            <p:ph type="sldNum" sz="quarter" idx="5"/>
          </p:nvPr>
        </p:nvSpPr>
        <p:spPr/>
        <p:txBody>
          <a:bodyPr/>
          <a:lstStyle/>
          <a:p>
            <a:fld id="{8507DC7E-BC41-4478-BA30-CBCC3A644F0A}" type="slidenum">
              <a:rPr lang="en-US" smtClean="0"/>
              <a:t>178</a:t>
            </a:fld>
            <a:endParaRPr lang="en-US" dirty="0"/>
          </a:p>
        </p:txBody>
      </p:sp>
    </p:spTree>
    <p:extLst>
      <p:ext uri="{BB962C8B-B14F-4D97-AF65-F5344CB8AC3E}">
        <p14:creationId xmlns:p14="http://schemas.microsoft.com/office/powerpoint/2010/main" val="265032054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Blob storage account only exposes the Blob service endpoint. And, you can also configure a custom domain name to use with your storage account.</a:t>
            </a:r>
          </a:p>
          <a:p>
            <a:r>
              <a:rPr lang="en-US" dirty="0"/>
              <a:t>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181</a:t>
            </a:fld>
            <a:endParaRPr lang="en-US" dirty="0"/>
          </a:p>
        </p:txBody>
      </p:sp>
    </p:spTree>
    <p:extLst>
      <p:ext uri="{BB962C8B-B14F-4D97-AF65-F5344CB8AC3E}">
        <p14:creationId xmlns:p14="http://schemas.microsoft.com/office/powerpoint/2010/main" val="9026060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important to test and ensure the service endpoint is limiting access as expected.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182</a:t>
            </a:fld>
            <a:endParaRPr lang="en-US" dirty="0"/>
          </a:p>
        </p:txBody>
      </p:sp>
    </p:spTree>
    <p:extLst>
      <p:ext uri="{BB962C8B-B14F-4D97-AF65-F5344CB8AC3E}">
        <p14:creationId xmlns:p14="http://schemas.microsoft.com/office/powerpoint/2010/main" val="32905860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Lesson overview</a:t>
            </a:r>
          </a:p>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184</a:t>
            </a:fld>
            <a:endParaRPr lang="en-US" dirty="0"/>
          </a:p>
        </p:txBody>
      </p:sp>
    </p:spTree>
    <p:extLst>
      <p:ext uri="{BB962C8B-B14F-4D97-AF65-F5344CB8AC3E}">
        <p14:creationId xmlns:p14="http://schemas.microsoft.com/office/powerpoint/2010/main" val="336086044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Blob Storage - https://azure.microsoft.com/en-us/services/storage/blobs/ </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185</a:t>
            </a:fld>
            <a:endParaRPr lang="en-US" dirty="0"/>
          </a:p>
        </p:txBody>
      </p:sp>
    </p:spTree>
    <p:extLst>
      <p:ext uri="{BB962C8B-B14F-4D97-AF65-F5344CB8AC3E}">
        <p14:creationId xmlns:p14="http://schemas.microsoft.com/office/powerpoint/2010/main" val="149099413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186</a:t>
            </a:fld>
            <a:endParaRPr lang="en-US" dirty="0"/>
          </a:p>
        </p:txBody>
      </p:sp>
    </p:spTree>
    <p:extLst>
      <p:ext uri="{BB962C8B-B14F-4D97-AF65-F5344CB8AC3E}">
        <p14:creationId xmlns:p14="http://schemas.microsoft.com/office/powerpoint/2010/main" val="45859775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187</a:t>
            </a:fld>
            <a:endParaRPr lang="en-US" dirty="0"/>
          </a:p>
        </p:txBody>
      </p:sp>
    </p:spTree>
    <p:extLst>
      <p:ext uri="{BB962C8B-B14F-4D97-AF65-F5344CB8AC3E}">
        <p14:creationId xmlns:p14="http://schemas.microsoft.com/office/powerpoint/2010/main" val="4046647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 Establish or implement a naming convention for usernames, display names and aliases. </a:t>
            </a:r>
            <a:r>
              <a:rPr lang="en-US" sz="900" dirty="0"/>
              <a:t>The password for the new users needs to conform to the password complexity rules you have set for your directory. User parameters include User Principal Name, Display Name, Given Name, Department, and Job Title.</a:t>
            </a:r>
          </a:p>
          <a:p>
            <a:endParaRPr lang="it-IT" sz="1200" b="0" i="0" u="none" strike="noStrike" kern="1200">
              <a:solidFill>
                <a:schemeClr val="tx1"/>
              </a:solidFill>
              <a:effectLst/>
              <a:latin typeface="+mn-lt"/>
              <a:ea typeface="+mn-ea"/>
              <a:cs typeface="+mn-cs"/>
            </a:endParaRPr>
          </a:p>
          <a:p>
            <a:r>
              <a:rPr lang="it-IT" sz="1200" b="0" i="0" u="none" strike="noStrike" kern="1200">
                <a:solidFill>
                  <a:schemeClr val="tx1"/>
                </a:solidFill>
                <a:effectLst/>
                <a:latin typeface="+mn-lt"/>
                <a:ea typeface="+mn-ea"/>
                <a:cs typeface="+mn-cs"/>
              </a:rPr>
              <a:t>Tutorial: Bulk invite Azure AD B2B collaboration users (</a:t>
            </a:r>
            <a:r>
              <a:rPr lang="it-IT" sz="1200" b="1" i="0" u="none" strike="noStrike" kern="1200">
                <a:solidFill>
                  <a:schemeClr val="tx1"/>
                </a:solidFill>
                <a:effectLst/>
                <a:latin typeface="+mn-lt"/>
                <a:ea typeface="+mn-ea"/>
                <a:cs typeface="+mn-cs"/>
              </a:rPr>
              <a:t>disabled as of 12/2019</a:t>
            </a:r>
            <a:r>
              <a:rPr lang="it-IT" sz="1200" b="0" i="0" u="none" strike="noStrike" kern="1200">
                <a:solidFill>
                  <a:schemeClr val="tx1"/>
                </a:solidFill>
                <a:effectLst/>
                <a:latin typeface="+mn-lt"/>
                <a:ea typeface="+mn-ea"/>
                <a:cs typeface="+mn-cs"/>
              </a:rPr>
              <a:t>)  - https://github.com/MicrosoftDocs/azure-docs/blob/master/articles/active-directory/b2b/tutorial-bulk-invite.md</a:t>
            </a:r>
            <a:endParaRPr lang="en-US" sz="882" b="0"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Importing data into my directory - https://docs.microsoft.com/en-us/powershell/azure/active-directory/importing-data?view=azureadps-2.0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3:47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62813960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188</a:t>
            </a:fld>
            <a:endParaRPr lang="en-US" dirty="0"/>
          </a:p>
        </p:txBody>
      </p:sp>
    </p:spTree>
    <p:extLst>
      <p:ext uri="{BB962C8B-B14F-4D97-AF65-F5344CB8AC3E}">
        <p14:creationId xmlns:p14="http://schemas.microsoft.com/office/powerpoint/2010/main" val="139119664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189</a:t>
            </a:fld>
            <a:endParaRPr lang="en-US" dirty="0"/>
          </a:p>
        </p:txBody>
      </p:sp>
    </p:spTree>
    <p:extLst>
      <p:ext uri="{BB962C8B-B14F-4D97-AF65-F5344CB8AC3E}">
        <p14:creationId xmlns:p14="http://schemas.microsoft.com/office/powerpoint/2010/main" val="355416236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190</a:t>
            </a:fld>
            <a:endParaRPr lang="en-US" dirty="0"/>
          </a:p>
        </p:txBody>
      </p:sp>
    </p:spTree>
    <p:extLst>
      <p:ext uri="{BB962C8B-B14F-4D97-AF65-F5344CB8AC3E}">
        <p14:creationId xmlns:p14="http://schemas.microsoft.com/office/powerpoint/2010/main" val="186980331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Lesson overview</a:t>
            </a:r>
          </a:p>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192</a:t>
            </a:fld>
            <a:endParaRPr lang="en-US" dirty="0"/>
          </a:p>
        </p:txBody>
      </p:sp>
    </p:spTree>
    <p:extLst>
      <p:ext uri="{BB962C8B-B14F-4D97-AF65-F5344CB8AC3E}">
        <p14:creationId xmlns:p14="http://schemas.microsoft.com/office/powerpoint/2010/main" val="130916835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 shared access signature? - https://docs.microsoft.com/en-us/azure/storage/common/storage-dotnet-shared-access-signature-part-1?toc=%2fazure%2fstorage%2fblobs%2ftoc.json#what-is-a-shared-access-signature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194</a:t>
            </a:fld>
            <a:endParaRPr lang="en-US" dirty="0"/>
          </a:p>
        </p:txBody>
      </p:sp>
    </p:spTree>
    <p:extLst>
      <p:ext uri="{BB962C8B-B14F-4D97-AF65-F5344CB8AC3E}">
        <p14:creationId xmlns:p14="http://schemas.microsoft.com/office/powerpoint/2010/main" val="9612137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Shared access signature parameters - </a:t>
            </a:r>
            <a:r>
              <a:rPr lang="en-US" sz="1200" b="0" i="0" u="none" strike="noStrike" kern="1200" dirty="0">
                <a:solidFill>
                  <a:schemeClr val="tx1"/>
                </a:solidFill>
                <a:effectLst/>
                <a:latin typeface="+mn-lt"/>
                <a:ea typeface="+mn-ea"/>
                <a:cs typeface="+mn-cs"/>
                <a:hlinkClick r:id="rId3"/>
              </a:rPr>
              <a:t>https://docs.microsoft.com/en-us/azure/storage/common/storage-dotnet-shared-access-signature-part-1?toc=%2fazure%2fstorage%2fblobs%2ftoc.json#shared-access-signature-parameters</a:t>
            </a:r>
            <a:endParaRPr lang="en-US" sz="1200" b="0" i="0" u="none" strike="noStrike"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195</a:t>
            </a:fld>
            <a:endParaRPr lang="en-US" dirty="0"/>
          </a:p>
        </p:txBody>
      </p:sp>
    </p:spTree>
    <p:extLst>
      <p:ext uri="{BB962C8B-B14F-4D97-AF65-F5344CB8AC3E}">
        <p14:creationId xmlns:p14="http://schemas.microsoft.com/office/powerpoint/2010/main" val="104808693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 SSE is enabled for all new and existing storage accounts and cannot be disabled. Because your data is secured by default, you don't need to modify your code or applications.</a:t>
            </a:r>
            <a:endParaRPr lang="en-US" i="0" dirty="0"/>
          </a:p>
        </p:txBody>
      </p:sp>
      <p:sp>
        <p:nvSpPr>
          <p:cNvPr id="4" name="Slide Number Placeholder 3"/>
          <p:cNvSpPr>
            <a:spLocks noGrp="1"/>
          </p:cNvSpPr>
          <p:nvPr>
            <p:ph type="sldNum" sz="quarter" idx="5"/>
          </p:nvPr>
        </p:nvSpPr>
        <p:spPr/>
        <p:txBody>
          <a:bodyPr/>
          <a:lstStyle/>
          <a:p>
            <a:fld id="{8507DC7E-BC41-4478-BA30-CBCC3A644F0A}" type="slidenum">
              <a:rPr lang="en-US" smtClean="0"/>
              <a:t>196</a:t>
            </a:fld>
            <a:endParaRPr lang="en-US" dirty="0"/>
          </a:p>
        </p:txBody>
      </p:sp>
    </p:spTree>
    <p:extLst>
      <p:ext uri="{BB962C8B-B14F-4D97-AF65-F5344CB8AC3E}">
        <p14:creationId xmlns:p14="http://schemas.microsoft.com/office/powerpoint/2010/main" val="297694746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 To use customer-managed keys with SSE, you can either create a new key vault and key or you can use an existing key vault and key. The storage account and the key vault must be in the same region, but they can be in different subscriptions.</a:t>
            </a:r>
          </a:p>
          <a:p>
            <a:r>
              <a:rPr lang="en-US" sz="1200" b="0" i="0" u="none" strike="noStrike" kern="1200" dirty="0">
                <a:solidFill>
                  <a:schemeClr val="tx1"/>
                </a:solidFill>
                <a:effectLst/>
                <a:latin typeface="+mn-lt"/>
                <a:ea typeface="+mn-ea"/>
                <a:cs typeface="+mn-cs"/>
              </a:rPr>
              <a:t>✔️ The key vault can also be used to store BitLocker keys.</a:t>
            </a:r>
          </a:p>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197</a:t>
            </a:fld>
            <a:endParaRPr lang="en-US" dirty="0"/>
          </a:p>
        </p:txBody>
      </p:sp>
    </p:spTree>
    <p:extLst>
      <p:ext uri="{BB962C8B-B14F-4D97-AF65-F5344CB8AC3E}">
        <p14:creationId xmlns:p14="http://schemas.microsoft.com/office/powerpoint/2010/main" val="5057078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198</a:t>
            </a:fld>
            <a:endParaRPr lang="en-US" dirty="0"/>
          </a:p>
        </p:txBody>
      </p:sp>
    </p:spTree>
    <p:extLst>
      <p:ext uri="{BB962C8B-B14F-4D97-AF65-F5344CB8AC3E}">
        <p14:creationId xmlns:p14="http://schemas.microsoft.com/office/powerpoint/2010/main" val="380911072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Lesson overview</a:t>
            </a:r>
          </a:p>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200</a:t>
            </a:fld>
            <a:endParaRPr lang="en-US" dirty="0"/>
          </a:p>
        </p:txBody>
      </p:sp>
    </p:spTree>
    <p:extLst>
      <p:ext uri="{BB962C8B-B14F-4D97-AF65-F5344CB8AC3E}">
        <p14:creationId xmlns:p14="http://schemas.microsoft.com/office/powerpoint/2010/main" val="41264574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Have you given any thought to which groups you need to create? How will you assign users to groups?</a:t>
            </a:r>
          </a:p>
          <a:p>
            <a:endParaRPr lang="en-US" sz="882"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9/15/2024 3:47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72325122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When selecting which storage feature to use, you should also consider pricing. </a:t>
            </a:r>
          </a:p>
          <a:p>
            <a:r>
              <a:rPr lang="en-US" dirty="0"/>
              <a:t> </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201</a:t>
            </a:fld>
            <a:endParaRPr lang="en-US" dirty="0"/>
          </a:p>
        </p:txBody>
      </p:sp>
    </p:spTree>
    <p:extLst>
      <p:ext uri="{BB962C8B-B14F-4D97-AF65-F5344CB8AC3E}">
        <p14:creationId xmlns:p14="http://schemas.microsoft.com/office/powerpoint/2010/main" val="305882637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Azure Files with Linux - https://docs.microsoft.com/en-us/azure/storage/files/storage-how-to-use-files-linux </a:t>
            </a:r>
          </a:p>
          <a:p>
            <a:r>
              <a:rPr lang="en-US" dirty="0"/>
              <a:t>Create a persistent mount point for the Azure file share with /etc/fstab - https://docs.microsoft.com/en-us/azure/storage/files/storage-how-to-use-files-linux#create-a-persistent-mount-point-for-the-azure-file-share-with-etcfstab </a:t>
            </a:r>
          </a:p>
          <a:p>
            <a:r>
              <a:rPr lang="en-US" sz="1200" kern="1200" dirty="0">
                <a:solidFill>
                  <a:schemeClr val="tx1"/>
                </a:solidFill>
                <a:effectLst/>
                <a:latin typeface="Segoe UI Light" pitchFamily="34" charset="0"/>
                <a:ea typeface="+mn-ea"/>
                <a:cs typeface="+mn-cs"/>
              </a:rPr>
              <a:t>Require secure transfer in Azure Storage - https://docs.microsoft.com/en-us/azure/storage/common/storage-require-secure-transfer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202</a:t>
            </a:fld>
            <a:endParaRPr lang="en-US" dirty="0"/>
          </a:p>
        </p:txBody>
      </p:sp>
    </p:spTree>
    <p:extLst>
      <p:ext uri="{BB962C8B-B14F-4D97-AF65-F5344CB8AC3E}">
        <p14:creationId xmlns:p14="http://schemas.microsoft.com/office/powerpoint/2010/main" val="148855238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rgbClr val="00B050"/>
                </a:solidFill>
              </a:rPr>
              <a:t>✔️</a:t>
            </a:r>
            <a:r>
              <a:rPr lang="en-US" sz="900" dirty="0"/>
              <a:t> </a:t>
            </a:r>
            <a:r>
              <a:rPr lang="en-US" sz="9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Cloud tiering is an optional feature of Azure File Sync in which frequently accessed files are cached locally on the server while all other files are tiered to Azure Files based on policy settings. </a:t>
            </a:r>
            <a:endParaRPr lang="en-US" sz="10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Planning for an Azure File Sync deployment - https://docs.microsoft.com/en-us/azure/storage/files/storage-sync-files-planning </a:t>
            </a:r>
          </a:p>
          <a:p>
            <a:r>
              <a:rPr lang="en-US" sz="882" kern="1200" dirty="0">
                <a:solidFill>
                  <a:schemeClr val="tx1"/>
                </a:solidFill>
                <a:effectLst/>
                <a:latin typeface="Segoe UI Light" pitchFamily="34" charset="0"/>
                <a:ea typeface="+mn-ea"/>
                <a:cs typeface="+mn-cs"/>
              </a:rPr>
              <a:t>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204</a:t>
            </a:fld>
            <a:endParaRPr lang="en-US" dirty="0"/>
          </a:p>
        </p:txBody>
      </p:sp>
    </p:spTree>
    <p:extLst>
      <p:ext uri="{BB962C8B-B14F-4D97-AF65-F5344CB8AC3E}">
        <p14:creationId xmlns:p14="http://schemas.microsoft.com/office/powerpoint/2010/main" val="161202621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206</a:t>
            </a:fld>
            <a:endParaRPr lang="en-US" dirty="0"/>
          </a:p>
        </p:txBody>
      </p:sp>
    </p:spTree>
    <p:extLst>
      <p:ext uri="{BB962C8B-B14F-4D97-AF65-F5344CB8AC3E}">
        <p14:creationId xmlns:p14="http://schemas.microsoft.com/office/powerpoint/2010/main" val="347424174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overview</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208</a:t>
            </a:fld>
            <a:endParaRPr lang="en-US" dirty="0"/>
          </a:p>
        </p:txBody>
      </p:sp>
    </p:spTree>
    <p:extLst>
      <p:ext uri="{BB962C8B-B14F-4D97-AF65-F5344CB8AC3E}">
        <p14:creationId xmlns:p14="http://schemas.microsoft.com/office/powerpoint/2010/main" val="4611344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209</a:t>
            </a:fld>
            <a:endParaRPr lang="en-US" dirty="0"/>
          </a:p>
        </p:txBody>
      </p:sp>
    </p:spTree>
    <p:extLst>
      <p:ext uri="{BB962C8B-B14F-4D97-AF65-F5344CB8AC3E}">
        <p14:creationId xmlns:p14="http://schemas.microsoft.com/office/powerpoint/2010/main" val="95610822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Data Box Products - https://azure.microsoft.com/en-us/services/storage/databox/ </a:t>
            </a:r>
          </a:p>
          <a:p>
            <a:r>
              <a:rPr lang="en-US" dirty="0"/>
              <a:t>Azure Data Box - https://docs.microsoft.com/en-us/azure/databox-family/ </a:t>
            </a:r>
          </a:p>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211</a:t>
            </a:fld>
            <a:endParaRPr lang="en-US" dirty="0"/>
          </a:p>
        </p:txBody>
      </p:sp>
    </p:spTree>
    <p:extLst>
      <p:ext uri="{BB962C8B-B14F-4D97-AF65-F5344CB8AC3E}">
        <p14:creationId xmlns:p14="http://schemas.microsoft.com/office/powerpoint/2010/main" val="368061636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Download and install AzCopy on Windows - https://docs.microsoft.com/en-us/azure/storage/common/storage-use-azcopy#download-and-install-azcopy-on-windows  </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212</a:t>
            </a:fld>
            <a:endParaRPr lang="en-US" dirty="0"/>
          </a:p>
        </p:txBody>
      </p:sp>
    </p:spTree>
    <p:extLst>
      <p:ext uri="{BB962C8B-B14F-4D97-AF65-F5344CB8AC3E}">
        <p14:creationId xmlns:p14="http://schemas.microsoft.com/office/powerpoint/2010/main" val="20616796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9/15/2024 4:46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039592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Module overview</a:t>
            </a:r>
          </a:p>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216</a:t>
            </a:fld>
            <a:endParaRPr lang="en-US" dirty="0"/>
          </a:p>
        </p:txBody>
      </p:sp>
    </p:spTree>
    <p:extLst>
      <p:ext uri="{BB962C8B-B14F-4D97-AF65-F5344CB8AC3E}">
        <p14:creationId xmlns:p14="http://schemas.microsoft.com/office/powerpoint/2010/main" val="642634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18</a:t>
            </a:fld>
            <a:endParaRPr lang="en-US" dirty="0"/>
          </a:p>
        </p:txBody>
      </p:sp>
    </p:spTree>
    <p:extLst>
      <p:ext uri="{BB962C8B-B14F-4D97-AF65-F5344CB8AC3E}">
        <p14:creationId xmlns:p14="http://schemas.microsoft.com/office/powerpoint/2010/main" val="5877970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Lesson overview</a:t>
            </a:r>
          </a:p>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218</a:t>
            </a:fld>
            <a:endParaRPr lang="en-US" dirty="0"/>
          </a:p>
        </p:txBody>
      </p:sp>
    </p:spTree>
    <p:extLst>
      <p:ext uri="{BB962C8B-B14F-4D97-AF65-F5344CB8AC3E}">
        <p14:creationId xmlns:p14="http://schemas.microsoft.com/office/powerpoint/2010/main" val="321591160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Infrastructure as a Service - https://azure.microsoft.com/en-us/overview/what-is-iaas/ </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9/15/2024 4:46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12137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9/15/2024 4:46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5137500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9/15/2024 4:46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895539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 Be cautious when resizing production VMs - they will be rebooted automatically which can cause a temporary outage and change some configuration settings such as the IP address.</a:t>
            </a:r>
          </a:p>
          <a:p>
            <a:endParaRPr lang="en-US" dirty="0"/>
          </a:p>
          <a:p>
            <a:r>
              <a:rPr lang="en-US" dirty="0"/>
              <a:t>Sizes for Windows virtual machines in Azure - https://docs.microsoft.com/en-us/azure/virtual-machines/windows/sizes?toc=%2Fazure%2Fvirtual-machines%2Fwindows%2Ftoc.json#size-tables </a:t>
            </a:r>
          </a:p>
          <a:p>
            <a:r>
              <a:rPr lang="en-US" dirty="0"/>
              <a:t>Sizes for Linux virtual machines in Azure - https://docs.microsoft.com/en-us/azure/virtual-machines/linux/sizes?toc=%2fazure%2fvirtual-machines%2flinux%2ftoc.json </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9/15/2024 4:46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250354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Don’t store data on the temporary disk. It provides temporary storage for applications and processes and is intended to only store data such as page or swap files.</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223</a:t>
            </a:fld>
            <a:endParaRPr lang="en-US" dirty="0"/>
          </a:p>
        </p:txBody>
      </p:sp>
    </p:spTree>
    <p:extLst>
      <p:ext uri="{BB962C8B-B14F-4D97-AF65-F5344CB8AC3E}">
        <p14:creationId xmlns:p14="http://schemas.microsoft.com/office/powerpoint/2010/main" val="9612137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224</a:t>
            </a:fld>
            <a:endParaRPr lang="en-US" dirty="0"/>
          </a:p>
        </p:txBody>
      </p:sp>
    </p:spTree>
    <p:extLst>
      <p:ext uri="{BB962C8B-B14F-4D97-AF65-F5344CB8AC3E}">
        <p14:creationId xmlns:p14="http://schemas.microsoft.com/office/powerpoint/2010/main" val="321813166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server software support for Microsoft Azure virtual machines - https://support.microsoft.com/en-us/help/2721672/microsoft-server-software-support-for-microsoft-azure-virtual-machines </a:t>
            </a:r>
          </a:p>
          <a:p>
            <a:r>
              <a:rPr lang="en-US" dirty="0"/>
              <a:t>Linux on distributions endorsed by Azure - https://docs.microsoft.com/en-us/azure/virtual-machines/linux/endorsed-distros#supported-distributions–versions.</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9/15/2024 4:46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920746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Lesson overview</a:t>
            </a:r>
          </a:p>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228</a:t>
            </a:fld>
            <a:endParaRPr lang="en-US" dirty="0"/>
          </a:p>
        </p:txBody>
      </p:sp>
    </p:spTree>
    <p:extLst>
      <p:ext uri="{BB962C8B-B14F-4D97-AF65-F5344CB8AC3E}">
        <p14:creationId xmlns:p14="http://schemas.microsoft.com/office/powerpoint/2010/main" val="244984580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Windows Virtual Machines Documentation - https://docs.microsoft.com/en-us/azure/virtual-machines/windows/</a:t>
            </a:r>
            <a:endParaRPr lang="en-US" b="0" dirty="0"/>
          </a:p>
        </p:txBody>
      </p:sp>
      <p:sp>
        <p:nvSpPr>
          <p:cNvPr id="4" name="Slide Number Placeholder 3"/>
          <p:cNvSpPr>
            <a:spLocks noGrp="1"/>
          </p:cNvSpPr>
          <p:nvPr>
            <p:ph type="sldNum" sz="quarter" idx="5"/>
          </p:nvPr>
        </p:nvSpPr>
        <p:spPr/>
        <p:txBody>
          <a:bodyPr/>
          <a:lstStyle/>
          <a:p>
            <a:fld id="{8507DC7E-BC41-4478-BA30-CBCC3A644F0A}" type="slidenum">
              <a:rPr lang="en-US" smtClean="0"/>
              <a:t>230</a:t>
            </a:fld>
            <a:endParaRPr lang="en-US" dirty="0"/>
          </a:p>
        </p:txBody>
      </p:sp>
    </p:spTree>
    <p:extLst>
      <p:ext uri="{BB962C8B-B14F-4D97-AF65-F5344CB8AC3E}">
        <p14:creationId xmlns:p14="http://schemas.microsoft.com/office/powerpoint/2010/main" val="36595981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9/15/2024 3:59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0395926"/>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231</a:t>
            </a:fld>
            <a:endParaRPr lang="en-US" dirty="0"/>
          </a:p>
        </p:txBody>
      </p:sp>
    </p:spTree>
    <p:extLst>
      <p:ext uri="{BB962C8B-B14F-4D97-AF65-F5344CB8AC3E}">
        <p14:creationId xmlns:p14="http://schemas.microsoft.com/office/powerpoint/2010/main" val="211911719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Linux virtual machines (Documentation) - https://docs.microsoft.com/en-us/azure/virtual-machines/linux/ </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9/15/2024 4:46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880403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Azure currently requires at least a 2048-bit key length and the SSH-RSA format for public and private keys. </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9/15/2024 4:46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12137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Lesson overview</a:t>
            </a:r>
          </a:p>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235</a:t>
            </a:fld>
            <a:endParaRPr lang="en-US" dirty="0"/>
          </a:p>
        </p:txBody>
      </p:sp>
    </p:spTree>
    <p:extLst>
      <p:ext uri="{BB962C8B-B14F-4D97-AF65-F5344CB8AC3E}">
        <p14:creationId xmlns:p14="http://schemas.microsoft.com/office/powerpoint/2010/main" val="1171001285"/>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 reduce the impact of downtime due to one or more of these events, we recommend placing multiple virtual machines into an availability set (next topic). </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9/15/2024 4:46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113808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 You can create a virtual machine and an availability set at the same time. A VM can only be added to an availability set when it is created. To change the availability set, you need to delete and then recreate the virtual machine.</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9/15/2024 4:46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641366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Placing your virtual machines into an availability set does not protect your application from operating system or application-specific failures, it does limit the impact of potential physical hardware failures, network outages, or power interruptions. Can you see why this important and how this is implemented?</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9/15/2024 4:46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6180243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9/15/2024 4:46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468149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Autoscale minimizes the number of unnecessary VM instances that run your application when demand is low, while customers continue to receive an acceptable level of performance as demand grows and additional VM instances are automatically added. </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9/15/2024 4:46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8647715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Lesson overview</a:t>
            </a:r>
          </a:p>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245</a:t>
            </a:fld>
            <a:endParaRPr lang="en-US" dirty="0"/>
          </a:p>
        </p:txBody>
      </p:sp>
    </p:spTree>
    <p:extLst>
      <p:ext uri="{BB962C8B-B14F-4D97-AF65-F5344CB8AC3E}">
        <p14:creationId xmlns:p14="http://schemas.microsoft.com/office/powerpoint/2010/main" val="269471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overview</a:t>
            </a:r>
          </a:p>
        </p:txBody>
      </p:sp>
      <p:sp>
        <p:nvSpPr>
          <p:cNvPr id="4" name="Slide Number Placeholder 3"/>
          <p:cNvSpPr>
            <a:spLocks noGrp="1"/>
          </p:cNvSpPr>
          <p:nvPr>
            <p:ph type="sldNum" sz="quarter" idx="5"/>
          </p:nvPr>
        </p:nvSpPr>
        <p:spPr/>
        <p:txBody>
          <a:bodyPr/>
          <a:lstStyle/>
          <a:p>
            <a:fld id="{8507DC7E-BC41-4478-BA30-CBCC3A644F0A}" type="slidenum">
              <a:rPr lang="en-US" smtClean="0"/>
              <a:t>25</a:t>
            </a:fld>
            <a:endParaRPr lang="en-US" dirty="0"/>
          </a:p>
        </p:txBody>
      </p:sp>
    </p:spTree>
    <p:extLst>
      <p:ext uri="{BB962C8B-B14F-4D97-AF65-F5344CB8AC3E}">
        <p14:creationId xmlns:p14="http://schemas.microsoft.com/office/powerpoint/2010/main" val="293546355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 machine extensions and features for Windows - https://docs.microsoft.com/en-us/azure/virtual-machines/extensions/features-windows?toc=%2Fazure%2Fvirtual-machines%2Fwindows%2Ftoc.json </a:t>
            </a:r>
          </a:p>
          <a:p>
            <a:r>
              <a:rPr lang="en-US" dirty="0"/>
              <a:t>Virtual machine extensions and features for Linux - https://docs.microsoft.com/en-us/azure/virtual-machines/extensions/features-linux </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9/15/2024 4:46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1063995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Can you think of any custom script extensions that you might want to create?</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9/15/2024 4:46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0013926"/>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9/15/2024 4:50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249</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Module overview</a:t>
            </a:r>
          </a:p>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250</a:t>
            </a:fld>
            <a:endParaRPr lang="en-US" dirty="0"/>
          </a:p>
        </p:txBody>
      </p:sp>
    </p:spTree>
    <p:extLst>
      <p:ext uri="{BB962C8B-B14F-4D97-AF65-F5344CB8AC3E}">
        <p14:creationId xmlns:p14="http://schemas.microsoft.com/office/powerpoint/2010/main" val="742088277"/>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252</a:t>
            </a:fld>
            <a:endParaRPr lang="en-US" dirty="0"/>
          </a:p>
        </p:txBody>
      </p:sp>
    </p:spTree>
    <p:extLst>
      <p:ext uri="{BB962C8B-B14F-4D97-AF65-F5344CB8AC3E}">
        <p14:creationId xmlns:p14="http://schemas.microsoft.com/office/powerpoint/2010/main" val="2613201961"/>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253</a:t>
            </a:fld>
            <a:endParaRPr lang="en-US" dirty="0"/>
          </a:p>
        </p:txBody>
      </p:sp>
    </p:spTree>
    <p:extLst>
      <p:ext uri="{BB962C8B-B14F-4D97-AF65-F5344CB8AC3E}">
        <p14:creationId xmlns:p14="http://schemas.microsoft.com/office/powerpoint/2010/main" val="13314098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254</a:t>
            </a:fld>
            <a:endParaRPr lang="en-US" dirty="0"/>
          </a:p>
        </p:txBody>
      </p:sp>
    </p:spTree>
    <p:extLst>
      <p:ext uri="{BB962C8B-B14F-4D97-AF65-F5344CB8AC3E}">
        <p14:creationId xmlns:p14="http://schemas.microsoft.com/office/powerpoint/2010/main" val="17296043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Light"/>
                <a:cs typeface="Segoe UI Light"/>
              </a:rPr>
              <a:t> </a:t>
            </a: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258</a:t>
            </a:fld>
            <a:endParaRPr lang="en-US" dirty="0"/>
          </a:p>
        </p:txBody>
      </p:sp>
    </p:spTree>
    <p:extLst>
      <p:ext uri="{BB962C8B-B14F-4D97-AF65-F5344CB8AC3E}">
        <p14:creationId xmlns:p14="http://schemas.microsoft.com/office/powerpoint/2010/main" val="237484092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 Service - https://azure.microsoft.com/en-us/services/app-service/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259</a:t>
            </a:fld>
            <a:endParaRPr lang="en-US" dirty="0"/>
          </a:p>
        </p:txBody>
      </p:sp>
    </p:spTree>
    <p:extLst>
      <p:ext uri="{BB962C8B-B14F-4D97-AF65-F5344CB8AC3E}">
        <p14:creationId xmlns:p14="http://schemas.microsoft.com/office/powerpoint/2010/main" val="2534725182"/>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Continuous deployment - https://github.com/projectkudu/kudu/wiki/Continuous-deployment#setting-up-continuous-deployment-using-manual-steps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261</a:t>
            </a:fld>
            <a:endParaRPr lang="en-US" dirty="0"/>
          </a:p>
        </p:txBody>
      </p:sp>
    </p:spTree>
    <p:extLst>
      <p:ext uri="{BB962C8B-B14F-4D97-AF65-F5344CB8AC3E}">
        <p14:creationId xmlns:p14="http://schemas.microsoft.com/office/powerpoint/2010/main" val="2749254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u="none" strike="noStrike" kern="1200" dirty="0">
                <a:solidFill>
                  <a:schemeClr val="tx1"/>
                </a:solidFill>
                <a:effectLst/>
                <a:latin typeface="Segoe UI Light" pitchFamily="34" charset="0"/>
                <a:ea typeface="+mn-ea"/>
                <a:cs typeface="+mn-cs"/>
              </a:rPr>
              <a:t>A list of regions and their locations is available at </a:t>
            </a:r>
            <a:r>
              <a:rPr lang="en-IE" sz="900" u="sng" dirty="0"/>
              <a:t>https://azure.microsoft.com/en-us/global-infrastructure/locations/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9/15/2024 3:59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885681220"/>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Each App Service plan mode supports a different number of deployment slots. To find out the number of slots your app's mode supports, see App Service Limits. </a:t>
            </a:r>
          </a:p>
          <a:p>
            <a:endParaRPr lang="en-US" dirty="0"/>
          </a:p>
          <a:p>
            <a:r>
              <a:rPr lang="en-US" dirty="0"/>
              <a:t>Set up staging environments - https://docs.microsoft.com/en-us/azure/app-service/web-sites-staged-publishing?toc=%2Fazure%2Fapp-service%2Ftoc.json#add-a-deployment-slot</a:t>
            </a:r>
          </a:p>
          <a:p>
            <a:r>
              <a:rPr lang="en-US" dirty="0"/>
              <a:t>App Service Web App – block web access to non-production deployment slots - http://ruslany.net/2014/04/azure-web-sites-block-web-access-to-non-production-deployment-slots/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262</a:t>
            </a:fld>
            <a:endParaRPr lang="en-US" dirty="0"/>
          </a:p>
        </p:txBody>
      </p:sp>
    </p:spTree>
    <p:extLst>
      <p:ext uri="{BB962C8B-B14F-4D97-AF65-F5344CB8AC3E}">
        <p14:creationId xmlns:p14="http://schemas.microsoft.com/office/powerpoint/2010/main" val="4011758161"/>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 You can configure app settings and connections to stick to a slot and not be swapped. This done in the App Settings blade. A developer can create new settings for the web app.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263</a:t>
            </a:fld>
            <a:endParaRPr lang="en-US" dirty="0"/>
          </a:p>
        </p:txBody>
      </p:sp>
    </p:spTree>
    <p:extLst>
      <p:ext uri="{BB962C8B-B14F-4D97-AF65-F5344CB8AC3E}">
        <p14:creationId xmlns:p14="http://schemas.microsoft.com/office/powerpoint/2010/main" val="244574694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264</a:t>
            </a:fld>
            <a:endParaRPr lang="en-US" dirty="0"/>
          </a:p>
        </p:txBody>
      </p:sp>
    </p:spTree>
    <p:extLst>
      <p:ext uri="{BB962C8B-B14F-4D97-AF65-F5344CB8AC3E}">
        <p14:creationId xmlns:p14="http://schemas.microsoft.com/office/powerpoint/2010/main" val="2248605773"/>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up your App in Azure - https://docs.microsoft.com/en-us/azure/app-service/web-sites-backup</a:t>
            </a:r>
          </a:p>
          <a:p>
            <a:r>
              <a:rPr lang="en-US" dirty="0"/>
              <a:t>Configure partial backups - https://docs.microsoft.com/en-us/azure/app-service/web-sites-backup</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266</a:t>
            </a:fld>
            <a:endParaRPr lang="en-US" dirty="0"/>
          </a:p>
        </p:txBody>
      </p:sp>
    </p:spTree>
    <p:extLst>
      <p:ext uri="{BB962C8B-B14F-4D97-AF65-F5344CB8AC3E}">
        <p14:creationId xmlns:p14="http://schemas.microsoft.com/office/powerpoint/2010/main" val="3647943248"/>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dirty="0">
              <a:cs typeface="Segoe UI Light"/>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269</a:t>
            </a:fld>
            <a:endParaRPr lang="en-US" dirty="0"/>
          </a:p>
        </p:txBody>
      </p:sp>
    </p:spTree>
    <p:extLst>
      <p:ext uri="{BB962C8B-B14F-4D97-AF65-F5344CB8AC3E}">
        <p14:creationId xmlns:p14="http://schemas.microsoft.com/office/powerpoint/2010/main" val="109509758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9/15/2024 4:50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272</a:t>
            </a:fld>
            <a:endParaRPr lang="en-US" dirty="0"/>
          </a:p>
        </p:txBody>
      </p:sp>
    </p:spTree>
    <p:extLst>
      <p:ext uri="{BB962C8B-B14F-4D97-AF65-F5344CB8AC3E}">
        <p14:creationId xmlns:p14="http://schemas.microsoft.com/office/powerpoint/2010/main" val="2196918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0" i="0" kern="1200" dirty="0">
              <a:solidFill>
                <a:schemeClr val="tx1"/>
              </a:solidFill>
              <a:effectLst/>
              <a:latin typeface="Segoe UI Light" pitchFamily="34" charset="0"/>
              <a:cs typeface="Segoe UI Light"/>
            </a:endParaRPr>
          </a:p>
          <a:p>
            <a:endParaRPr lang="en-US" b="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9/15/2024 4:50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273</a:t>
            </a:fld>
            <a:endParaRPr lang="en-US" dirty="0"/>
          </a:p>
        </p:txBody>
      </p:sp>
    </p:spTree>
    <p:extLst>
      <p:ext uri="{BB962C8B-B14F-4D97-AF65-F5344CB8AC3E}">
        <p14:creationId xmlns:p14="http://schemas.microsoft.com/office/powerpoint/2010/main" val="3430436055"/>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9/15/2024 4:56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0395926"/>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Module overview</a:t>
            </a:r>
          </a:p>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275</a:t>
            </a:fld>
            <a:endParaRPr lang="en-US" dirty="0"/>
          </a:p>
        </p:txBody>
      </p:sp>
    </p:spTree>
    <p:extLst>
      <p:ext uri="{BB962C8B-B14F-4D97-AF65-F5344CB8AC3E}">
        <p14:creationId xmlns:p14="http://schemas.microsoft.com/office/powerpoint/2010/main" val="232613940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overview</a:t>
            </a:r>
          </a:p>
        </p:txBody>
      </p:sp>
      <p:sp>
        <p:nvSpPr>
          <p:cNvPr id="4" name="Slide Number Placeholder 3"/>
          <p:cNvSpPr>
            <a:spLocks noGrp="1"/>
          </p:cNvSpPr>
          <p:nvPr>
            <p:ph type="sldNum" sz="quarter" idx="5"/>
          </p:nvPr>
        </p:nvSpPr>
        <p:spPr/>
        <p:txBody>
          <a:bodyPr/>
          <a:lstStyle/>
          <a:p>
            <a:fld id="{8507DC7E-BC41-4478-BA30-CBCC3A644F0A}" type="slidenum">
              <a:rPr lang="en-US" smtClean="0"/>
              <a:t>277</a:t>
            </a:fld>
            <a:endParaRPr lang="en-US" dirty="0"/>
          </a:p>
        </p:txBody>
      </p:sp>
    </p:spTree>
    <p:extLst>
      <p:ext uri="{BB962C8B-B14F-4D97-AF65-F5344CB8AC3E}">
        <p14:creationId xmlns:p14="http://schemas.microsoft.com/office/powerpoint/2010/main" val="14810368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 Do you know how many subscriptions your organization has? Do you know how resources are organized into resource groups?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9/15/2024 3:59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549343656"/>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are some of the reasons your organization might choose Azure Backup?</a:t>
            </a:r>
          </a:p>
          <a:p>
            <a:r>
              <a:rPr lang="en-US" dirty="0"/>
              <a:t> </a:t>
            </a:r>
          </a:p>
          <a:p>
            <a:r>
              <a:rPr lang="en-US" dirty="0"/>
              <a:t>Why use Azure Backup? - https://docs.microsoft.com/en-us/azure/backup/backup-introduction-to-azure-backup#why-use-azure-backup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278</a:t>
            </a:fld>
            <a:endParaRPr lang="en-US" dirty="0"/>
          </a:p>
        </p:txBody>
      </p:sp>
    </p:spTree>
    <p:extLst>
      <p:ext uri="{BB962C8B-B14F-4D97-AF65-F5344CB8AC3E}">
        <p14:creationId xmlns:p14="http://schemas.microsoft.com/office/powerpoint/2010/main" val="368628421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279</a:t>
            </a:fld>
            <a:endParaRPr lang="en-US" dirty="0"/>
          </a:p>
        </p:txBody>
      </p:sp>
    </p:spTree>
    <p:extLst>
      <p:ext uri="{BB962C8B-B14F-4D97-AF65-F5344CB8AC3E}">
        <p14:creationId xmlns:p14="http://schemas.microsoft.com/office/powerpoint/2010/main" val="116760370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overview</a:t>
            </a:r>
          </a:p>
        </p:txBody>
      </p:sp>
      <p:sp>
        <p:nvSpPr>
          <p:cNvPr id="4" name="Slide Number Placeholder 3"/>
          <p:cNvSpPr>
            <a:spLocks noGrp="1"/>
          </p:cNvSpPr>
          <p:nvPr>
            <p:ph type="sldNum" sz="quarter" idx="5"/>
          </p:nvPr>
        </p:nvSpPr>
        <p:spPr/>
        <p:txBody>
          <a:bodyPr/>
          <a:lstStyle/>
          <a:p>
            <a:fld id="{8507DC7E-BC41-4478-BA30-CBCC3A644F0A}" type="slidenum">
              <a:rPr lang="en-US" smtClean="0"/>
              <a:t>281</a:t>
            </a:fld>
            <a:endParaRPr lang="en-US" dirty="0"/>
          </a:p>
        </p:txBody>
      </p:sp>
    </p:spTree>
    <p:extLst>
      <p:ext uri="{BB962C8B-B14F-4D97-AF65-F5344CB8AC3E}">
        <p14:creationId xmlns:p14="http://schemas.microsoft.com/office/powerpoint/2010/main" val="21343069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Have you tried any of these backup methods? Do you have a backup plan?</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9/15/2024 4:56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1138080"/>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9/15/2024 4:56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283</a:t>
            </a:fld>
            <a:endParaRPr lang="en-US" dirty="0"/>
          </a:p>
        </p:txBody>
      </p:sp>
    </p:spTree>
    <p:extLst>
      <p:ext uri="{BB962C8B-B14F-4D97-AF65-F5344CB8AC3E}">
        <p14:creationId xmlns:p14="http://schemas.microsoft.com/office/powerpoint/2010/main" val="1925170788"/>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285</a:t>
            </a:fld>
            <a:endParaRPr lang="en-US" dirty="0"/>
          </a:p>
        </p:txBody>
      </p:sp>
    </p:spTree>
    <p:extLst>
      <p:ext uri="{BB962C8B-B14F-4D97-AF65-F5344CB8AC3E}">
        <p14:creationId xmlns:p14="http://schemas.microsoft.com/office/powerpoint/2010/main" val="3674134511"/>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Plan your VM backup infrastructure in Azure - https://docs.microsoft.com/en-us/azure/backup/backup-azure-vms-introduction </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9/15/2024 4:56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4531247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9/15/2024 4:56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641366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concentrate on replication within Azure and not migration scenarios from on-premises.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9/15/2024 4:56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1816691"/>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9/15/2024 4:58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0395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2</a:t>
            </a:fld>
            <a:endParaRPr lang="en-US" dirty="0"/>
          </a:p>
        </p:txBody>
      </p:sp>
    </p:spTree>
    <p:extLst>
      <p:ext uri="{BB962C8B-B14F-4D97-AF65-F5344CB8AC3E}">
        <p14:creationId xmlns:p14="http://schemas.microsoft.com/office/powerpoint/2010/main" val="27724676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Which subscription model are you most interested in? </a:t>
            </a:r>
          </a:p>
          <a:p>
            <a:endParaRPr lang="en-US" dirty="0"/>
          </a:p>
          <a:p>
            <a:r>
              <a:rPr lang="en-US" dirty="0"/>
              <a:t>Solution providers - https://www.microsoft.com/en-us/solution-providers/home </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9/15/2024 3:59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683865277"/>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Module overview</a:t>
            </a:r>
          </a:p>
        </p:txBody>
      </p:sp>
      <p:sp>
        <p:nvSpPr>
          <p:cNvPr id="4" name="Slide Number Placeholder 3"/>
          <p:cNvSpPr>
            <a:spLocks noGrp="1"/>
          </p:cNvSpPr>
          <p:nvPr>
            <p:ph type="sldNum" sz="quarter" idx="5"/>
          </p:nvPr>
        </p:nvSpPr>
        <p:spPr/>
        <p:txBody>
          <a:bodyPr/>
          <a:lstStyle/>
          <a:p>
            <a:fld id="{8507DC7E-BC41-4478-BA30-CBCC3A644F0A}" type="slidenum">
              <a:rPr lang="en-US" smtClean="0"/>
              <a:t>295</a:t>
            </a:fld>
            <a:endParaRPr lang="en-US" dirty="0"/>
          </a:p>
        </p:txBody>
      </p:sp>
    </p:spTree>
    <p:extLst>
      <p:ext uri="{BB962C8B-B14F-4D97-AF65-F5344CB8AC3E}">
        <p14:creationId xmlns:p14="http://schemas.microsoft.com/office/powerpoint/2010/main" val="1690496429"/>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overview</a:t>
            </a:r>
          </a:p>
        </p:txBody>
      </p:sp>
      <p:sp>
        <p:nvSpPr>
          <p:cNvPr id="4" name="Slide Number Placeholder 3"/>
          <p:cNvSpPr>
            <a:spLocks noGrp="1"/>
          </p:cNvSpPr>
          <p:nvPr>
            <p:ph type="sldNum" sz="quarter" idx="5"/>
          </p:nvPr>
        </p:nvSpPr>
        <p:spPr/>
        <p:txBody>
          <a:bodyPr/>
          <a:lstStyle/>
          <a:p>
            <a:fld id="{8507DC7E-BC41-4478-BA30-CBCC3A644F0A}" type="slidenum">
              <a:rPr lang="en-US" smtClean="0"/>
              <a:t>297</a:t>
            </a:fld>
            <a:endParaRPr lang="en-US" dirty="0"/>
          </a:p>
        </p:txBody>
      </p:sp>
    </p:spTree>
    <p:extLst>
      <p:ext uri="{BB962C8B-B14F-4D97-AF65-F5344CB8AC3E}">
        <p14:creationId xmlns:p14="http://schemas.microsoft.com/office/powerpoint/2010/main" val="691981469"/>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298</a:t>
            </a:fld>
            <a:endParaRPr lang="en-US" dirty="0"/>
          </a:p>
        </p:txBody>
      </p:sp>
    </p:spTree>
    <p:extLst>
      <p:ext uri="{BB962C8B-B14F-4D97-AF65-F5344CB8AC3E}">
        <p14:creationId xmlns:p14="http://schemas.microsoft.com/office/powerpoint/2010/main" val="1928865353"/>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299</a:t>
            </a:fld>
            <a:endParaRPr lang="en-US" dirty="0"/>
          </a:p>
        </p:txBody>
      </p:sp>
    </p:spTree>
    <p:extLst>
      <p:ext uri="{BB962C8B-B14F-4D97-AF65-F5344CB8AC3E}">
        <p14:creationId xmlns:p14="http://schemas.microsoft.com/office/powerpoint/2010/main" val="3256337732"/>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302</a:t>
            </a:fld>
            <a:endParaRPr lang="en-US" dirty="0"/>
          </a:p>
        </p:txBody>
      </p:sp>
    </p:spTree>
    <p:extLst>
      <p:ext uri="{BB962C8B-B14F-4D97-AF65-F5344CB8AC3E}">
        <p14:creationId xmlns:p14="http://schemas.microsoft.com/office/powerpoint/2010/main" val="931069475"/>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303</a:t>
            </a:fld>
            <a:endParaRPr lang="en-US" dirty="0"/>
          </a:p>
        </p:txBody>
      </p:sp>
    </p:spTree>
    <p:extLst>
      <p:ext uri="{BB962C8B-B14F-4D97-AF65-F5344CB8AC3E}">
        <p14:creationId xmlns:p14="http://schemas.microsoft.com/office/powerpoint/2010/main" val="78707854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9/15/2024 4:58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304</a:t>
            </a:fld>
            <a:endParaRPr lang="en-US" dirty="0"/>
          </a:p>
        </p:txBody>
      </p:sp>
    </p:spTree>
    <p:extLst>
      <p:ext uri="{BB962C8B-B14F-4D97-AF65-F5344CB8AC3E}">
        <p14:creationId xmlns:p14="http://schemas.microsoft.com/office/powerpoint/2010/main" val="119893452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For more information, you can see: </a:t>
            </a:r>
          </a:p>
          <a:p>
            <a:r>
              <a:rPr lang="en-US" sz="882" kern="1200" dirty="0">
                <a:solidFill>
                  <a:schemeClr val="tx1"/>
                </a:solidFill>
                <a:effectLst/>
                <a:latin typeface="Segoe UI Light" pitchFamily="34" charset="0"/>
                <a:ea typeface="+mn-ea"/>
                <a:cs typeface="+mn-cs"/>
              </a:rPr>
              <a:t>Query the Activity Log in the Azure portal - https://docs.microsoft.com/en-us/azure/monitoring-and-diagnostics/monitoring-overview-activity-logs#query-the-activity-log-in-the-azure-portal</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305</a:t>
            </a:fld>
            <a:endParaRPr lang="en-US" dirty="0"/>
          </a:p>
        </p:txBody>
      </p:sp>
    </p:spTree>
    <p:extLst>
      <p:ext uri="{BB962C8B-B14F-4D97-AF65-F5344CB8AC3E}">
        <p14:creationId xmlns:p14="http://schemas.microsoft.com/office/powerpoint/2010/main" val="141804821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overview</a:t>
            </a:r>
          </a:p>
        </p:txBody>
      </p:sp>
      <p:sp>
        <p:nvSpPr>
          <p:cNvPr id="4" name="Slide Number Placeholder 3"/>
          <p:cNvSpPr>
            <a:spLocks noGrp="1"/>
          </p:cNvSpPr>
          <p:nvPr>
            <p:ph type="sldNum" sz="quarter" idx="5"/>
          </p:nvPr>
        </p:nvSpPr>
        <p:spPr/>
        <p:txBody>
          <a:bodyPr/>
          <a:lstStyle/>
          <a:p>
            <a:fld id="{8507DC7E-BC41-4478-BA30-CBCC3A644F0A}" type="slidenum">
              <a:rPr lang="en-US" smtClean="0"/>
              <a:t>307</a:t>
            </a:fld>
            <a:endParaRPr lang="en-US" dirty="0"/>
          </a:p>
        </p:txBody>
      </p:sp>
    </p:spTree>
    <p:extLst>
      <p:ext uri="{BB962C8B-B14F-4D97-AF65-F5344CB8AC3E}">
        <p14:creationId xmlns:p14="http://schemas.microsoft.com/office/powerpoint/2010/main" val="216000728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new alerts experience in Azure Monitor - https://docs.microsoft.com/en-us/azure/monitoring-and-diagnostics/monitoring-overview-unified-alerts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308</a:t>
            </a:fld>
            <a:endParaRPr lang="en-US" dirty="0"/>
          </a:p>
        </p:txBody>
      </p:sp>
    </p:spTree>
    <p:extLst>
      <p:ext uri="{BB962C8B-B14F-4D97-AF65-F5344CB8AC3E}">
        <p14:creationId xmlns:p14="http://schemas.microsoft.com/office/powerpoint/2010/main" val="10480869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Credit card information is used for identity verification only. You won’t be charged for any services until you upgrade.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9/15/2024 3:59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27061071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309</a:t>
            </a:fld>
            <a:endParaRPr lang="en-US" dirty="0"/>
          </a:p>
        </p:txBody>
      </p:sp>
    </p:spTree>
    <p:extLst>
      <p:ext uri="{BB962C8B-B14F-4D97-AF65-F5344CB8AC3E}">
        <p14:creationId xmlns:p14="http://schemas.microsoft.com/office/powerpoint/2010/main" val="405735931"/>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310</a:t>
            </a:fld>
            <a:endParaRPr lang="en-US" dirty="0"/>
          </a:p>
        </p:txBody>
      </p:sp>
    </p:spTree>
    <p:extLst>
      <p:ext uri="{BB962C8B-B14F-4D97-AF65-F5344CB8AC3E}">
        <p14:creationId xmlns:p14="http://schemas.microsoft.com/office/powerpoint/2010/main" val="618500005"/>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overview</a:t>
            </a:r>
          </a:p>
        </p:txBody>
      </p:sp>
      <p:sp>
        <p:nvSpPr>
          <p:cNvPr id="4" name="Slide Number Placeholder 3"/>
          <p:cNvSpPr>
            <a:spLocks noGrp="1"/>
          </p:cNvSpPr>
          <p:nvPr>
            <p:ph type="sldNum" sz="quarter" idx="5"/>
          </p:nvPr>
        </p:nvSpPr>
        <p:spPr/>
        <p:txBody>
          <a:bodyPr/>
          <a:lstStyle/>
          <a:p>
            <a:fld id="{8507DC7E-BC41-4478-BA30-CBCC3A644F0A}" type="slidenum">
              <a:rPr lang="en-US" smtClean="0"/>
              <a:t>312</a:t>
            </a:fld>
            <a:endParaRPr lang="en-US" dirty="0"/>
          </a:p>
        </p:txBody>
      </p:sp>
    </p:spTree>
    <p:extLst>
      <p:ext uri="{BB962C8B-B14F-4D97-AF65-F5344CB8AC3E}">
        <p14:creationId xmlns:p14="http://schemas.microsoft.com/office/powerpoint/2010/main" val="3046532199"/>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9/15/2024 4:58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313</a:t>
            </a:fld>
            <a:endParaRPr lang="en-US" dirty="0"/>
          </a:p>
        </p:txBody>
      </p:sp>
    </p:spTree>
    <p:extLst>
      <p:ext uri="{BB962C8B-B14F-4D97-AF65-F5344CB8AC3E}">
        <p14:creationId xmlns:p14="http://schemas.microsoft.com/office/powerpoint/2010/main" val="168459182"/>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9/15/2024 4:58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314</a:t>
            </a:fld>
            <a:endParaRPr lang="en-US" dirty="0"/>
          </a:p>
        </p:txBody>
      </p:sp>
    </p:spTree>
    <p:extLst>
      <p:ext uri="{BB962C8B-B14F-4D97-AF65-F5344CB8AC3E}">
        <p14:creationId xmlns:p14="http://schemas.microsoft.com/office/powerpoint/2010/main" val="1490321864"/>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9/15/2024 4:58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315</a:t>
            </a:fld>
            <a:endParaRPr lang="en-US" dirty="0"/>
          </a:p>
        </p:txBody>
      </p:sp>
    </p:spTree>
    <p:extLst>
      <p:ext uri="{BB962C8B-B14F-4D97-AF65-F5344CB8AC3E}">
        <p14:creationId xmlns:p14="http://schemas.microsoft.com/office/powerpoint/2010/main" val="3308218407"/>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9/15/2024 4:58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316</a:t>
            </a:fld>
            <a:endParaRPr lang="en-US" dirty="0"/>
          </a:p>
        </p:txBody>
      </p:sp>
    </p:spTree>
    <p:extLst>
      <p:ext uri="{BB962C8B-B14F-4D97-AF65-F5344CB8AC3E}">
        <p14:creationId xmlns:p14="http://schemas.microsoft.com/office/powerpoint/2010/main" val="1839858557"/>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Azure Monitor log queries - </a:t>
            </a:r>
            <a:r>
              <a:rPr lang="en-US" sz="1200" b="0" i="0" u="none" strike="noStrike" kern="1200" dirty="0">
                <a:solidFill>
                  <a:schemeClr val="tx1"/>
                </a:solidFill>
                <a:effectLst/>
                <a:latin typeface="+mn-lt"/>
                <a:ea typeface="+mn-ea"/>
                <a:cs typeface="+mn-cs"/>
                <a:hlinkClick r:id="rId3"/>
              </a:rPr>
              <a:t>https://docs.microsoft.com/en-us/azure/azure-monitor/log-query/query-language</a:t>
            </a:r>
            <a:endParaRPr lang="en-US" sz="1200" b="0" i="0" u="none" strike="noStrike"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9/15/2024 4:58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317</a:t>
            </a:fld>
            <a:endParaRPr lang="en-US" dirty="0"/>
          </a:p>
        </p:txBody>
      </p:sp>
    </p:spTree>
    <p:extLst>
      <p:ext uri="{BB962C8B-B14F-4D97-AF65-F5344CB8AC3E}">
        <p14:creationId xmlns:p14="http://schemas.microsoft.com/office/powerpoint/2010/main" val="1568888057"/>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overview</a:t>
            </a:r>
          </a:p>
        </p:txBody>
      </p:sp>
      <p:sp>
        <p:nvSpPr>
          <p:cNvPr id="4" name="Slide Number Placeholder 3"/>
          <p:cNvSpPr>
            <a:spLocks noGrp="1"/>
          </p:cNvSpPr>
          <p:nvPr>
            <p:ph type="sldNum" sz="quarter" idx="5"/>
          </p:nvPr>
        </p:nvSpPr>
        <p:spPr/>
        <p:txBody>
          <a:bodyPr/>
          <a:lstStyle/>
          <a:p>
            <a:fld id="{8507DC7E-BC41-4478-BA30-CBCC3A644F0A}" type="slidenum">
              <a:rPr lang="en-US" smtClean="0"/>
              <a:t>319</a:t>
            </a:fld>
            <a:endParaRPr lang="en-US" dirty="0"/>
          </a:p>
        </p:txBody>
      </p:sp>
    </p:spTree>
    <p:extLst>
      <p:ext uri="{BB962C8B-B14F-4D97-AF65-F5344CB8AC3E}">
        <p14:creationId xmlns:p14="http://schemas.microsoft.com/office/powerpoint/2010/main" val="2246339054"/>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Network Watcher - https://azure.microsoft.com/en-us/services/network-watcher/</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320</a:t>
            </a:fld>
            <a:endParaRPr lang="en-US" dirty="0"/>
          </a:p>
        </p:txBody>
      </p:sp>
    </p:spTree>
    <p:extLst>
      <p:ext uri="{BB962C8B-B14F-4D97-AF65-F5344CB8AC3E}">
        <p14:creationId xmlns:p14="http://schemas.microsoft.com/office/powerpoint/2010/main" val="11566308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If you must create a lot of tags you will want to do that programmatically. You can use PowerShell or the CLI.</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3:59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216392916"/>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321</a:t>
            </a:fld>
            <a:endParaRPr lang="en-US" dirty="0"/>
          </a:p>
        </p:txBody>
      </p:sp>
    </p:spTree>
    <p:extLst>
      <p:ext uri="{BB962C8B-B14F-4D97-AF65-F5344CB8AC3E}">
        <p14:creationId xmlns:p14="http://schemas.microsoft.com/office/powerpoint/2010/main" val="694187387"/>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323</a:t>
            </a:fld>
            <a:endParaRPr lang="en-US" dirty="0"/>
          </a:p>
        </p:txBody>
      </p:sp>
    </p:spTree>
    <p:extLst>
      <p:ext uri="{BB962C8B-B14F-4D97-AF65-F5344CB8AC3E}">
        <p14:creationId xmlns:p14="http://schemas.microsoft.com/office/powerpoint/2010/main" val="116620328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324</a:t>
            </a:fld>
            <a:endParaRPr lang="en-US" dirty="0"/>
          </a:p>
        </p:txBody>
      </p:sp>
    </p:spTree>
    <p:extLst>
      <p:ext uri="{BB962C8B-B14F-4D97-AF65-F5344CB8AC3E}">
        <p14:creationId xmlns:p14="http://schemas.microsoft.com/office/powerpoint/2010/main" val="3461117193"/>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325</a:t>
            </a:fld>
            <a:endParaRPr lang="en-US" dirty="0"/>
          </a:p>
        </p:txBody>
      </p:sp>
    </p:spTree>
    <p:extLst>
      <p:ext uri="{BB962C8B-B14F-4D97-AF65-F5344CB8AC3E}">
        <p14:creationId xmlns:p14="http://schemas.microsoft.com/office/powerpoint/2010/main" val="258418225"/>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326</a:t>
            </a:fld>
            <a:endParaRPr lang="en-US" dirty="0"/>
          </a:p>
        </p:txBody>
      </p:sp>
    </p:spTree>
    <p:extLst>
      <p:ext uri="{BB962C8B-B14F-4D97-AF65-F5344CB8AC3E}">
        <p14:creationId xmlns:p14="http://schemas.microsoft.com/office/powerpoint/2010/main" val="3819663098"/>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Troubleshoot connections with Azure Network Watcher using the Azure portal - </a:t>
            </a:r>
            <a:r>
              <a:rPr lang="en-US" sz="1200" b="0" i="0" u="none" strike="noStrike" kern="1200" dirty="0">
                <a:solidFill>
                  <a:schemeClr val="tx1"/>
                </a:solidFill>
                <a:effectLst/>
                <a:latin typeface="+mn-lt"/>
                <a:ea typeface="+mn-ea"/>
                <a:cs typeface="+mn-cs"/>
                <a:hlinkClick r:id="rId3">
                  <a:extLst>
                    <a:ext uri="{A12FA001-AC4F-418D-AE19-62706E023703}">
                      <ahyp:hlinkClr xmlns:ahyp="http://schemas.microsoft.com/office/drawing/2018/hyperlinkcolor" val="tx"/>
                    </a:ext>
                  </a:extLst>
                </a:hlinkClick>
              </a:rPr>
              <a:t>https://docs.microsoft.com/en-us/azure/network-watcher/network-watcher-connectivity-portal</a:t>
            </a:r>
            <a:endParaRPr lang="en-US" sz="1200" b="0" i="0" u="none" strike="noStrike"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327</a:t>
            </a:fld>
            <a:endParaRPr lang="en-US" dirty="0"/>
          </a:p>
        </p:txBody>
      </p:sp>
    </p:spTree>
    <p:extLst>
      <p:ext uri="{BB962C8B-B14F-4D97-AF65-F5344CB8AC3E}">
        <p14:creationId xmlns:p14="http://schemas.microsoft.com/office/powerpoint/2010/main" val="864176187"/>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9/15/2024 4:58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328</a:t>
            </a:fld>
            <a:endParaRPr lang="en-US" dirty="0"/>
          </a:p>
        </p:txBody>
      </p:sp>
    </p:spTree>
    <p:extLst>
      <p:ext uri="{BB962C8B-B14F-4D97-AF65-F5344CB8AC3E}">
        <p14:creationId xmlns:p14="http://schemas.microsoft.com/office/powerpoint/2010/main" val="33060376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Cost savings - https://docs.microsoft.com/en-us/learn/modules/predict-costs-and-optimize-spending/4-save-on-infrastructure-costs</a:t>
            </a:r>
          </a:p>
        </p:txBody>
      </p:sp>
      <p:sp>
        <p:nvSpPr>
          <p:cNvPr id="4" name="Slide Number Placeholder 3"/>
          <p:cNvSpPr>
            <a:spLocks noGrp="1"/>
          </p:cNvSpPr>
          <p:nvPr>
            <p:ph type="sldNum" sz="quarter" idx="5"/>
          </p:nvPr>
        </p:nvSpPr>
        <p:spPr/>
        <p:txBody>
          <a:bodyPr/>
          <a:lstStyle/>
          <a:p>
            <a:fld id="{8507DC7E-BC41-4478-BA30-CBCC3A644F0A}" type="slidenum">
              <a:rPr lang="en-US" smtClean="0"/>
              <a:t>32</a:t>
            </a:fld>
            <a:endParaRPr lang="en-US" dirty="0"/>
          </a:p>
        </p:txBody>
      </p:sp>
    </p:spTree>
    <p:extLst>
      <p:ext uri="{BB962C8B-B14F-4D97-AF65-F5344CB8AC3E}">
        <p14:creationId xmlns:p14="http://schemas.microsoft.com/office/powerpoint/2010/main" val="39074368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overview</a:t>
            </a:r>
          </a:p>
        </p:txBody>
      </p:sp>
      <p:sp>
        <p:nvSpPr>
          <p:cNvPr id="4" name="Slide Number Placeholder 3"/>
          <p:cNvSpPr>
            <a:spLocks noGrp="1"/>
          </p:cNvSpPr>
          <p:nvPr>
            <p:ph type="sldNum" sz="quarter" idx="5"/>
          </p:nvPr>
        </p:nvSpPr>
        <p:spPr/>
        <p:txBody>
          <a:bodyPr/>
          <a:lstStyle/>
          <a:p>
            <a:fld id="{8507DC7E-BC41-4478-BA30-CBCC3A644F0A}" type="slidenum">
              <a:rPr lang="en-US" smtClean="0"/>
              <a:t>34</a:t>
            </a:fld>
            <a:endParaRPr lang="en-US" dirty="0"/>
          </a:p>
        </p:txBody>
      </p:sp>
    </p:spTree>
    <p:extLst>
      <p:ext uri="{BB962C8B-B14F-4D97-AF65-F5344CB8AC3E}">
        <p14:creationId xmlns:p14="http://schemas.microsoft.com/office/powerpoint/2010/main" val="1410351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9/15/2024 3:59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Azure Policy Documentation - https://docs.microsoft.com/azure/azure-policy/</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9/15/2024 3:59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42362316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The next topics step you through creating an Azure policy. </a:t>
            </a:r>
          </a:p>
          <a:p>
            <a:r>
              <a:rPr lang="en-US" sz="882" kern="1200" dirty="0">
                <a:solidFill>
                  <a:schemeClr val="tx1"/>
                </a:solidFill>
                <a:effectLst/>
                <a:latin typeface="Segoe UI Light" pitchFamily="34" charset="0"/>
                <a:ea typeface="+mn-ea"/>
                <a:cs typeface="+mn-cs"/>
              </a:rPr>
              <a:t>✔ Even if you have only a few Policy Definitions, we recommend creating an Initiative Definition.</a:t>
            </a:r>
          </a:p>
          <a:p>
            <a:r>
              <a:rPr lang="en-US" sz="882" kern="1200" dirty="0">
                <a:solidFill>
                  <a:schemeClr val="tx1"/>
                </a:solidFill>
                <a:effectLst/>
                <a:latin typeface="Segoe UI Light" pitchFamily="34" charset="0"/>
                <a:ea typeface="+mn-ea"/>
                <a:cs typeface="+mn-cs"/>
              </a:rPr>
              <a:t>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3:59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8635539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 Policy Definitions have a specific JSON format.  As an Azure Administrator you will not need to create files in this format, but you may want to take a look so you are familiar.  Review the available definitions in the portal and in GitHub. </a:t>
            </a:r>
          </a:p>
          <a:p>
            <a:r>
              <a:rPr lang="en-US" sz="882" kern="1200" dirty="0">
                <a:solidFill>
                  <a:schemeClr val="tx1"/>
                </a:solidFill>
                <a:effectLst/>
                <a:latin typeface="Segoe UI Light" pitchFamily="34" charset="0"/>
                <a:ea typeface="+mn-ea"/>
                <a:cs typeface="+mn-cs"/>
              </a:rPr>
              <a:t>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3:59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27898824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Can you see how this will require some planning to organize your policies?</a:t>
            </a:r>
          </a:p>
          <a:p>
            <a:r>
              <a:rPr lang="en-US" sz="882" kern="1200" dirty="0">
                <a:solidFill>
                  <a:schemeClr val="tx1"/>
                </a:solidFill>
                <a:effectLst/>
                <a:latin typeface="Segoe UI Light" pitchFamily="34" charset="0"/>
                <a:ea typeface="+mn-ea"/>
                <a:cs typeface="+mn-cs"/>
              </a:rPr>
              <a:t>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9/15/2024 3:59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076101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overview</a:t>
            </a:r>
          </a:p>
        </p:txBody>
      </p:sp>
      <p:sp>
        <p:nvSpPr>
          <p:cNvPr id="4" name="Slide Number Placeholder 3"/>
          <p:cNvSpPr>
            <a:spLocks noGrp="1"/>
          </p:cNvSpPr>
          <p:nvPr>
            <p:ph type="sldNum" sz="quarter" idx="5"/>
          </p:nvPr>
        </p:nvSpPr>
        <p:spPr/>
        <p:txBody>
          <a:bodyPr/>
          <a:lstStyle/>
          <a:p>
            <a:fld id="{8507DC7E-BC41-4478-BA30-CBCC3A644F0A}" type="slidenum">
              <a:rPr lang="en-US" smtClean="0"/>
              <a:t>4</a:t>
            </a:fld>
            <a:endParaRPr lang="en-US" dirty="0"/>
          </a:p>
        </p:txBody>
      </p:sp>
    </p:spTree>
    <p:extLst>
      <p:ext uri="{BB962C8B-B14F-4D97-AF65-F5344CB8AC3E}">
        <p14:creationId xmlns:p14="http://schemas.microsoft.com/office/powerpoint/2010/main" val="3476503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Currently, an Initiative Definition can have up to 100 policies.  </a:t>
            </a:r>
          </a:p>
          <a:p>
            <a:endParaRPr lang="en-US" sz="882"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3:59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23399116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Policy evaluation happens about once an hour, which means that if you make changes to your policy definition and create a policy assignment then it will be re-evaluated over your resources within the hour.</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3:59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6956836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9/15/2024 3:59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6079218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overview</a:t>
            </a:r>
          </a:p>
        </p:txBody>
      </p:sp>
      <p:sp>
        <p:nvSpPr>
          <p:cNvPr id="4" name="Slide Number Placeholder 3"/>
          <p:cNvSpPr>
            <a:spLocks noGrp="1"/>
          </p:cNvSpPr>
          <p:nvPr>
            <p:ph type="sldNum" sz="quarter" idx="5"/>
          </p:nvPr>
        </p:nvSpPr>
        <p:spPr/>
        <p:txBody>
          <a:bodyPr/>
          <a:lstStyle/>
          <a:p>
            <a:fld id="{8507DC7E-BC41-4478-BA30-CBCC3A644F0A}" type="slidenum">
              <a:rPr lang="en-US" smtClean="0"/>
              <a:t>43</a:t>
            </a:fld>
            <a:endParaRPr lang="en-US" dirty="0"/>
          </a:p>
        </p:txBody>
      </p:sp>
    </p:spTree>
    <p:extLst>
      <p:ext uri="{BB962C8B-B14F-4D97-AF65-F5344CB8AC3E}">
        <p14:creationId xmlns:p14="http://schemas.microsoft.com/office/powerpoint/2010/main" val="23375142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the format and syntax of an Azure</a:t>
            </a:r>
            <a:r>
              <a:rPr lang="en-US" baseline="0" dirty="0"/>
              <a:t> RBAC</a:t>
            </a:r>
            <a:r>
              <a:rPr lang="en-US" dirty="0"/>
              <a:t> role definition.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9/15/2024 3:59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25261157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the role assignment completes the process of implementing</a:t>
            </a:r>
            <a:r>
              <a:rPr lang="en-US" baseline="0" dirty="0"/>
              <a:t> RBAC and combining service principals, a role definition, and a scope.</a:t>
            </a:r>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9/15/2024 3:59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10747565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9/15/2024 3:59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21867222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9/15/2024 3:59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5016260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9/15/2024 3:59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5479335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50</a:t>
            </a:fld>
            <a:endParaRPr lang="en-US" dirty="0"/>
          </a:p>
        </p:txBody>
      </p:sp>
    </p:spTree>
    <p:extLst>
      <p:ext uri="{BB962C8B-B14F-4D97-AF65-F5344CB8AC3E}">
        <p14:creationId xmlns:p14="http://schemas.microsoft.com/office/powerpoint/2010/main" val="337272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Active Directory Documentation - https://docs.microsoft.com/en-us/azure/active-directory/</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3:47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0893694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9/15/2024 4:09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03959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52</a:t>
            </a:fld>
            <a:endParaRPr lang="en-US" dirty="0"/>
          </a:p>
        </p:txBody>
      </p:sp>
    </p:spTree>
    <p:extLst>
      <p:ext uri="{BB962C8B-B14F-4D97-AF65-F5344CB8AC3E}">
        <p14:creationId xmlns:p14="http://schemas.microsoft.com/office/powerpoint/2010/main" val="27830945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Lesson overview</a:t>
            </a:r>
          </a:p>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54</a:t>
            </a:fld>
            <a:endParaRPr lang="en-US" dirty="0"/>
          </a:p>
        </p:txBody>
      </p:sp>
    </p:spTree>
    <p:extLst>
      <p:ext uri="{BB962C8B-B14F-4D97-AF65-F5344CB8AC3E}">
        <p14:creationId xmlns:p14="http://schemas.microsoft.com/office/powerpoint/2010/main" val="7775691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22462506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Only Owner and User Access Administrator roles can create or delete management locks. </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Lock resources to prevent unexpected changes: https://docs.microsoft.com/en-us/azure/azure-resource-manager/resource-group-lock-resources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9/15/2024 4:09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2548648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Just because a service can be moved doesn’t mean there aren’t restrictions. For example, you can move a virtual network, but you must also move its dependent resources, like gateways. Learn more at the reference link. </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Move resources to new resource group or subscription - https://docs.microsoft.com/en-us/azure/azure-resource-manager/resource-group-move-resources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9/15/2024 4:09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31162059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19063430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Lesson overview</a:t>
            </a:r>
          </a:p>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63</a:t>
            </a:fld>
            <a:endParaRPr lang="en-US" dirty="0"/>
          </a:p>
        </p:txBody>
      </p:sp>
    </p:spTree>
    <p:extLst>
      <p:ext uri="{BB962C8B-B14F-4D97-AF65-F5344CB8AC3E}">
        <p14:creationId xmlns:p14="http://schemas.microsoft.com/office/powerpoint/2010/main" val="13336040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66</a:t>
            </a:fld>
            <a:endParaRPr lang="en-US" dirty="0"/>
          </a:p>
        </p:txBody>
      </p:sp>
    </p:spTree>
    <p:extLst>
      <p:ext uri="{BB962C8B-B14F-4D97-AF65-F5344CB8AC3E}">
        <p14:creationId xmlns:p14="http://schemas.microsoft.com/office/powerpoint/2010/main" val="40615813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Lesson overview</a:t>
            </a:r>
          </a:p>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68</a:t>
            </a:fld>
            <a:endParaRPr lang="en-US" dirty="0"/>
          </a:p>
        </p:txBody>
      </p:sp>
    </p:spTree>
    <p:extLst>
      <p:ext uri="{BB962C8B-B14F-4D97-AF65-F5344CB8AC3E}">
        <p14:creationId xmlns:p14="http://schemas.microsoft.com/office/powerpoint/2010/main" val="1941075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Azure AD is a managed service. You only manage the users, groups, and policies. Deploying AD DS with virtual machines using Azure means that you manage the deployment, configuration, virtual machines, patching, and other backend tasks. Do you see the difference? How are they similar?</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3:47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760047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9/15/2024 4:09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19217908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about the classes experience with PowerShell and Azure PowerShell </a:t>
            </a:r>
          </a:p>
        </p:txBody>
      </p:sp>
      <p:sp>
        <p:nvSpPr>
          <p:cNvPr id="4" name="Slide Number Placeholder 3"/>
          <p:cNvSpPr>
            <a:spLocks noGrp="1"/>
          </p:cNvSpPr>
          <p:nvPr>
            <p:ph type="sldNum" sz="quarter" idx="5"/>
          </p:nvPr>
        </p:nvSpPr>
        <p:spPr/>
        <p:txBody>
          <a:bodyPr/>
          <a:lstStyle/>
          <a:p>
            <a:fld id="{8507DC7E-BC41-4478-BA30-CBCC3A644F0A}" type="slidenum">
              <a:rPr lang="en-US" smtClean="0"/>
              <a:t>70</a:t>
            </a:fld>
            <a:endParaRPr lang="en-US" dirty="0"/>
          </a:p>
        </p:txBody>
      </p:sp>
    </p:spTree>
    <p:extLst>
      <p:ext uri="{BB962C8B-B14F-4D97-AF65-F5344CB8AC3E}">
        <p14:creationId xmlns:p14="http://schemas.microsoft.com/office/powerpoint/2010/main" val="8352294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about the students experience with CLI.</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9/15/2024 4:09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8663149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same template across deployments so the resources are identical.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19288653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9/15/2024 4:09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18822152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9/15/2024 4:09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1131824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t>https://azure.microsoft.com/en-us/resources/templates/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9/15/2024 4:09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2649055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Pick the lab(s) most appropriate for your audience. </a:t>
            </a:r>
          </a:p>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82</a:t>
            </a:fld>
            <a:endParaRPr lang="en-US" dirty="0"/>
          </a:p>
        </p:txBody>
      </p:sp>
    </p:spTree>
    <p:extLst>
      <p:ext uri="{BB962C8B-B14F-4D97-AF65-F5344CB8AC3E}">
        <p14:creationId xmlns:p14="http://schemas.microsoft.com/office/powerpoint/2010/main" val="3372728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9/15/2024 4:17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03959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Module overview</a:t>
            </a:r>
          </a:p>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84</a:t>
            </a:fld>
            <a:endParaRPr lang="en-US" dirty="0"/>
          </a:p>
        </p:txBody>
      </p:sp>
    </p:spTree>
    <p:extLst>
      <p:ext uri="{BB962C8B-B14F-4D97-AF65-F5344CB8AC3E}">
        <p14:creationId xmlns:p14="http://schemas.microsoft.com/office/powerpoint/2010/main" val="130410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 Did you look through the pricing list to determine which features your organization needs and to compare edition capabilities?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Azure AD Pricing Editions - https://azure.microsoft.com/en-us/pricing/details/active-directory/</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3:47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5801183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Lesson overview</a:t>
            </a:r>
          </a:p>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86</a:t>
            </a:fld>
            <a:endParaRPr lang="en-US" dirty="0"/>
          </a:p>
        </p:txBody>
      </p:sp>
    </p:spTree>
    <p:extLst>
      <p:ext uri="{BB962C8B-B14F-4D97-AF65-F5344CB8AC3E}">
        <p14:creationId xmlns:p14="http://schemas.microsoft.com/office/powerpoint/2010/main" val="15392409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961213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Azure Virtual Networks - https://azure.microsoft.com/en-us/services/virtual-network/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88</a:t>
            </a:fld>
            <a:endParaRPr lang="en-US" dirty="0"/>
          </a:p>
        </p:txBody>
      </p:sp>
    </p:spTree>
    <p:extLst>
      <p:ext uri="{BB962C8B-B14F-4D97-AF65-F5344CB8AC3E}">
        <p14:creationId xmlns:p14="http://schemas.microsoft.com/office/powerpoint/2010/main" val="14909941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Azure reserves the first three IP addresses and the last IP address in each subnet address range.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89</a:t>
            </a:fld>
            <a:endParaRPr lang="en-US" dirty="0"/>
          </a:p>
        </p:txBody>
      </p:sp>
    </p:spTree>
    <p:extLst>
      <p:ext uri="{BB962C8B-B14F-4D97-AF65-F5344CB8AC3E}">
        <p14:creationId xmlns:p14="http://schemas.microsoft.com/office/powerpoint/2010/main" val="18424647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Always plan to use an address space that is not already in use in your organization, either on-premises or in other VNets. Even if you plan for a VNet to be cloud-only, you may want to make a VPN connection to it later. If there is any overlap in address spaces at that point, you will have to reconfigure or recreate the VNet. The next lesson will focus on IP addressing.</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14701818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Lesson overview</a:t>
            </a:r>
          </a:p>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92</a:t>
            </a:fld>
            <a:endParaRPr lang="en-US" dirty="0"/>
          </a:p>
        </p:txBody>
      </p:sp>
    </p:spTree>
    <p:extLst>
      <p:ext uri="{BB962C8B-B14F-4D97-AF65-F5344CB8AC3E}">
        <p14:creationId xmlns:p14="http://schemas.microsoft.com/office/powerpoint/2010/main" val="291066835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 As a best practice you may decide to separate dynamically and statically assigned IP resources into different subnets. And, IP Addresses are never managed from within a virtual machine.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93</a:t>
            </a:fld>
            <a:endParaRPr lang="en-US" dirty="0"/>
          </a:p>
        </p:txBody>
      </p:sp>
    </p:spTree>
    <p:extLst>
      <p:ext uri="{BB962C8B-B14F-4D97-AF65-F5344CB8AC3E}">
        <p14:creationId xmlns:p14="http://schemas.microsoft.com/office/powerpoint/2010/main" val="177847537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20000"/>
              </a:spcBef>
            </a:pPr>
            <a:r>
              <a:rPr lang="en-US" dirty="0">
                <a:cs typeface="Calibri"/>
              </a:rPr>
              <a:t>Create, change, or delete IP addresses - </a:t>
            </a:r>
            <a:r>
              <a:rPr lang="en-US" dirty="0"/>
              <a:t>https://docs.microsoft.com/en-us/azure/virtual-network/virtual-network-public-ip-address</a:t>
            </a:r>
            <a:endParaRPr lang="en-US" dirty="0">
              <a:cs typeface="Calibri" panose="020F0502020204030204"/>
            </a:endParaRPr>
          </a:p>
          <a:p>
            <a:pPr marL="228600" lvl="1">
              <a:spcBef>
                <a:spcPct val="20000"/>
              </a:spcBef>
            </a:pPr>
            <a:endParaRPr lang="en-US" dirty="0"/>
          </a:p>
          <a:p>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94</a:t>
            </a:fld>
            <a:endParaRPr lang="en-US" dirty="0"/>
          </a:p>
        </p:txBody>
      </p:sp>
    </p:spTree>
    <p:extLst>
      <p:ext uri="{BB962C8B-B14F-4D97-AF65-F5344CB8AC3E}">
        <p14:creationId xmlns:p14="http://schemas.microsoft.com/office/powerpoint/2010/main" val="18561701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panose="020F0502020204030204"/>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15020100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96</a:t>
            </a:fld>
            <a:endParaRPr lang="en-US" dirty="0"/>
          </a:p>
        </p:txBody>
      </p:sp>
    </p:spTree>
    <p:extLst>
      <p:ext uri="{BB962C8B-B14F-4D97-AF65-F5344CB8AC3E}">
        <p14:creationId xmlns:p14="http://schemas.microsoft.com/office/powerpoint/2010/main" val="37407829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Although AD Join is intended for organizations that do not have on-premises Windows Server Active Directory infrastructure it can be used for other scenarios like branch offices.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9/15/2024 3:47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4930751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Lesson overview</a:t>
            </a:r>
          </a:p>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98</a:t>
            </a:fld>
            <a:endParaRPr lang="en-US" dirty="0"/>
          </a:p>
        </p:txBody>
      </p:sp>
    </p:spTree>
    <p:extLst>
      <p:ext uri="{BB962C8B-B14F-4D97-AF65-F5344CB8AC3E}">
        <p14:creationId xmlns:p14="http://schemas.microsoft.com/office/powerpoint/2010/main" val="13962385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 simplify management of security rules, it's recommended that you associate a network security group to individual subnets, rather than individual network interfaces within the subnet.</a:t>
            </a:r>
          </a:p>
          <a:p>
            <a:endParaRPr lang="en-US" dirty="0"/>
          </a:p>
          <a:p>
            <a:r>
              <a:rPr lang="en-US" dirty="0"/>
              <a:t>Network Security Groups - https://docs.microsoft.com/en-us/azure/virtual-network/security-overview#network-security-groups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961213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100</a:t>
            </a:fld>
            <a:endParaRPr lang="en-US" dirty="0"/>
          </a:p>
        </p:txBody>
      </p:sp>
    </p:spTree>
    <p:extLst>
      <p:ext uri="{BB962C8B-B14F-4D97-AF65-F5344CB8AC3E}">
        <p14:creationId xmlns:p14="http://schemas.microsoft.com/office/powerpoint/2010/main" val="13176838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101</a:t>
            </a:fld>
            <a:endParaRPr lang="en-US" dirty="0"/>
          </a:p>
        </p:txBody>
      </p:sp>
    </p:spTree>
    <p:extLst>
      <p:ext uri="{BB962C8B-B14F-4D97-AF65-F5344CB8AC3E}">
        <p14:creationId xmlns:p14="http://schemas.microsoft.com/office/powerpoint/2010/main" val="287339148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102</a:t>
            </a:fld>
            <a:endParaRPr lang="en-US" dirty="0"/>
          </a:p>
        </p:txBody>
      </p:sp>
    </p:spTree>
    <p:extLst>
      <p:ext uri="{BB962C8B-B14F-4D97-AF65-F5344CB8AC3E}">
        <p14:creationId xmlns:p14="http://schemas.microsoft.com/office/powerpoint/2010/main" val="257567552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1" i="0" u="none" strike="noStrike" kern="1200" dirty="0">
                <a:solidFill>
                  <a:schemeClr val="tx1"/>
                </a:solidFill>
                <a:effectLst/>
                <a:latin typeface="Segoe UI Light" pitchFamily="34" charset="0"/>
                <a:ea typeface="+mn-ea"/>
                <a:cs typeface="+mn-cs"/>
              </a:rPr>
              <a:t>ASG</a:t>
            </a:r>
            <a:r>
              <a:rPr lang="en-IE" sz="900" b="0" i="0" u="none" strike="noStrike" kern="1200" dirty="0">
                <a:solidFill>
                  <a:schemeClr val="tx1"/>
                </a:solidFill>
                <a:effectLst/>
                <a:latin typeface="Segoe UI Light" pitchFamily="34" charset="0"/>
                <a:ea typeface="+mn-ea"/>
                <a:cs typeface="+mn-cs"/>
              </a:rPr>
              <a:t> - https://docs.microsoft.com/en-us/azure/virtual-network/security-overview#application-security-groups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103</a:t>
            </a:fld>
            <a:endParaRPr lang="en-US" dirty="0"/>
          </a:p>
        </p:txBody>
      </p:sp>
    </p:spTree>
    <p:extLst>
      <p:ext uri="{BB962C8B-B14F-4D97-AF65-F5344CB8AC3E}">
        <p14:creationId xmlns:p14="http://schemas.microsoft.com/office/powerpoint/2010/main" val="41390565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Pick the lab(s) most appropriate for your audience. </a:t>
            </a:r>
          </a:p>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104</a:t>
            </a:fld>
            <a:endParaRPr lang="en-US" dirty="0"/>
          </a:p>
        </p:txBody>
      </p:sp>
    </p:spTree>
    <p:extLst>
      <p:ext uri="{BB962C8B-B14F-4D97-AF65-F5344CB8AC3E}">
        <p14:creationId xmlns:p14="http://schemas.microsoft.com/office/powerpoint/2010/main" val="206235232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Lesson overview</a:t>
            </a:r>
          </a:p>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105</a:t>
            </a:fld>
            <a:endParaRPr lang="en-US" dirty="0"/>
          </a:p>
        </p:txBody>
      </p:sp>
    </p:spTree>
    <p:extLst>
      <p:ext uri="{BB962C8B-B14F-4D97-AF65-F5344CB8AC3E}">
        <p14:creationId xmlns:p14="http://schemas.microsoft.com/office/powerpoint/2010/main" val="23447089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106</a:t>
            </a:fld>
            <a:endParaRPr lang="en-US" dirty="0"/>
          </a:p>
        </p:txBody>
      </p:sp>
    </p:spTree>
    <p:extLst>
      <p:ext uri="{BB962C8B-B14F-4D97-AF65-F5344CB8AC3E}">
        <p14:creationId xmlns:p14="http://schemas.microsoft.com/office/powerpoint/2010/main" val="36635451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Lesson overview</a:t>
            </a:r>
          </a:p>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110</a:t>
            </a:fld>
            <a:endParaRPr lang="en-US" dirty="0"/>
          </a:p>
        </p:txBody>
      </p:sp>
    </p:spTree>
    <p:extLst>
      <p:ext uri="{BB962C8B-B14F-4D97-AF65-F5344CB8AC3E}">
        <p14:creationId xmlns:p14="http://schemas.microsoft.com/office/powerpoint/2010/main" val="1841579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Do you think conditional access would be something your organization is interested in?</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3:47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3386344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do not have to own a domain name to create a DNS zone with that domain name in Azure DNS. However, you do need to own the domain to configure the domain.</a:t>
            </a:r>
          </a:p>
          <a:p>
            <a:endParaRPr lang="en-US" dirty="0"/>
          </a:p>
          <a:p>
            <a:r>
              <a:rPr lang="en-US" dirty="0"/>
              <a:t>DNS Zones - https://docs.microsoft.com/en-us/azure/dns/dns-zones-records#dns-zones </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113</a:t>
            </a:fld>
            <a:endParaRPr lang="en-US" dirty="0"/>
          </a:p>
        </p:txBody>
      </p:sp>
    </p:spTree>
    <p:extLst>
      <p:ext uri="{BB962C8B-B14F-4D97-AF65-F5344CB8AC3E}">
        <p14:creationId xmlns:p14="http://schemas.microsoft.com/office/powerpoint/2010/main" val="131768385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114</a:t>
            </a:fld>
            <a:endParaRPr lang="en-US" dirty="0"/>
          </a:p>
        </p:txBody>
      </p:sp>
    </p:spTree>
    <p:extLst>
      <p:ext uri="{BB962C8B-B14F-4D97-AF65-F5344CB8AC3E}">
        <p14:creationId xmlns:p14="http://schemas.microsoft.com/office/powerpoint/2010/main" val="147018183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117</a:t>
            </a:fld>
            <a:endParaRPr lang="en-US" dirty="0"/>
          </a:p>
        </p:txBody>
      </p:sp>
    </p:spTree>
    <p:extLst>
      <p:ext uri="{BB962C8B-B14F-4D97-AF65-F5344CB8AC3E}">
        <p14:creationId xmlns:p14="http://schemas.microsoft.com/office/powerpoint/2010/main" val="264519573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118</a:t>
            </a:fld>
            <a:endParaRPr lang="en-US" dirty="0"/>
          </a:p>
        </p:txBody>
      </p:sp>
    </p:spTree>
    <p:extLst>
      <p:ext uri="{BB962C8B-B14F-4D97-AF65-F5344CB8AC3E}">
        <p14:creationId xmlns:p14="http://schemas.microsoft.com/office/powerpoint/2010/main" val="33727287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9/15/2024 4:17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119</a:t>
            </a:fld>
            <a:endParaRPr lang="en-US" dirty="0"/>
          </a:p>
        </p:txBody>
      </p:sp>
    </p:spTree>
    <p:extLst>
      <p:ext uri="{BB962C8B-B14F-4D97-AF65-F5344CB8AC3E}">
        <p14:creationId xmlns:p14="http://schemas.microsoft.com/office/powerpoint/2010/main" val="36106519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9/15/2024 4:24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039592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Module overview</a:t>
            </a:r>
          </a:p>
        </p:txBody>
      </p:sp>
      <p:sp>
        <p:nvSpPr>
          <p:cNvPr id="4" name="Slide Number Placeholder 3"/>
          <p:cNvSpPr>
            <a:spLocks noGrp="1"/>
          </p:cNvSpPr>
          <p:nvPr>
            <p:ph type="sldNum" sz="quarter" idx="5"/>
          </p:nvPr>
        </p:nvSpPr>
        <p:spPr/>
        <p:txBody>
          <a:bodyPr/>
          <a:lstStyle/>
          <a:p>
            <a:fld id="{8507DC7E-BC41-4478-BA30-CBCC3A644F0A}" type="slidenum">
              <a:rPr lang="en-US" smtClean="0"/>
              <a:t>122</a:t>
            </a:fld>
            <a:endParaRPr lang="en-US" dirty="0"/>
          </a:p>
        </p:txBody>
      </p:sp>
    </p:spTree>
    <p:extLst>
      <p:ext uri="{BB962C8B-B14F-4D97-AF65-F5344CB8AC3E}">
        <p14:creationId xmlns:p14="http://schemas.microsoft.com/office/powerpoint/2010/main" val="88154303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overview</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07DC7E-BC41-4478-BA30-CBCC3A644F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254677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 network peering - https://docs.microsoft.com/en-us/azure/virtual-network/virtual-network-peering-overview</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9/15/2024 4:24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567552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9/15/2024 4:24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058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11</a:t>
            </a:fld>
            <a:endParaRPr lang="en-US" dirty="0"/>
          </a:p>
        </p:txBody>
      </p:sp>
    </p:spTree>
    <p:extLst>
      <p:ext uri="{BB962C8B-B14F-4D97-AF65-F5344CB8AC3E}">
        <p14:creationId xmlns:p14="http://schemas.microsoft.com/office/powerpoint/2010/main" val="277229944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 When you add a peering on one virtual network, the second virtual network configuration is automatically added.</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9/15/2024 4:24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825449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128</a:t>
            </a:fld>
            <a:endParaRPr lang="en-US" dirty="0"/>
          </a:p>
        </p:txBody>
      </p:sp>
    </p:spTree>
    <p:extLst>
      <p:ext uri="{BB962C8B-B14F-4D97-AF65-F5344CB8AC3E}">
        <p14:creationId xmlns:p14="http://schemas.microsoft.com/office/powerpoint/2010/main" val="226616096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Lesson overview</a:t>
            </a:r>
          </a:p>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130</a:t>
            </a:fld>
            <a:endParaRPr lang="en-US" dirty="0"/>
          </a:p>
        </p:txBody>
      </p:sp>
    </p:spTree>
    <p:extLst>
      <p:ext uri="{BB962C8B-B14F-4D97-AF65-F5344CB8AC3E}">
        <p14:creationId xmlns:p14="http://schemas.microsoft.com/office/powerpoint/2010/main" val="14190967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131</a:t>
            </a:fld>
            <a:endParaRPr lang="en-US" dirty="0"/>
          </a:p>
        </p:txBody>
      </p:sp>
    </p:spTree>
    <p:extLst>
      <p:ext uri="{BB962C8B-B14F-4D97-AF65-F5344CB8AC3E}">
        <p14:creationId xmlns:p14="http://schemas.microsoft.com/office/powerpoint/2010/main" val="9612137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133</a:t>
            </a:fld>
            <a:endParaRPr lang="en-US" dirty="0"/>
          </a:p>
        </p:txBody>
      </p:sp>
    </p:spTree>
    <p:extLst>
      <p:ext uri="{BB962C8B-B14F-4D97-AF65-F5344CB8AC3E}">
        <p14:creationId xmlns:p14="http://schemas.microsoft.com/office/powerpoint/2010/main" val="124658572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table is just a sample of the SKUs that are available. There are many more. </a:t>
            </a:r>
          </a:p>
        </p:txBody>
      </p:sp>
      <p:sp>
        <p:nvSpPr>
          <p:cNvPr id="4" name="Slide Number Placeholder 3"/>
          <p:cNvSpPr>
            <a:spLocks noGrp="1"/>
          </p:cNvSpPr>
          <p:nvPr>
            <p:ph type="sldNum" sz="quarter" idx="5"/>
          </p:nvPr>
        </p:nvSpPr>
        <p:spPr/>
        <p:txBody>
          <a:bodyPr/>
          <a:lstStyle/>
          <a:p>
            <a:fld id="{8507DC7E-BC41-4478-BA30-CBCC3A644F0A}" type="slidenum">
              <a:rPr lang="en-US" smtClean="0"/>
              <a:t>135</a:t>
            </a:fld>
            <a:endParaRPr lang="en-US" dirty="0"/>
          </a:p>
        </p:txBody>
      </p:sp>
    </p:spTree>
    <p:extLst>
      <p:ext uri="{BB962C8B-B14F-4D97-AF65-F5344CB8AC3E}">
        <p14:creationId xmlns:p14="http://schemas.microsoft.com/office/powerpoint/2010/main" val="311371524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Validated VPN devices list - https://docs.microsoft.com/en-us/azure/vpn-gateway/vpn-gateway-about-vpn-devices#devicetable </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136</a:t>
            </a:fld>
            <a:endParaRPr lang="en-US" dirty="0"/>
          </a:p>
        </p:txBody>
      </p:sp>
    </p:spTree>
    <p:extLst>
      <p:ext uri="{BB962C8B-B14F-4D97-AF65-F5344CB8AC3E}">
        <p14:creationId xmlns:p14="http://schemas.microsoft.com/office/powerpoint/2010/main" val="641259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ExpressRoute - https://azure.microsoft.com/en-us/services/expressroute/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140</a:t>
            </a:fld>
            <a:endParaRPr lang="en-US" dirty="0"/>
          </a:p>
        </p:txBody>
      </p:sp>
    </p:spTree>
    <p:extLst>
      <p:ext uri="{BB962C8B-B14F-4D97-AF65-F5344CB8AC3E}">
        <p14:creationId xmlns:p14="http://schemas.microsoft.com/office/powerpoint/2010/main" val="239556310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9/15/2024 4:24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142</a:t>
            </a:fld>
            <a:endParaRPr lang="en-US" dirty="0"/>
          </a:p>
        </p:txBody>
      </p:sp>
    </p:spTree>
    <p:extLst>
      <p:ext uri="{BB962C8B-B14F-4D97-AF65-F5344CB8AC3E}">
        <p14:creationId xmlns:p14="http://schemas.microsoft.com/office/powerpoint/2010/main" val="76655661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145</a:t>
            </a:fld>
            <a:endParaRPr lang="en-US" dirty="0"/>
          </a:p>
        </p:txBody>
      </p:sp>
    </p:spTree>
    <p:extLst>
      <p:ext uri="{BB962C8B-B14F-4D97-AF65-F5344CB8AC3E}">
        <p14:creationId xmlns:p14="http://schemas.microsoft.com/office/powerpoint/2010/main" val="3372728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208284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28797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312997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9" name="Picture 8">
            <a:extLst>
              <a:ext uri="{FF2B5EF4-FFF2-40B4-BE49-F238E27FC236}">
                <a16:creationId xmlns:a16="http://schemas.microsoft.com/office/drawing/2014/main" id="{E631573B-58F8-43B4-8E3E-6F895442CB9B}"/>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8533759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290309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6" name="Picture 5">
            <a:extLst>
              <a:ext uri="{FF2B5EF4-FFF2-40B4-BE49-F238E27FC236}">
                <a16:creationId xmlns:a16="http://schemas.microsoft.com/office/drawing/2014/main" id="{C381C0FB-0396-463F-9527-BACCE968684E}"/>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0907674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6873693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231969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30237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8634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909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2422856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545225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361183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966924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980139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548813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65683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88108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89797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90461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493600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545819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3.xml"/><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10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6.xml"/></Relationships>
</file>

<file path=ppt/slides/_rels/slide11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0.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6.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10.xml"/><Relationship Id="rId1" Type="http://schemas.openxmlformats.org/officeDocument/2006/relationships/slideLayout" Target="../slideLayouts/slideLayout6.xml"/><Relationship Id="rId4" Type="http://schemas.openxmlformats.org/officeDocument/2006/relationships/image" Target="../media/image110.png"/></Relationships>
</file>

<file path=ppt/slides/_rels/slide15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5.xml"/><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28.xml"/><Relationship Id="rId1" Type="http://schemas.openxmlformats.org/officeDocument/2006/relationships/slideLayout" Target="../slideLayouts/slideLayout6.xml"/><Relationship Id="rId4" Type="http://schemas.openxmlformats.org/officeDocument/2006/relationships/image" Target="../media/image123.png"/></Relationships>
</file>

<file path=ppt/slides/_rels/slide187.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1.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32.xml"/><Relationship Id="rId1" Type="http://schemas.openxmlformats.org/officeDocument/2006/relationships/slideLayout" Target="../slideLayouts/slideLayout6.xml"/><Relationship Id="rId4" Type="http://schemas.openxmlformats.org/officeDocument/2006/relationships/image" Target="../media/image127.wmf"/></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34.xml"/><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35.xml"/><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41.xml"/><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43.xml"/><Relationship Id="rId1" Type="http://schemas.openxmlformats.org/officeDocument/2006/relationships/slideLayout" Target="../slideLayouts/slideLayout5.xml"/><Relationship Id="rId5" Type="http://schemas.openxmlformats.org/officeDocument/2006/relationships/image" Target="../media/image138.png"/><Relationship Id="rId4" Type="http://schemas.openxmlformats.org/officeDocument/2006/relationships/image" Target="../media/image137.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4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46.xml"/><Relationship Id="rId1" Type="http://schemas.openxmlformats.org/officeDocument/2006/relationships/slideLayout" Target="../slideLayouts/slideLayout5.xml"/><Relationship Id="rId4" Type="http://schemas.openxmlformats.org/officeDocument/2006/relationships/image" Target="../media/image143.png"/></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5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53.xml"/><Relationship Id="rId1" Type="http://schemas.openxmlformats.org/officeDocument/2006/relationships/slideLayout" Target="../slideLayouts/slideLayout6.xml"/><Relationship Id="rId4" Type="http://schemas.openxmlformats.org/officeDocument/2006/relationships/image" Target="../media/image146.svg"/></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55.xml"/><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57.xml"/><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6.xml"/><Relationship Id="rId5" Type="http://schemas.openxmlformats.org/officeDocument/2006/relationships/image" Target="../media/image152.png"/><Relationship Id="rId4" Type="http://schemas.openxmlformats.org/officeDocument/2006/relationships/image" Target="../media/image151.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59.xml"/><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60.xml"/><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61.xml"/><Relationship Id="rId1" Type="http://schemas.openxmlformats.org/officeDocument/2006/relationships/slideLayout" Target="../slideLayouts/slideLayout5.xml"/></Relationships>
</file>

<file path=ppt/slides/_rels/slide23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62.xml"/><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6.xml"/></Relationships>
</file>

<file path=ppt/slides/_rels/slide23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64.xml"/><Relationship Id="rId1" Type="http://schemas.openxmlformats.org/officeDocument/2006/relationships/slideLayout" Target="../slideLayouts/slideLayout5.xml"/></Relationships>
</file>

<file path=ppt/slides/_rels/slide23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65.xml"/><Relationship Id="rId1" Type="http://schemas.openxmlformats.org/officeDocument/2006/relationships/slideLayout" Target="../slideLayouts/slideLayout6.xml"/></Relationships>
</file>

<file path=ppt/slides/_rels/slide23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66.xml"/><Relationship Id="rId1" Type="http://schemas.openxmlformats.org/officeDocument/2006/relationships/slideLayout" Target="../slideLayouts/slideLayout6.xml"/></Relationships>
</file>

<file path=ppt/slides/_rels/slide239.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67.xml"/><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68.xml"/><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6.xml"/></Relationships>
</file>

<file path=ppt/slides/_rels/slide24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70.xml"/><Relationship Id="rId1" Type="http://schemas.openxmlformats.org/officeDocument/2006/relationships/slideLayout" Target="../slideLayouts/slideLayout6.xml"/></Relationships>
</file>

<file path=ppt/slides/_rels/slide24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71.xml"/><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6.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6.xml"/></Relationships>
</file>

<file path=ppt/slides/_rels/slide25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78.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6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79.xml"/><Relationship Id="rId1" Type="http://schemas.openxmlformats.org/officeDocument/2006/relationships/slideLayout" Target="../slideLayouts/slideLayout6.xml"/></Relationships>
</file>

<file path=ppt/slides/_rels/slide26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0.xml"/><Relationship Id="rId1" Type="http://schemas.openxmlformats.org/officeDocument/2006/relationships/slideLayout" Target="../slideLayouts/slideLayout6.xml"/></Relationships>
</file>

<file path=ppt/slides/_rels/slide26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81.xml"/><Relationship Id="rId1" Type="http://schemas.openxmlformats.org/officeDocument/2006/relationships/slideLayout" Target="../slideLayouts/slideLayout6.xml"/></Relationships>
</file>

<file path=ppt/slides/_rels/slide26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82.xml"/><Relationship Id="rId1" Type="http://schemas.openxmlformats.org/officeDocument/2006/relationships/slideLayout" Target="../slideLayouts/slideLayout6.xml"/><Relationship Id="rId4" Type="http://schemas.openxmlformats.org/officeDocument/2006/relationships/image" Target="../media/image176.png"/></Relationships>
</file>

<file path=ppt/slides/_rels/slide26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6.xml"/></Relationships>
</file>

<file path=ppt/slides/_rels/slide26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83.xml"/><Relationship Id="rId1" Type="http://schemas.openxmlformats.org/officeDocument/2006/relationships/slideLayout" Target="../slideLayouts/slideLayout6.xml"/></Relationships>
</file>

<file path=ppt/slides/_rels/slide26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6.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6.xml"/></Relationships>
</file>

<file path=ppt/slides/_rels/slide272.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182.png"/><Relationship Id="rId7" Type="http://schemas.openxmlformats.org/officeDocument/2006/relationships/image" Target="../media/image41.png"/><Relationship Id="rId2" Type="http://schemas.openxmlformats.org/officeDocument/2006/relationships/notesSlide" Target="../notesSlides/notesSlide185.xml"/><Relationship Id="rId1" Type="http://schemas.openxmlformats.org/officeDocument/2006/relationships/slideLayout" Target="../slideLayouts/slideLayout9.xml"/><Relationship Id="rId6" Type="http://schemas.openxmlformats.org/officeDocument/2006/relationships/image" Target="../media/image185.svg"/><Relationship Id="rId5" Type="http://schemas.openxmlformats.org/officeDocument/2006/relationships/image" Target="../media/image184.png"/><Relationship Id="rId10" Type="http://schemas.openxmlformats.org/officeDocument/2006/relationships/image" Target="../media/image187.svg"/><Relationship Id="rId4" Type="http://schemas.openxmlformats.org/officeDocument/2006/relationships/image" Target="../media/image183.svg"/><Relationship Id="rId9" Type="http://schemas.openxmlformats.org/officeDocument/2006/relationships/image" Target="../media/image186.png"/></Relationships>
</file>

<file path=ppt/slides/_rels/slide27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86.xml"/><Relationship Id="rId1" Type="http://schemas.openxmlformats.org/officeDocument/2006/relationships/slideLayout" Target="../slideLayouts/slideLayout6.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6.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91.xml"/><Relationship Id="rId1" Type="http://schemas.openxmlformats.org/officeDocument/2006/relationships/slideLayout" Target="../slideLayouts/slideLayout8.xml"/><Relationship Id="rId4" Type="http://schemas.openxmlformats.org/officeDocument/2006/relationships/image" Target="../media/image190.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6.xml"/></Relationships>
</file>

<file path=ppt/slides/_rels/slide28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93.xml"/><Relationship Id="rId1" Type="http://schemas.openxmlformats.org/officeDocument/2006/relationships/slideLayout" Target="../slideLayouts/slideLayout6.xml"/></Relationships>
</file>

<file path=ppt/slides/_rels/slide283.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94.xml"/><Relationship Id="rId1" Type="http://schemas.openxmlformats.org/officeDocument/2006/relationships/slideLayout" Target="../slideLayouts/slideLayout6.xml"/></Relationships>
</file>

<file path=ppt/slides/_rels/slide284.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6.xml"/></Relationships>
</file>

<file path=ppt/slides/_rels/slide28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95.xml"/><Relationship Id="rId1" Type="http://schemas.openxmlformats.org/officeDocument/2006/relationships/slideLayout" Target="../slideLayouts/slideLayout8.xml"/><Relationship Id="rId4" Type="http://schemas.openxmlformats.org/officeDocument/2006/relationships/image" Target="../media/image195.png"/></Relationships>
</file>

<file path=ppt/slides/_rels/slide28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96.xml"/><Relationship Id="rId1" Type="http://schemas.openxmlformats.org/officeDocument/2006/relationships/slideLayout" Target="../slideLayouts/slideLayout6.xml"/></Relationships>
</file>

<file path=ppt/slides/_rels/slide287.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97.xml"/><Relationship Id="rId1" Type="http://schemas.openxmlformats.org/officeDocument/2006/relationships/slideLayout" Target="../slideLayouts/slideLayout6.xml"/></Relationships>
</file>

<file path=ppt/slides/_rels/slide28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6.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6.xml"/></Relationships>
</file>

<file path=ppt/slides/_rels/slide29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98.xml"/><Relationship Id="rId1" Type="http://schemas.openxmlformats.org/officeDocument/2006/relationships/slideLayout" Target="../slideLayouts/slideLayout6.xml"/></Relationships>
</file>

<file path=ppt/slides/_rels/slide292.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6.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3.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6.xml"/></Relationships>
</file>

<file path=ppt/slides/_rels/slide29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202.xml"/><Relationship Id="rId1" Type="http://schemas.openxmlformats.org/officeDocument/2006/relationships/slideLayout" Target="../slideLayouts/slideLayout6.xml"/></Relationships>
</file>

<file path=ppt/slides/_rels/slide29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20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205.xml"/><Relationship Id="rId1" Type="http://schemas.openxmlformats.org/officeDocument/2006/relationships/slideLayout" Target="../slideLayouts/slideLayout6.xml"/></Relationships>
</file>

<file path=ppt/slides/_rels/slide304.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206.xml"/><Relationship Id="rId1" Type="http://schemas.openxmlformats.org/officeDocument/2006/relationships/slideLayout" Target="../slideLayouts/slideLayout6.xml"/></Relationships>
</file>

<file path=ppt/slides/_rels/slide305.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207.xml"/><Relationship Id="rId1" Type="http://schemas.openxmlformats.org/officeDocument/2006/relationships/slideLayout" Target="../slideLayouts/slideLayout6.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6.xml"/></Relationships>
</file>

<file path=ppt/slides/_rels/slide308.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209.xml"/><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3" Type="http://schemas.openxmlformats.org/officeDocument/2006/relationships/image" Target="../media/image210.emf"/><Relationship Id="rId2" Type="http://schemas.openxmlformats.org/officeDocument/2006/relationships/notesSlide" Target="../notesSlides/notesSlide21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31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211.xml"/><Relationship Id="rId1" Type="http://schemas.openxmlformats.org/officeDocument/2006/relationships/slideLayout" Target="../slideLayouts/slideLayout6.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6.xml"/></Relationships>
</file>

<file path=ppt/slides/_rels/slide313.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213.xml"/><Relationship Id="rId1" Type="http://schemas.openxmlformats.org/officeDocument/2006/relationships/slideLayout" Target="../slideLayouts/slideLayout6.xml"/></Relationships>
</file>

<file path=ppt/slides/_rels/slide314.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14.xml"/><Relationship Id="rId1" Type="http://schemas.openxmlformats.org/officeDocument/2006/relationships/slideLayout" Target="../slideLayouts/slideLayout6.xml"/></Relationships>
</file>

<file path=ppt/slides/_rels/slide315.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215.xml"/><Relationship Id="rId1" Type="http://schemas.openxmlformats.org/officeDocument/2006/relationships/slideLayout" Target="../slideLayouts/slideLayout6.xml"/></Relationships>
</file>

<file path=ppt/slides/_rels/slide316.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216.xml"/><Relationship Id="rId1" Type="http://schemas.openxmlformats.org/officeDocument/2006/relationships/slideLayout" Target="../slideLayouts/slideLayout6.xml"/></Relationships>
</file>

<file path=ppt/slides/_rels/slide317.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217.xml"/><Relationship Id="rId1" Type="http://schemas.openxmlformats.org/officeDocument/2006/relationships/slideLayout" Target="../slideLayouts/slideLayout6.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3" Type="http://schemas.openxmlformats.org/officeDocument/2006/relationships/image" Target="../media/image217.emf"/><Relationship Id="rId2" Type="http://schemas.openxmlformats.org/officeDocument/2006/relationships/notesSlide" Target="../notesSlides/notesSlide219.xml"/><Relationship Id="rId1" Type="http://schemas.openxmlformats.org/officeDocument/2006/relationships/slideLayout" Target="../slideLayouts/slideLayout6.xml"/></Relationships>
</file>

<file path=ppt/slides/_rels/slide321.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220.xml"/><Relationship Id="rId1" Type="http://schemas.openxmlformats.org/officeDocument/2006/relationships/slideLayout" Target="../slideLayouts/slideLayout6.xml"/></Relationships>
</file>

<file path=ppt/slides/_rels/slide322.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21.xml"/><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222.xml"/><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223.xml"/><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224.xml"/><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225.xml"/><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226.xml"/><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0.svg"/><Relationship Id="rId18" Type="http://schemas.openxmlformats.org/officeDocument/2006/relationships/image" Target="../media/image45.png"/><Relationship Id="rId3" Type="http://schemas.openxmlformats.org/officeDocument/2006/relationships/image" Target="../media/image29.png"/><Relationship Id="rId7" Type="http://schemas.openxmlformats.org/officeDocument/2006/relationships/image" Target="../media/image36.svg"/><Relationship Id="rId12" Type="http://schemas.openxmlformats.org/officeDocument/2006/relationships/image" Target="../media/image39.png"/><Relationship Id="rId17" Type="http://schemas.openxmlformats.org/officeDocument/2006/relationships/image" Target="../media/image44.svg"/><Relationship Id="rId2" Type="http://schemas.openxmlformats.org/officeDocument/2006/relationships/notesSlide" Target="../notesSlides/notesSlide37.xml"/><Relationship Id="rId16" Type="http://schemas.openxmlformats.org/officeDocument/2006/relationships/image" Target="../media/image43.png"/><Relationship Id="rId1" Type="http://schemas.openxmlformats.org/officeDocument/2006/relationships/slideLayout" Target="../slideLayouts/slideLayout6.xml"/><Relationship Id="rId6" Type="http://schemas.openxmlformats.org/officeDocument/2006/relationships/image" Target="../media/image35.png"/><Relationship Id="rId11" Type="http://schemas.openxmlformats.org/officeDocument/2006/relationships/image" Target="../media/image31.svg"/><Relationship Id="rId5" Type="http://schemas.openxmlformats.org/officeDocument/2006/relationships/image" Target="../media/image34.svg"/><Relationship Id="rId15" Type="http://schemas.openxmlformats.org/officeDocument/2006/relationships/image" Target="../media/image42.svg"/><Relationship Id="rId10" Type="http://schemas.openxmlformats.org/officeDocument/2006/relationships/image" Target="../media/image30.png"/><Relationship Id="rId4" Type="http://schemas.openxmlformats.org/officeDocument/2006/relationships/image" Target="../media/image33.png"/><Relationship Id="rId9" Type="http://schemas.openxmlformats.org/officeDocument/2006/relationships/image" Target="../media/image38.svg"/><Relationship Id="rId14" Type="http://schemas.openxmlformats.org/officeDocument/2006/relationships/image" Target="../media/image4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1.xml"/><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8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2919" y="2214444"/>
            <a:ext cx="4167887" cy="1661993"/>
          </a:xfrm>
        </p:spPr>
        <p:txBody>
          <a:bodyPr/>
          <a:lstStyle/>
          <a:p>
            <a:r>
              <a:rPr lang="en-US" dirty="0">
                <a:cs typeface="Segoe UI"/>
              </a:rPr>
              <a:t>AZ-104T00A</a:t>
            </a:r>
            <a:br>
              <a:rPr lang="en-US" dirty="0"/>
            </a:br>
            <a:r>
              <a:rPr lang="en-US" dirty="0">
                <a:cs typeface="Segoe UI"/>
              </a:rPr>
              <a:t>Module 01: </a:t>
            </a:r>
            <a:br>
              <a:rPr lang="en-US" dirty="0"/>
            </a:br>
            <a:r>
              <a:rPr lang="en-US" dirty="0">
                <a:cs typeface="Segoe UI"/>
              </a:rPr>
              <a:t>Identity</a:t>
            </a:r>
          </a:p>
        </p:txBody>
      </p:sp>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solidFill>
                  <a:schemeClr val="tx1"/>
                </a:solidFill>
              </a:rPr>
              <a:t>Multi-Factor Authentication</a:t>
            </a:r>
          </a:p>
        </p:txBody>
      </p:sp>
      <p:pic>
        <p:nvPicPr>
          <p:cNvPr id="4" name="Picture 3" descr="Image showing a Condition to test a user's access. The Condition will allow enforce MFA, or block the users access.">
            <a:extLst>
              <a:ext uri="{FF2B5EF4-FFF2-40B4-BE49-F238E27FC236}">
                <a16:creationId xmlns:a16="http://schemas.microsoft.com/office/drawing/2014/main" id="{FA0CD75C-D9BE-42D8-A727-BF3B243BFEC5}"/>
              </a:ext>
            </a:extLst>
          </p:cNvPr>
          <p:cNvPicPr>
            <a:picLocks noChangeAspect="1"/>
          </p:cNvPicPr>
          <p:nvPr/>
        </p:nvPicPr>
        <p:blipFill>
          <a:blip r:embed="rId3"/>
          <a:stretch>
            <a:fillRect/>
          </a:stretch>
        </p:blipFill>
        <p:spPr>
          <a:xfrm>
            <a:off x="393424" y="1248395"/>
            <a:ext cx="8641246" cy="3705225"/>
          </a:xfrm>
          <a:prstGeom prst="rect">
            <a:avLst/>
          </a:prstGeom>
        </p:spPr>
      </p:pic>
      <p:sp>
        <p:nvSpPr>
          <p:cNvPr id="2" name="Rectangle 1">
            <a:extLst>
              <a:ext uri="{FF2B5EF4-FFF2-40B4-BE49-F238E27FC236}">
                <a16:creationId xmlns:a16="http://schemas.microsoft.com/office/drawing/2014/main" id="{8D7B45AB-AF40-4EC6-B1CA-B318686EEA1C}"/>
              </a:ext>
            </a:extLst>
          </p:cNvPr>
          <p:cNvSpPr/>
          <p:nvPr/>
        </p:nvSpPr>
        <p:spPr>
          <a:xfrm>
            <a:off x="9142898" y="2073362"/>
            <a:ext cx="2913268" cy="1857368"/>
          </a:xfrm>
          <a:prstGeom prst="rect">
            <a:avLst/>
          </a:prstGeom>
        </p:spPr>
        <p:txBody>
          <a:bodyPr wrap="square">
            <a:spAutoFit/>
          </a:bodyPr>
          <a:lstStyle/>
          <a:p>
            <a:pPr>
              <a:lnSpc>
                <a:spcPct val="115000"/>
              </a:lnSpc>
              <a:spcBef>
                <a:spcPts val="0"/>
              </a:spcBef>
              <a:spcAft>
                <a:spcPts val="800"/>
              </a:spcAft>
            </a:pPr>
            <a:r>
              <a:rPr lang="en-US" sz="2400" dirty="0">
                <a:latin typeface="Segoe UI Semilight" panose="020B0402040204020203" pitchFamily="34" charset="0"/>
                <a:ea typeface="Calibri" panose="020F0502020204030204" pitchFamily="34" charset="0"/>
                <a:cs typeface="Segoe UI Semilight" panose="020B0402040204020203" pitchFamily="34" charset="0"/>
              </a:rPr>
              <a:t>Conditions – “When this happens”</a:t>
            </a:r>
          </a:p>
          <a:p>
            <a:pPr>
              <a:lnSpc>
                <a:spcPct val="115000"/>
              </a:lnSpc>
              <a:spcBef>
                <a:spcPts val="0"/>
              </a:spcBef>
              <a:spcAft>
                <a:spcPts val="800"/>
              </a:spcAft>
            </a:pPr>
            <a:r>
              <a:rPr lang="en-US" sz="2400" dirty="0">
                <a:latin typeface="Segoe UI Semilight" panose="020B0402040204020203" pitchFamily="34" charset="0"/>
                <a:ea typeface="Calibri" panose="020F0502020204030204" pitchFamily="34" charset="0"/>
                <a:cs typeface="Segoe UI Semilight" panose="020B0402040204020203" pitchFamily="34" charset="0"/>
              </a:rPr>
              <a:t>Access controls – “Then do this”</a:t>
            </a:r>
          </a:p>
        </p:txBody>
      </p:sp>
      <p:sp>
        <p:nvSpPr>
          <p:cNvPr id="6" name="Text Placeholder 2">
            <a:extLst>
              <a:ext uri="{FF2B5EF4-FFF2-40B4-BE49-F238E27FC236}">
                <a16:creationId xmlns:a16="http://schemas.microsoft.com/office/drawing/2014/main" id="{8B1A38D8-DE71-4164-966A-9E7D59E8DD66}"/>
              </a:ext>
            </a:extLst>
          </p:cNvPr>
          <p:cNvSpPr>
            <a:spLocks noGrp="1"/>
          </p:cNvSpPr>
          <p:nvPr>
            <p:ph type="body" sz="quarter" idx="10"/>
          </p:nvPr>
        </p:nvSpPr>
        <p:spPr>
          <a:xfrm>
            <a:off x="393424" y="5246687"/>
            <a:ext cx="11373196" cy="1154113"/>
          </a:xfrm>
        </p:spPr>
        <p:txBody>
          <a:bodyPr/>
          <a:lstStyle/>
          <a:p>
            <a:r>
              <a:rPr lang="en-US" dirty="0"/>
              <a:t>Provides two step authentication verification</a:t>
            </a:r>
          </a:p>
          <a:p>
            <a:r>
              <a:rPr lang="en-US" dirty="0"/>
              <a:t>Lets you enforce controls on access to apps based on specific conditions</a:t>
            </a:r>
          </a:p>
        </p:txBody>
      </p:sp>
    </p:spTree>
    <p:extLst>
      <p:ext uri="{BB962C8B-B14F-4D97-AF65-F5344CB8AC3E}">
        <p14:creationId xmlns:p14="http://schemas.microsoft.com/office/powerpoint/2010/main" val="70569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NSG Rules</a:t>
            </a:r>
          </a:p>
        </p:txBody>
      </p:sp>
      <p:sp>
        <p:nvSpPr>
          <p:cNvPr id="8" name="Text Placeholder 7">
            <a:extLst>
              <a:ext uri="{FF2B5EF4-FFF2-40B4-BE49-F238E27FC236}">
                <a16:creationId xmlns:a16="http://schemas.microsoft.com/office/drawing/2014/main" id="{37B485B1-04A3-4531-A6A1-CA384C8FFB95}"/>
              </a:ext>
            </a:extLst>
          </p:cNvPr>
          <p:cNvSpPr>
            <a:spLocks noGrp="1"/>
          </p:cNvSpPr>
          <p:nvPr>
            <p:ph type="body" sz="quarter" idx="10"/>
          </p:nvPr>
        </p:nvSpPr>
        <p:spPr>
          <a:xfrm>
            <a:off x="704273" y="4557387"/>
            <a:ext cx="10905017" cy="1809726"/>
          </a:xfrm>
        </p:spPr>
        <p:txBody>
          <a:bodyPr vert="horz" wrap="square" lIns="0" tIns="0" rIns="0" bIns="0" rtlCol="0" anchor="t">
            <a:spAutoFit/>
          </a:bodyPr>
          <a:lstStyle/>
          <a:p>
            <a:r>
              <a:rPr lang="en-US" dirty="0">
                <a:latin typeface="Segoe UI Semilight"/>
                <a:cs typeface="Segoe UI Semilight"/>
              </a:rPr>
              <a:t>Security rules in NSGs enable you to filter network traffic that can flow in and out of virtual network subnets and network interfaces. </a:t>
            </a:r>
            <a:endParaRPr lang="en-US" dirty="0">
              <a:solidFill>
                <a:srgbClr val="1A1A1A"/>
              </a:solidFill>
            </a:endParaRPr>
          </a:p>
          <a:p>
            <a:r>
              <a:rPr lang="en-US" dirty="0">
                <a:latin typeface="Segoe UI Semilight"/>
                <a:cs typeface="Segoe UI Semilight"/>
              </a:rPr>
              <a:t>There are default security rules. You cannot delete the default rules, but you can add other rules with a higher priority.</a:t>
            </a:r>
          </a:p>
        </p:txBody>
      </p:sp>
      <p:pic>
        <p:nvPicPr>
          <p:cNvPr id="3" name="Picture 3" descr="Screenshot of the inbound and outbound NSG rules page. ">
            <a:extLst>
              <a:ext uri="{FF2B5EF4-FFF2-40B4-BE49-F238E27FC236}">
                <a16:creationId xmlns:a16="http://schemas.microsoft.com/office/drawing/2014/main" id="{CB79E332-905F-4495-81A7-4EDA0931A44E}"/>
              </a:ext>
            </a:extLst>
          </p:cNvPr>
          <p:cNvPicPr>
            <a:picLocks noChangeAspect="1"/>
          </p:cNvPicPr>
          <p:nvPr/>
        </p:nvPicPr>
        <p:blipFill>
          <a:blip r:embed="rId3"/>
          <a:stretch>
            <a:fillRect/>
          </a:stretch>
        </p:blipFill>
        <p:spPr>
          <a:xfrm>
            <a:off x="1145309" y="1273796"/>
            <a:ext cx="8788400" cy="2975752"/>
          </a:xfrm>
          <a:prstGeom prst="rect">
            <a:avLst/>
          </a:prstGeom>
          <a:ln>
            <a:solidFill>
              <a:schemeClr val="tx1"/>
            </a:solidFill>
          </a:ln>
        </p:spPr>
      </p:pic>
    </p:spTree>
    <p:extLst>
      <p:ext uri="{BB962C8B-B14F-4D97-AF65-F5344CB8AC3E}">
        <p14:creationId xmlns:p14="http://schemas.microsoft.com/office/powerpoint/2010/main" val="75930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NSG Effective Rules</a:t>
            </a:r>
          </a:p>
        </p:txBody>
      </p:sp>
      <p:sp>
        <p:nvSpPr>
          <p:cNvPr id="5" name="Text Placeholder 4">
            <a:extLst>
              <a:ext uri="{FF2B5EF4-FFF2-40B4-BE49-F238E27FC236}">
                <a16:creationId xmlns:a16="http://schemas.microsoft.com/office/drawing/2014/main" id="{8CF8207D-B662-4CD9-BBA7-B833BC3B26DE}"/>
              </a:ext>
            </a:extLst>
          </p:cNvPr>
          <p:cNvSpPr>
            <a:spLocks noGrp="1"/>
          </p:cNvSpPr>
          <p:nvPr>
            <p:ph type="body" sz="quarter" idx="10"/>
          </p:nvPr>
        </p:nvSpPr>
        <p:spPr>
          <a:xfrm>
            <a:off x="584199" y="1435100"/>
            <a:ext cx="5673725" cy="3705630"/>
          </a:xfrm>
        </p:spPr>
        <p:txBody>
          <a:bodyPr vert="horz" wrap="square" lIns="0" tIns="0" rIns="0" bIns="0" rtlCol="0" anchor="t">
            <a:spAutoFit/>
          </a:bodyPr>
          <a:lstStyle/>
          <a:p>
            <a:r>
              <a:rPr lang="en-US" dirty="0">
                <a:latin typeface="Segoe UI Semilight"/>
                <a:cs typeface="Segoe UI Semilight"/>
              </a:rPr>
              <a:t>NSGs are evaluated independently for the subnet and NIC </a:t>
            </a:r>
            <a:endParaRPr lang="en-US" dirty="0"/>
          </a:p>
          <a:p>
            <a:r>
              <a:rPr lang="en-US" dirty="0">
                <a:latin typeface="Segoe UI Semilight"/>
                <a:cs typeface="Segoe UI Semilight"/>
              </a:rPr>
              <a:t>An “allow” rule must exist at both levels for traffic to be admitted </a:t>
            </a:r>
            <a:endParaRPr lang="en-US" dirty="0"/>
          </a:p>
          <a:p>
            <a:r>
              <a:rPr lang="en-US" dirty="0">
                <a:latin typeface="Segoe UI Semilight"/>
                <a:cs typeface="Segoe UI Semilight"/>
              </a:rPr>
              <a:t>Use the Effective Rules link if you are not sure which security rules are being applied</a:t>
            </a:r>
          </a:p>
          <a:p>
            <a:endParaRPr lang="en-US" dirty="0"/>
          </a:p>
        </p:txBody>
      </p:sp>
      <p:pic>
        <p:nvPicPr>
          <p:cNvPr id="7" name="Picture 6" descr="A NSG is shown controlling traffic to a subnet. Inside the subnet another NSG is shown controlling traffic to a virtual machine NIC. ">
            <a:extLst>
              <a:ext uri="{FF2B5EF4-FFF2-40B4-BE49-F238E27FC236}">
                <a16:creationId xmlns:a16="http://schemas.microsoft.com/office/drawing/2014/main" id="{345F8CA4-6895-4F95-9B5A-2FD3EE05A67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604001" y="1435100"/>
            <a:ext cx="4678010" cy="2956277"/>
          </a:xfrm>
          <a:prstGeom prst="rect">
            <a:avLst/>
          </a:prstGeom>
          <a:noFill/>
        </p:spPr>
      </p:pic>
      <p:pic>
        <p:nvPicPr>
          <p:cNvPr id="2" name="Picture 2" descr="A close up of a sign&#10;&#10;Description generated with very high confidence">
            <a:extLst>
              <a:ext uri="{FF2B5EF4-FFF2-40B4-BE49-F238E27FC236}">
                <a16:creationId xmlns:a16="http://schemas.microsoft.com/office/drawing/2014/main" id="{7C368FC2-6951-4389-9211-C11043B8A91E}"/>
              </a:ext>
            </a:extLst>
          </p:cNvPr>
          <p:cNvPicPr>
            <a:picLocks noChangeAspect="1"/>
          </p:cNvPicPr>
          <p:nvPr/>
        </p:nvPicPr>
        <p:blipFill>
          <a:blip r:embed="rId4"/>
          <a:stretch>
            <a:fillRect/>
          </a:stretch>
        </p:blipFill>
        <p:spPr>
          <a:xfrm>
            <a:off x="4262583" y="5052254"/>
            <a:ext cx="7015017" cy="528855"/>
          </a:xfrm>
          <a:prstGeom prst="rect">
            <a:avLst/>
          </a:prstGeom>
        </p:spPr>
      </p:pic>
    </p:spTree>
    <p:extLst>
      <p:ext uri="{BB962C8B-B14F-4D97-AF65-F5344CB8AC3E}">
        <p14:creationId xmlns:p14="http://schemas.microsoft.com/office/powerpoint/2010/main" val="907997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Creating NSG Rules</a:t>
            </a:r>
          </a:p>
        </p:txBody>
      </p:sp>
      <p:sp>
        <p:nvSpPr>
          <p:cNvPr id="7" name="Text Placeholder 5">
            <a:extLst>
              <a:ext uri="{FF2B5EF4-FFF2-40B4-BE49-F238E27FC236}">
                <a16:creationId xmlns:a16="http://schemas.microsoft.com/office/drawing/2014/main" id="{EA6B19EF-6F9D-4A6A-B191-D7CD3513609B}"/>
              </a:ext>
            </a:extLst>
          </p:cNvPr>
          <p:cNvSpPr>
            <a:spLocks noGrp="1"/>
          </p:cNvSpPr>
          <p:nvPr>
            <p:ph type="body" sz="quarter" idx="10"/>
          </p:nvPr>
        </p:nvSpPr>
        <p:spPr>
          <a:xfrm>
            <a:off x="584200" y="1435497"/>
            <a:ext cx="6054344" cy="3705630"/>
          </a:xfrm>
        </p:spPr>
        <p:txBody>
          <a:bodyPr/>
          <a:lstStyle/>
          <a:p>
            <a:r>
              <a:rPr lang="en-US" dirty="0"/>
              <a:t>Select from a large variety of services </a:t>
            </a:r>
          </a:p>
          <a:p>
            <a:r>
              <a:rPr lang="en-US" b="1" dirty="0"/>
              <a:t>Service</a:t>
            </a:r>
            <a:r>
              <a:rPr lang="en-US" dirty="0"/>
              <a:t> - The destination protocol and port range for this rule</a:t>
            </a:r>
          </a:p>
          <a:p>
            <a:r>
              <a:rPr lang="en-US" b="1" dirty="0"/>
              <a:t>Port ranges </a:t>
            </a:r>
            <a:r>
              <a:rPr lang="en-US" dirty="0"/>
              <a:t>– Single port or multiple ports</a:t>
            </a:r>
          </a:p>
          <a:p>
            <a:r>
              <a:rPr lang="en-US" b="1" dirty="0"/>
              <a:t>Priority</a:t>
            </a:r>
            <a:r>
              <a:rPr lang="en-US" dirty="0"/>
              <a:t> - The lower the number, the higher the priority</a:t>
            </a:r>
          </a:p>
        </p:txBody>
      </p:sp>
      <p:pic>
        <p:nvPicPr>
          <p:cNvPr id="4" name="Picture 3" descr="Screenshot of the Add an Inbound security rule page.">
            <a:extLst>
              <a:ext uri="{FF2B5EF4-FFF2-40B4-BE49-F238E27FC236}">
                <a16:creationId xmlns:a16="http://schemas.microsoft.com/office/drawing/2014/main" id="{BD9E4B4C-FE66-461C-A52F-C5166E8AA1E5}"/>
              </a:ext>
            </a:extLst>
          </p:cNvPr>
          <p:cNvPicPr>
            <a:picLocks noChangeAspect="1"/>
          </p:cNvPicPr>
          <p:nvPr/>
        </p:nvPicPr>
        <p:blipFill>
          <a:blip r:embed="rId3"/>
          <a:stretch>
            <a:fillRect/>
          </a:stretch>
        </p:blipFill>
        <p:spPr>
          <a:xfrm>
            <a:off x="7403453" y="944984"/>
            <a:ext cx="4091862" cy="5455816"/>
          </a:xfrm>
          <a:prstGeom prst="rect">
            <a:avLst/>
          </a:prstGeom>
        </p:spPr>
      </p:pic>
    </p:spTree>
    <p:extLst>
      <p:ext uri="{BB962C8B-B14F-4D97-AF65-F5344CB8AC3E}">
        <p14:creationId xmlns:p14="http://schemas.microsoft.com/office/powerpoint/2010/main" val="4142514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Application Security Groups</a:t>
            </a:r>
          </a:p>
        </p:txBody>
      </p:sp>
      <p:sp>
        <p:nvSpPr>
          <p:cNvPr id="6" name="Text Placeholder 5"/>
          <p:cNvSpPr>
            <a:spLocks noGrp="1"/>
          </p:cNvSpPr>
          <p:nvPr>
            <p:ph type="body" sz="quarter" idx="10"/>
          </p:nvPr>
        </p:nvSpPr>
        <p:spPr>
          <a:xfrm>
            <a:off x="584200" y="1435496"/>
            <a:ext cx="6178341" cy="5429179"/>
          </a:xfrm>
        </p:spPr>
        <p:txBody>
          <a:bodyPr/>
          <a:lstStyle/>
          <a:p>
            <a:pPr marL="0" indent="0" algn="just">
              <a:buNone/>
            </a:pPr>
            <a:r>
              <a:rPr lang="en-IE" dirty="0"/>
              <a:t>Provides for the grouping of servers with similar port filtering requirements, and group together servers with similar functions, such as web servers.</a:t>
            </a:r>
            <a:endParaRPr lang="en-US" sz="1050" dirty="0"/>
          </a:p>
          <a:p>
            <a:pPr algn="just"/>
            <a:r>
              <a:rPr lang="en-IE" dirty="0"/>
              <a:t>Allows you to reuse your security policy at scale without manual maintenance of explicit IP addresses.</a:t>
            </a:r>
          </a:p>
          <a:p>
            <a:pPr algn="just"/>
            <a:r>
              <a:rPr lang="en-IE" dirty="0"/>
              <a:t>Handles the complexity of explicit IP addresses and multiple rule sets, allowing you to focus on your business logic.</a:t>
            </a:r>
          </a:p>
          <a:p>
            <a:pPr marL="0" indent="0" algn="just">
              <a:buNone/>
            </a:pPr>
            <a:endParaRPr lang="en-IE" dirty="0"/>
          </a:p>
        </p:txBody>
      </p:sp>
      <p:pic>
        <p:nvPicPr>
          <p:cNvPr id="5" name="Picture 4" descr="Virtual machines are grouped into Web and Logic ASGs. A NSG controls access to the ASGs. ">
            <a:extLst>
              <a:ext uri="{FF2B5EF4-FFF2-40B4-BE49-F238E27FC236}">
                <a16:creationId xmlns:a16="http://schemas.microsoft.com/office/drawing/2014/main" id="{26A1E043-9327-431E-8F1C-094EB4DF3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6122" y="1136056"/>
            <a:ext cx="4731966" cy="5166286"/>
          </a:xfrm>
          <a:prstGeom prst="rect">
            <a:avLst/>
          </a:prstGeom>
        </p:spPr>
      </p:pic>
    </p:spTree>
    <p:extLst>
      <p:ext uri="{BB962C8B-B14F-4D97-AF65-F5344CB8AC3E}">
        <p14:creationId xmlns:p14="http://schemas.microsoft.com/office/powerpoint/2010/main" val="402244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605313" y="2969388"/>
            <a:ext cx="9308592" cy="498598"/>
          </a:xfrm>
        </p:spPr>
        <p:txBody>
          <a:bodyPr/>
          <a:lstStyle/>
          <a:p>
            <a:r>
              <a:rPr lang="en-US" dirty="0">
                <a:cs typeface="Segoe UI"/>
              </a:rPr>
              <a:t>Azure Firewall</a:t>
            </a:r>
          </a:p>
        </p:txBody>
      </p:sp>
    </p:spTree>
    <p:extLst>
      <p:ext uri="{BB962C8B-B14F-4D97-AF65-F5344CB8AC3E}">
        <p14:creationId xmlns:p14="http://schemas.microsoft.com/office/powerpoint/2010/main" val="3674080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59A6A-B20B-45F5-A780-AC3D243BA88E}"/>
              </a:ext>
            </a:extLst>
          </p:cNvPr>
          <p:cNvSpPr>
            <a:spLocks noGrp="1"/>
          </p:cNvSpPr>
          <p:nvPr>
            <p:ph type="title"/>
          </p:nvPr>
        </p:nvSpPr>
        <p:spPr/>
        <p:txBody>
          <a:bodyPr/>
          <a:lstStyle/>
          <a:p>
            <a:r>
              <a:rPr lang="en-US" dirty="0"/>
              <a:t>Azure Firewall Overview</a:t>
            </a:r>
          </a:p>
        </p:txBody>
      </p:sp>
      <p:sp>
        <p:nvSpPr>
          <p:cNvPr id="3" name="Text Placeholder 2">
            <a:extLst>
              <a:ext uri="{FF2B5EF4-FFF2-40B4-BE49-F238E27FC236}">
                <a16:creationId xmlns:a16="http://schemas.microsoft.com/office/drawing/2014/main" id="{845E3F00-128B-4CD3-BE87-E0A69987626F}"/>
              </a:ext>
            </a:extLst>
          </p:cNvPr>
          <p:cNvSpPr>
            <a:spLocks noGrp="1"/>
          </p:cNvSpPr>
          <p:nvPr>
            <p:ph type="body" sz="quarter" idx="10"/>
          </p:nvPr>
        </p:nvSpPr>
        <p:spPr>
          <a:xfrm>
            <a:off x="584200" y="1435497"/>
            <a:ext cx="11018520" cy="1465016"/>
          </a:xfrm>
        </p:spPr>
        <p:txBody>
          <a:bodyPr/>
          <a:lstStyle/>
          <a:p>
            <a:r>
              <a:rPr lang="en-US" dirty="0"/>
              <a:t>Azure Firewall</a:t>
            </a:r>
          </a:p>
          <a:p>
            <a:r>
              <a:rPr lang="en-US" dirty="0"/>
              <a:t>Implementing Firewalls</a:t>
            </a:r>
          </a:p>
          <a:p>
            <a:r>
              <a:rPr lang="en-US" dirty="0"/>
              <a:t>Firewall Rules</a:t>
            </a:r>
          </a:p>
        </p:txBody>
      </p:sp>
    </p:spTree>
    <p:extLst>
      <p:ext uri="{BB962C8B-B14F-4D97-AF65-F5344CB8AC3E}">
        <p14:creationId xmlns:p14="http://schemas.microsoft.com/office/powerpoint/2010/main" val="4085118898"/>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2E84E-1BED-49C3-9537-ACBBFC4FBDF0}"/>
              </a:ext>
            </a:extLst>
          </p:cNvPr>
          <p:cNvSpPr>
            <a:spLocks noGrp="1"/>
          </p:cNvSpPr>
          <p:nvPr>
            <p:ph type="title"/>
          </p:nvPr>
        </p:nvSpPr>
        <p:spPr/>
        <p:txBody>
          <a:bodyPr/>
          <a:lstStyle/>
          <a:p>
            <a:r>
              <a:rPr lang="en-US" dirty="0"/>
              <a:t>Azure Firewall</a:t>
            </a:r>
          </a:p>
        </p:txBody>
      </p:sp>
      <p:sp>
        <p:nvSpPr>
          <p:cNvPr id="3" name="Text Placeholder 2">
            <a:extLst>
              <a:ext uri="{FF2B5EF4-FFF2-40B4-BE49-F238E27FC236}">
                <a16:creationId xmlns:a16="http://schemas.microsoft.com/office/drawing/2014/main" id="{EA13A14C-8C77-4E04-BBFC-903A3D33E7D0}"/>
              </a:ext>
            </a:extLst>
          </p:cNvPr>
          <p:cNvSpPr>
            <a:spLocks noGrp="1"/>
          </p:cNvSpPr>
          <p:nvPr>
            <p:ph type="body" sz="quarter" idx="10"/>
          </p:nvPr>
        </p:nvSpPr>
        <p:spPr>
          <a:xfrm>
            <a:off x="588263" y="1314917"/>
            <a:ext cx="5966773" cy="5170646"/>
          </a:xfrm>
        </p:spPr>
        <p:txBody>
          <a:bodyPr/>
          <a:lstStyle/>
          <a:p>
            <a:pPr algn="just"/>
            <a:r>
              <a:rPr lang="en-US" dirty="0"/>
              <a:t>Stateful firewall as a service</a:t>
            </a:r>
          </a:p>
          <a:p>
            <a:pPr algn="just"/>
            <a:r>
              <a:rPr lang="en-US" dirty="0"/>
              <a:t>Built-in high availability with unrestricted cloud scalability</a:t>
            </a:r>
          </a:p>
          <a:p>
            <a:pPr algn="just"/>
            <a:r>
              <a:rPr lang="en-US" dirty="0"/>
              <a:t>Create, enforce, and log application and network connectivity policies</a:t>
            </a:r>
          </a:p>
          <a:p>
            <a:pPr algn="just"/>
            <a:r>
              <a:rPr lang="en-US" dirty="0"/>
              <a:t>Threat intelligence-based filtering</a:t>
            </a:r>
          </a:p>
          <a:p>
            <a:pPr algn="just"/>
            <a:r>
              <a:rPr lang="en-US" dirty="0"/>
              <a:t>Fully integrated with Azure Monitor for logging and analytics</a:t>
            </a:r>
          </a:p>
          <a:p>
            <a:pPr algn="just"/>
            <a:r>
              <a:rPr lang="en-US" dirty="0"/>
              <a:t>Support for hybrid connectivity through deployment behind VPN and ExpressRoute Gateways</a:t>
            </a:r>
          </a:p>
        </p:txBody>
      </p:sp>
      <p:pic>
        <p:nvPicPr>
          <p:cNvPr id="4" name="Picture 3" descr="VNets are using an Azure Firewall and Threat Intelligence to deny or allow traffic. ">
            <a:extLst>
              <a:ext uri="{FF2B5EF4-FFF2-40B4-BE49-F238E27FC236}">
                <a16:creationId xmlns:a16="http://schemas.microsoft.com/office/drawing/2014/main" id="{3ABB2A8A-49B2-471D-8816-8B37C098D8E8}"/>
              </a:ext>
            </a:extLst>
          </p:cNvPr>
          <p:cNvPicPr>
            <a:picLocks noChangeAspect="1"/>
          </p:cNvPicPr>
          <p:nvPr/>
        </p:nvPicPr>
        <p:blipFill>
          <a:blip r:embed="rId3"/>
          <a:stretch>
            <a:fillRect/>
          </a:stretch>
        </p:blipFill>
        <p:spPr>
          <a:xfrm>
            <a:off x="6687239" y="1883885"/>
            <a:ext cx="5427947" cy="3571276"/>
          </a:xfrm>
          <a:prstGeom prst="rect">
            <a:avLst/>
          </a:prstGeom>
        </p:spPr>
      </p:pic>
    </p:spTree>
    <p:extLst>
      <p:ext uri="{BB962C8B-B14F-4D97-AF65-F5344CB8AC3E}">
        <p14:creationId xmlns:p14="http://schemas.microsoft.com/office/powerpoint/2010/main" val="416310892"/>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4BEE9-E5E3-4336-BA26-8B078D3D7218}"/>
              </a:ext>
            </a:extLst>
          </p:cNvPr>
          <p:cNvSpPr>
            <a:spLocks noGrp="1"/>
          </p:cNvSpPr>
          <p:nvPr>
            <p:ph type="title"/>
          </p:nvPr>
        </p:nvSpPr>
        <p:spPr>
          <a:xfrm>
            <a:off x="588263" y="457200"/>
            <a:ext cx="11018520" cy="553998"/>
          </a:xfrm>
        </p:spPr>
        <p:txBody>
          <a:bodyPr/>
          <a:lstStyle/>
          <a:p>
            <a:r>
              <a:rPr lang="en-US" dirty="0"/>
              <a:t>Implementing Firewalls</a:t>
            </a:r>
          </a:p>
        </p:txBody>
      </p:sp>
      <p:pic>
        <p:nvPicPr>
          <p:cNvPr id="4" name="Picture 3" descr="Diagram with three subnets. Numbers are aligned with the subnet and explained in the bullets on the slide.">
            <a:extLst>
              <a:ext uri="{FF2B5EF4-FFF2-40B4-BE49-F238E27FC236}">
                <a16:creationId xmlns:a16="http://schemas.microsoft.com/office/drawing/2014/main" id="{90E31D2A-4366-4E52-BE47-CBB971F77448}"/>
              </a:ext>
            </a:extLst>
          </p:cNvPr>
          <p:cNvPicPr>
            <a:picLocks noChangeAspect="1"/>
          </p:cNvPicPr>
          <p:nvPr/>
        </p:nvPicPr>
        <p:blipFill>
          <a:blip r:embed="rId2"/>
          <a:stretch>
            <a:fillRect/>
          </a:stretch>
        </p:blipFill>
        <p:spPr>
          <a:xfrm>
            <a:off x="1580006" y="1563012"/>
            <a:ext cx="8803387" cy="2225233"/>
          </a:xfrm>
          <a:prstGeom prst="rect">
            <a:avLst/>
          </a:prstGeom>
        </p:spPr>
      </p:pic>
      <p:sp>
        <p:nvSpPr>
          <p:cNvPr id="3" name="Text Placeholder 2">
            <a:extLst>
              <a:ext uri="{FF2B5EF4-FFF2-40B4-BE49-F238E27FC236}">
                <a16:creationId xmlns:a16="http://schemas.microsoft.com/office/drawing/2014/main" id="{39625B8D-E164-4860-B764-B2020C7C7677}"/>
              </a:ext>
            </a:extLst>
          </p:cNvPr>
          <p:cNvSpPr>
            <a:spLocks noGrp="1"/>
          </p:cNvSpPr>
          <p:nvPr>
            <p:ph type="body" sz="quarter" idx="10"/>
          </p:nvPr>
        </p:nvSpPr>
        <p:spPr>
          <a:xfrm>
            <a:off x="586581" y="4092575"/>
            <a:ext cx="11018838" cy="1698927"/>
          </a:xfrm>
        </p:spPr>
        <p:txBody>
          <a:bodyPr/>
          <a:lstStyle/>
          <a:p>
            <a:pPr marL="514350" indent="-514350">
              <a:buFont typeface="+mj-lt"/>
              <a:buAutoNum type="arabicPeriod"/>
            </a:pPr>
            <a:r>
              <a:rPr lang="en-US" sz="2400" dirty="0"/>
              <a:t>Create the network infrastructure.</a:t>
            </a:r>
          </a:p>
          <a:p>
            <a:pPr marL="514350" indent="-514350">
              <a:buFont typeface="+mj-lt"/>
              <a:buAutoNum type="arabicPeriod"/>
            </a:pPr>
            <a:r>
              <a:rPr lang="en-US" sz="2400" dirty="0"/>
              <a:t>Deploy the firewall.</a:t>
            </a:r>
          </a:p>
          <a:p>
            <a:pPr marL="514350" indent="-514350">
              <a:buFont typeface="+mj-lt"/>
              <a:buAutoNum type="arabicPeriod"/>
            </a:pPr>
            <a:r>
              <a:rPr lang="en-US" sz="2400" dirty="0"/>
              <a:t>Create a default route.</a:t>
            </a:r>
          </a:p>
          <a:p>
            <a:pPr marL="514350" indent="-514350">
              <a:buFont typeface="+mj-lt"/>
              <a:buAutoNum type="arabicPeriod"/>
            </a:pPr>
            <a:r>
              <a:rPr lang="en-US" sz="2400" dirty="0"/>
              <a:t>Configure rules.</a:t>
            </a:r>
          </a:p>
        </p:txBody>
      </p:sp>
      <p:sp>
        <p:nvSpPr>
          <p:cNvPr id="8" name="Rectangle 7">
            <a:extLst>
              <a:ext uri="{FF2B5EF4-FFF2-40B4-BE49-F238E27FC236}">
                <a16:creationId xmlns:a16="http://schemas.microsoft.com/office/drawing/2014/main" id="{BE84DC43-D8C9-4562-A2CF-F789F3FA3191}"/>
              </a:ext>
            </a:extLst>
          </p:cNvPr>
          <p:cNvSpPr/>
          <p:nvPr/>
        </p:nvSpPr>
        <p:spPr>
          <a:xfrm>
            <a:off x="515815" y="6095832"/>
            <a:ext cx="10547420" cy="461665"/>
          </a:xfrm>
          <a:prstGeom prst="rect">
            <a:avLst/>
          </a:prstGeom>
        </p:spPr>
        <p:txBody>
          <a:bodyPr wrap="square">
            <a:spAutoFit/>
          </a:bodyPr>
          <a:lstStyle/>
          <a:p>
            <a:r>
              <a:rPr lang="en-US" sz="2400" dirty="0">
                <a:solidFill>
                  <a:schemeClr val="accent3">
                    <a:lumMod val="75000"/>
                  </a:schemeClr>
                </a:solidFill>
              </a:rPr>
              <a:t>✔️</a:t>
            </a:r>
            <a:r>
              <a:rPr lang="en-US" sz="2400" dirty="0"/>
              <a:t> </a:t>
            </a:r>
            <a:r>
              <a:rPr lang="en-US" sz="2400" dirty="0">
                <a:latin typeface="Segoe UI Semilight" panose="020B0402040204020203" pitchFamily="34" charset="0"/>
                <a:cs typeface="Segoe UI Semilight" panose="020B0402040204020203" pitchFamily="34" charset="0"/>
              </a:rPr>
              <a:t>In production deployments, a Hub and Spoke model is recommended.</a:t>
            </a:r>
          </a:p>
        </p:txBody>
      </p:sp>
    </p:spTree>
    <p:extLst>
      <p:ext uri="{BB962C8B-B14F-4D97-AF65-F5344CB8AC3E}">
        <p14:creationId xmlns:p14="http://schemas.microsoft.com/office/powerpoint/2010/main" val="189916119"/>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6FEE1-EDF8-423D-BBCE-93C01A29C952}"/>
              </a:ext>
            </a:extLst>
          </p:cNvPr>
          <p:cNvSpPr>
            <a:spLocks noGrp="1"/>
          </p:cNvSpPr>
          <p:nvPr>
            <p:ph type="title"/>
          </p:nvPr>
        </p:nvSpPr>
        <p:spPr/>
        <p:txBody>
          <a:bodyPr/>
          <a:lstStyle/>
          <a:p>
            <a:r>
              <a:rPr lang="en-US" dirty="0"/>
              <a:t>Firewall Rules</a:t>
            </a:r>
          </a:p>
        </p:txBody>
      </p:sp>
      <p:sp>
        <p:nvSpPr>
          <p:cNvPr id="3" name="Text Placeholder 2">
            <a:extLst>
              <a:ext uri="{FF2B5EF4-FFF2-40B4-BE49-F238E27FC236}">
                <a16:creationId xmlns:a16="http://schemas.microsoft.com/office/drawing/2014/main" id="{2547C47B-B0C3-46B6-A77C-375848E37AF5}"/>
              </a:ext>
            </a:extLst>
          </p:cNvPr>
          <p:cNvSpPr>
            <a:spLocks noGrp="1"/>
          </p:cNvSpPr>
          <p:nvPr>
            <p:ph type="body" sz="quarter" idx="10"/>
          </p:nvPr>
        </p:nvSpPr>
        <p:spPr>
          <a:xfrm>
            <a:off x="880590" y="3728567"/>
            <a:ext cx="10504192" cy="2326791"/>
          </a:xfrm>
        </p:spPr>
        <p:txBody>
          <a:bodyPr/>
          <a:lstStyle/>
          <a:p>
            <a:r>
              <a:rPr lang="en-US" b="1" dirty="0"/>
              <a:t>NAT rules</a:t>
            </a:r>
            <a:r>
              <a:rPr lang="en-US" dirty="0"/>
              <a:t>. Configure DNAT rules to allow incoming connections</a:t>
            </a:r>
          </a:p>
          <a:p>
            <a:r>
              <a:rPr lang="en-US" b="1" dirty="0"/>
              <a:t>Network rules</a:t>
            </a:r>
            <a:r>
              <a:rPr lang="en-US" dirty="0"/>
              <a:t>. Configure rules that contain source addresses, protocols, destination ports, and destination addresses</a:t>
            </a:r>
          </a:p>
          <a:p>
            <a:r>
              <a:rPr lang="en-US" b="1" dirty="0"/>
              <a:t>Application rules</a:t>
            </a:r>
            <a:r>
              <a:rPr lang="en-US" dirty="0"/>
              <a:t>. Configure fully qualified domain names (FQDNs) that can be accessed from a subnet</a:t>
            </a:r>
          </a:p>
        </p:txBody>
      </p:sp>
      <p:pic>
        <p:nvPicPr>
          <p:cNvPr id="4" name="Picture 3" descr="Screenshot of the Azure Firewall Rules blade with three tabs: NAT rule collection, Network rule collection, and Application rule collection. ">
            <a:extLst>
              <a:ext uri="{FF2B5EF4-FFF2-40B4-BE49-F238E27FC236}">
                <a16:creationId xmlns:a16="http://schemas.microsoft.com/office/drawing/2014/main" id="{652CA8FF-653D-4BC0-8128-CB3C65F250DA}"/>
              </a:ext>
            </a:extLst>
          </p:cNvPr>
          <p:cNvPicPr>
            <a:picLocks noChangeAspect="1"/>
          </p:cNvPicPr>
          <p:nvPr/>
        </p:nvPicPr>
        <p:blipFill>
          <a:blip r:embed="rId2"/>
          <a:stretch>
            <a:fillRect/>
          </a:stretch>
        </p:blipFill>
        <p:spPr>
          <a:xfrm>
            <a:off x="1766871" y="1795882"/>
            <a:ext cx="8175938" cy="1148000"/>
          </a:xfrm>
          <a:prstGeom prst="rect">
            <a:avLst/>
          </a:prstGeom>
          <a:ln>
            <a:solidFill>
              <a:schemeClr val="tx1"/>
            </a:solidFill>
          </a:ln>
        </p:spPr>
      </p:pic>
    </p:spTree>
    <p:extLst>
      <p:ext uri="{BB962C8B-B14F-4D97-AF65-F5344CB8AC3E}">
        <p14:creationId xmlns:p14="http://schemas.microsoft.com/office/powerpoint/2010/main" val="2981174596"/>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6" y="3035808"/>
            <a:ext cx="10764656" cy="498598"/>
          </a:xfrm>
        </p:spPr>
        <p:txBody>
          <a:bodyPr/>
          <a:lstStyle/>
          <a:p>
            <a:r>
              <a:rPr lang="en-US" dirty="0">
                <a:cs typeface="Segoe UI"/>
              </a:rPr>
              <a:t>Azure DNS</a:t>
            </a:r>
          </a:p>
        </p:txBody>
      </p:sp>
    </p:spTree>
    <p:extLst>
      <p:ext uri="{BB962C8B-B14F-4D97-AF65-F5344CB8AC3E}">
        <p14:creationId xmlns:p14="http://schemas.microsoft.com/office/powerpoint/2010/main" val="3381233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19861-43D6-4007-8BC8-319996D2B231}"/>
              </a:ext>
            </a:extLst>
          </p:cNvPr>
          <p:cNvSpPr>
            <a:spLocks noGrp="1"/>
          </p:cNvSpPr>
          <p:nvPr>
            <p:ph type="title"/>
          </p:nvPr>
        </p:nvSpPr>
        <p:spPr/>
        <p:txBody>
          <a:bodyPr/>
          <a:lstStyle/>
          <a:p>
            <a:r>
              <a:rPr lang="en-US" dirty="0">
                <a:solidFill>
                  <a:schemeClr val="tx1"/>
                </a:solidFill>
              </a:rPr>
              <a:t>Self-Service Password Reset</a:t>
            </a:r>
          </a:p>
        </p:txBody>
      </p:sp>
      <p:sp>
        <p:nvSpPr>
          <p:cNvPr id="3" name="Text Placeholder 2">
            <a:extLst>
              <a:ext uri="{FF2B5EF4-FFF2-40B4-BE49-F238E27FC236}">
                <a16:creationId xmlns:a16="http://schemas.microsoft.com/office/drawing/2014/main" id="{8949C2E4-CB9E-431B-B365-5271E42E140B}"/>
              </a:ext>
            </a:extLst>
          </p:cNvPr>
          <p:cNvSpPr>
            <a:spLocks noGrp="1"/>
          </p:cNvSpPr>
          <p:nvPr>
            <p:ph type="body" sz="quarter" idx="10"/>
          </p:nvPr>
        </p:nvSpPr>
        <p:spPr>
          <a:xfrm>
            <a:off x="494747" y="1515008"/>
            <a:ext cx="6217551" cy="3188565"/>
          </a:xfrm>
        </p:spPr>
        <p:txBody>
          <a:bodyPr/>
          <a:lstStyle/>
          <a:p>
            <a:pPr marL="341313" indent="-341313">
              <a:buFont typeface="+mj-lt"/>
              <a:buAutoNum type="arabicPeriod"/>
            </a:pPr>
            <a:r>
              <a:rPr lang="en-US" dirty="0"/>
              <a:t>Determine who can use self-service password reset</a:t>
            </a:r>
          </a:p>
          <a:p>
            <a:pPr marL="341313" indent="-341313">
              <a:buFont typeface="+mj-lt"/>
              <a:buAutoNum type="arabicPeriod"/>
            </a:pPr>
            <a:r>
              <a:rPr lang="en-US" dirty="0"/>
              <a:t>Choose the number of authentication methods required and the methods available (email, phone, questions)</a:t>
            </a:r>
          </a:p>
          <a:p>
            <a:pPr marL="341313" indent="-341313">
              <a:buFont typeface="+mj-lt"/>
              <a:buAutoNum type="arabicPeriod"/>
            </a:pPr>
            <a:r>
              <a:rPr lang="en-US" dirty="0"/>
              <a:t>You can require users to register for SSPR (same process as MFA)</a:t>
            </a:r>
          </a:p>
        </p:txBody>
      </p:sp>
      <p:sp>
        <p:nvSpPr>
          <p:cNvPr id="8" name="Oval 7">
            <a:extLst>
              <a:ext uri="{FF2B5EF4-FFF2-40B4-BE49-F238E27FC236}">
                <a16:creationId xmlns:a16="http://schemas.microsoft.com/office/drawing/2014/main" id="{092DCA80-870F-4643-B79F-14261A32A54B}"/>
              </a:ext>
            </a:extLst>
          </p:cNvPr>
          <p:cNvSpPr/>
          <p:nvPr/>
        </p:nvSpPr>
        <p:spPr>
          <a:xfrm>
            <a:off x="7116172" y="2105791"/>
            <a:ext cx="245807" cy="216464"/>
          </a:xfrm>
          <a:prstGeom prst="ellipse">
            <a:avLst/>
          </a:prstGeom>
          <a:solidFill>
            <a:srgbClr val="FFFF00"/>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t>1</a:t>
            </a:r>
          </a:p>
        </p:txBody>
      </p:sp>
      <p:sp>
        <p:nvSpPr>
          <p:cNvPr id="9" name="Oval 8">
            <a:extLst>
              <a:ext uri="{FF2B5EF4-FFF2-40B4-BE49-F238E27FC236}">
                <a16:creationId xmlns:a16="http://schemas.microsoft.com/office/drawing/2014/main" id="{FA1FEF9C-AE03-4D7B-B017-94CE0C341FFB}"/>
              </a:ext>
            </a:extLst>
          </p:cNvPr>
          <p:cNvSpPr/>
          <p:nvPr/>
        </p:nvSpPr>
        <p:spPr>
          <a:xfrm>
            <a:off x="7116172" y="2393007"/>
            <a:ext cx="245807" cy="216464"/>
          </a:xfrm>
          <a:prstGeom prst="ellipse">
            <a:avLst/>
          </a:prstGeom>
          <a:solidFill>
            <a:srgbClr val="FFFF00"/>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t>2</a:t>
            </a:r>
          </a:p>
        </p:txBody>
      </p:sp>
      <p:sp>
        <p:nvSpPr>
          <p:cNvPr id="10" name="Oval 9">
            <a:extLst>
              <a:ext uri="{FF2B5EF4-FFF2-40B4-BE49-F238E27FC236}">
                <a16:creationId xmlns:a16="http://schemas.microsoft.com/office/drawing/2014/main" id="{42A37551-16DF-4C5A-96A4-535A4E3D9083}"/>
              </a:ext>
            </a:extLst>
          </p:cNvPr>
          <p:cNvSpPr/>
          <p:nvPr/>
        </p:nvSpPr>
        <p:spPr>
          <a:xfrm>
            <a:off x="7116172" y="2680222"/>
            <a:ext cx="245807" cy="216464"/>
          </a:xfrm>
          <a:prstGeom prst="ellipse">
            <a:avLst/>
          </a:prstGeom>
          <a:solidFill>
            <a:srgbClr val="FFFF00"/>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t>3</a:t>
            </a:r>
          </a:p>
        </p:txBody>
      </p:sp>
      <p:pic>
        <p:nvPicPr>
          <p:cNvPr id="4" name="Picture 4" descr="A screenshot of the Password Reset - Authentication Methods screen&#10;&#10;">
            <a:extLst>
              <a:ext uri="{FF2B5EF4-FFF2-40B4-BE49-F238E27FC236}">
                <a16:creationId xmlns:a16="http://schemas.microsoft.com/office/drawing/2014/main" id="{67DD42B2-4675-4688-8575-BD19ECC82CB1}"/>
              </a:ext>
            </a:extLst>
          </p:cNvPr>
          <p:cNvPicPr>
            <a:picLocks noChangeAspect="1"/>
          </p:cNvPicPr>
          <p:nvPr/>
        </p:nvPicPr>
        <p:blipFill>
          <a:blip r:embed="rId3"/>
          <a:stretch>
            <a:fillRect/>
          </a:stretch>
        </p:blipFill>
        <p:spPr>
          <a:xfrm>
            <a:off x="7385627" y="976057"/>
            <a:ext cx="4573153" cy="5154112"/>
          </a:xfrm>
          <a:prstGeom prst="rect">
            <a:avLst/>
          </a:prstGeom>
        </p:spPr>
      </p:pic>
    </p:spTree>
    <p:extLst>
      <p:ext uri="{BB962C8B-B14F-4D97-AF65-F5344CB8AC3E}">
        <p14:creationId xmlns:p14="http://schemas.microsoft.com/office/powerpoint/2010/main" val="985121570"/>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59A6A-B20B-45F5-A780-AC3D243BA88E}"/>
              </a:ext>
            </a:extLst>
          </p:cNvPr>
          <p:cNvSpPr>
            <a:spLocks noGrp="1"/>
          </p:cNvSpPr>
          <p:nvPr>
            <p:ph type="title"/>
          </p:nvPr>
        </p:nvSpPr>
        <p:spPr/>
        <p:txBody>
          <a:bodyPr/>
          <a:lstStyle/>
          <a:p>
            <a:r>
              <a:rPr lang="en-US" dirty="0"/>
              <a:t>Azure DNS Overview</a:t>
            </a:r>
          </a:p>
        </p:txBody>
      </p:sp>
      <p:sp>
        <p:nvSpPr>
          <p:cNvPr id="3" name="Text Placeholder 2">
            <a:extLst>
              <a:ext uri="{FF2B5EF4-FFF2-40B4-BE49-F238E27FC236}">
                <a16:creationId xmlns:a16="http://schemas.microsoft.com/office/drawing/2014/main" id="{845E3F00-128B-4CD3-BE87-E0A69987626F}"/>
              </a:ext>
            </a:extLst>
          </p:cNvPr>
          <p:cNvSpPr>
            <a:spLocks noGrp="1"/>
          </p:cNvSpPr>
          <p:nvPr>
            <p:ph type="body" sz="quarter" idx="10"/>
          </p:nvPr>
        </p:nvSpPr>
        <p:spPr>
          <a:xfrm>
            <a:off x="584200" y="1435497"/>
            <a:ext cx="11018520" cy="3533275"/>
          </a:xfrm>
        </p:spPr>
        <p:txBody>
          <a:bodyPr vert="horz" wrap="square" lIns="0" tIns="0" rIns="0" bIns="0" rtlCol="0" anchor="t">
            <a:spAutoFit/>
          </a:bodyPr>
          <a:lstStyle/>
          <a:p>
            <a:r>
              <a:rPr lang="en-US" dirty="0">
                <a:latin typeface="Segoe UI Semilight"/>
                <a:cs typeface="Segoe UI Semilight"/>
              </a:rPr>
              <a:t>Domains and Custom Domains</a:t>
            </a:r>
          </a:p>
          <a:p>
            <a:r>
              <a:rPr lang="en-US" dirty="0">
                <a:latin typeface="Segoe UI Semilight"/>
                <a:cs typeface="Segoe UI Semilight"/>
              </a:rPr>
              <a:t>Verifying Custom Domain Names</a:t>
            </a:r>
          </a:p>
          <a:p>
            <a:r>
              <a:rPr lang="en-US" dirty="0">
                <a:latin typeface="Segoe UI Semilight"/>
                <a:cs typeface="Segoe UI Semilight"/>
              </a:rPr>
              <a:t>Azure DNS Zones</a:t>
            </a:r>
          </a:p>
          <a:p>
            <a:r>
              <a:rPr lang="en-US" dirty="0">
                <a:latin typeface="Segoe UI Semilight"/>
                <a:cs typeface="Segoe UI Semilight"/>
              </a:rPr>
              <a:t>DNS Delegation</a:t>
            </a:r>
          </a:p>
          <a:p>
            <a:r>
              <a:rPr lang="en-US" dirty="0">
                <a:latin typeface="Segoe UI Semilight"/>
                <a:cs typeface="Segoe UI Semilight"/>
              </a:rPr>
              <a:t>DNS Record Sets</a:t>
            </a:r>
          </a:p>
          <a:p>
            <a:r>
              <a:rPr lang="en-US" dirty="0">
                <a:latin typeface="Segoe UI Semilight"/>
                <a:cs typeface="Segoe UI Semilight"/>
              </a:rPr>
              <a:t>DNS for Private Domains </a:t>
            </a:r>
          </a:p>
          <a:p>
            <a:r>
              <a:rPr lang="en-US" dirty="0">
                <a:latin typeface="Segoe UI Semilight"/>
                <a:cs typeface="Segoe UI Semilight"/>
              </a:rPr>
              <a:t>Private Zones Scenarios </a:t>
            </a:r>
          </a:p>
        </p:txBody>
      </p:sp>
    </p:spTree>
    <p:extLst>
      <p:ext uri="{BB962C8B-B14F-4D97-AF65-F5344CB8AC3E}">
        <p14:creationId xmlns:p14="http://schemas.microsoft.com/office/powerpoint/2010/main" val="1432426974"/>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015F5-7E54-4674-9594-975BAF12005A}"/>
              </a:ext>
            </a:extLst>
          </p:cNvPr>
          <p:cNvSpPr>
            <a:spLocks noGrp="1"/>
          </p:cNvSpPr>
          <p:nvPr>
            <p:ph type="title"/>
          </p:nvPr>
        </p:nvSpPr>
        <p:spPr/>
        <p:txBody>
          <a:bodyPr/>
          <a:lstStyle/>
          <a:p>
            <a:r>
              <a:rPr lang="en-US" dirty="0"/>
              <a:t>Domains and Custom Domains</a:t>
            </a:r>
          </a:p>
        </p:txBody>
      </p:sp>
      <p:sp>
        <p:nvSpPr>
          <p:cNvPr id="3" name="Text Placeholder 2">
            <a:extLst>
              <a:ext uri="{FF2B5EF4-FFF2-40B4-BE49-F238E27FC236}">
                <a16:creationId xmlns:a16="http://schemas.microsoft.com/office/drawing/2014/main" id="{C97B08B4-17DD-49E3-B081-AE5A0AFBEA32}"/>
              </a:ext>
            </a:extLst>
          </p:cNvPr>
          <p:cNvSpPr>
            <a:spLocks noGrp="1"/>
          </p:cNvSpPr>
          <p:nvPr>
            <p:ph type="body" sz="quarter" idx="10"/>
          </p:nvPr>
        </p:nvSpPr>
        <p:spPr>
          <a:xfrm>
            <a:off x="589972" y="1445436"/>
            <a:ext cx="5893305" cy="4136517"/>
          </a:xfrm>
        </p:spPr>
        <p:txBody>
          <a:bodyPr/>
          <a:lstStyle/>
          <a:p>
            <a:pPr algn="just"/>
            <a:r>
              <a:rPr lang="en-US" dirty="0"/>
              <a:t>When you create an Azure subscription an Azure AD domain is created for you</a:t>
            </a:r>
          </a:p>
          <a:p>
            <a:pPr algn="just"/>
            <a:r>
              <a:rPr lang="en-US" dirty="0"/>
              <a:t>The domain has initial domain name in the form </a:t>
            </a:r>
            <a:r>
              <a:rPr lang="en-US" i="1" dirty="0"/>
              <a:t>domainname.onmicrosoft.com</a:t>
            </a:r>
          </a:p>
          <a:p>
            <a:pPr algn="just"/>
            <a:r>
              <a:rPr lang="en-US" dirty="0"/>
              <a:t>You can customize/change the name </a:t>
            </a:r>
          </a:p>
          <a:p>
            <a:pPr algn="just"/>
            <a:r>
              <a:rPr lang="en-US" dirty="0"/>
              <a:t>After the custom name is added it must be verified (next topic)</a:t>
            </a:r>
          </a:p>
        </p:txBody>
      </p:sp>
      <p:pic>
        <p:nvPicPr>
          <p:cNvPr id="4" name="Picture 4" descr="Screenshot of the create a directory configuration tab.">
            <a:extLst>
              <a:ext uri="{FF2B5EF4-FFF2-40B4-BE49-F238E27FC236}">
                <a16:creationId xmlns:a16="http://schemas.microsoft.com/office/drawing/2014/main" id="{86E31A40-8568-42C3-9BCF-4A471BA1FA0B}"/>
              </a:ext>
            </a:extLst>
          </p:cNvPr>
          <p:cNvPicPr>
            <a:picLocks noChangeAspect="1"/>
          </p:cNvPicPr>
          <p:nvPr/>
        </p:nvPicPr>
        <p:blipFill>
          <a:blip r:embed="rId2"/>
          <a:stretch>
            <a:fillRect/>
          </a:stretch>
        </p:blipFill>
        <p:spPr>
          <a:xfrm>
            <a:off x="7396552" y="1011198"/>
            <a:ext cx="3597563" cy="2937370"/>
          </a:xfrm>
          <a:prstGeom prst="rect">
            <a:avLst/>
          </a:prstGeom>
          <a:ln>
            <a:solidFill>
              <a:schemeClr val="tx1"/>
            </a:solidFill>
          </a:ln>
        </p:spPr>
      </p:pic>
      <p:pic>
        <p:nvPicPr>
          <p:cNvPr id="5" name="Picture 4" descr="Screenshot of adding a custom domain name. ">
            <a:extLst>
              <a:ext uri="{FF2B5EF4-FFF2-40B4-BE49-F238E27FC236}">
                <a16:creationId xmlns:a16="http://schemas.microsoft.com/office/drawing/2014/main" id="{12C2456B-60BD-4735-9C16-311FF09B1B35}"/>
              </a:ext>
            </a:extLst>
          </p:cNvPr>
          <p:cNvPicPr>
            <a:picLocks noChangeAspect="1"/>
          </p:cNvPicPr>
          <p:nvPr/>
        </p:nvPicPr>
        <p:blipFill>
          <a:blip r:embed="rId3"/>
          <a:stretch>
            <a:fillRect/>
          </a:stretch>
        </p:blipFill>
        <p:spPr>
          <a:xfrm>
            <a:off x="7742770" y="4505325"/>
            <a:ext cx="2905125" cy="1895475"/>
          </a:xfrm>
          <a:prstGeom prst="rect">
            <a:avLst/>
          </a:prstGeom>
        </p:spPr>
      </p:pic>
      <p:sp>
        <p:nvSpPr>
          <p:cNvPr id="7" name="Arrow: Down 6">
            <a:extLst>
              <a:ext uri="{FF2B5EF4-FFF2-40B4-BE49-F238E27FC236}">
                <a16:creationId xmlns:a16="http://schemas.microsoft.com/office/drawing/2014/main" id="{E446F3D1-E10E-4757-9849-93073EC277D3}"/>
              </a:ext>
              <a:ext uri="{C183D7F6-B498-43B3-948B-1728B52AA6E4}">
                <adec:decorative xmlns:adec="http://schemas.microsoft.com/office/drawing/2017/decorative" val="1"/>
              </a:ext>
            </a:extLst>
          </p:cNvPr>
          <p:cNvSpPr/>
          <p:nvPr/>
        </p:nvSpPr>
        <p:spPr bwMode="auto">
          <a:xfrm>
            <a:off x="8728364" y="4165480"/>
            <a:ext cx="1068779" cy="334327"/>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97390050"/>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A3137-CCDE-4D5D-AAB3-7D5EC85AF276}"/>
              </a:ext>
            </a:extLst>
          </p:cNvPr>
          <p:cNvSpPr>
            <a:spLocks noGrp="1"/>
          </p:cNvSpPr>
          <p:nvPr>
            <p:ph type="title"/>
          </p:nvPr>
        </p:nvSpPr>
        <p:spPr/>
        <p:txBody>
          <a:bodyPr/>
          <a:lstStyle/>
          <a:p>
            <a:r>
              <a:rPr lang="en-US" dirty="0"/>
              <a:t>Verify the Custom Domain Name</a:t>
            </a:r>
          </a:p>
        </p:txBody>
      </p:sp>
      <p:sp>
        <p:nvSpPr>
          <p:cNvPr id="3" name="Text Placeholder 2">
            <a:extLst>
              <a:ext uri="{FF2B5EF4-FFF2-40B4-BE49-F238E27FC236}">
                <a16:creationId xmlns:a16="http://schemas.microsoft.com/office/drawing/2014/main" id="{BF5AA6E9-4437-47A5-BE00-32DCCF96C249}"/>
              </a:ext>
            </a:extLst>
          </p:cNvPr>
          <p:cNvSpPr>
            <a:spLocks noGrp="1"/>
          </p:cNvSpPr>
          <p:nvPr>
            <p:ph type="body" sz="quarter" idx="10"/>
          </p:nvPr>
        </p:nvSpPr>
        <p:spPr>
          <a:xfrm>
            <a:off x="584200" y="1435496"/>
            <a:ext cx="5167376" cy="4567404"/>
          </a:xfrm>
        </p:spPr>
        <p:txBody>
          <a:bodyPr/>
          <a:lstStyle/>
          <a:p>
            <a:pPr algn="just"/>
            <a:r>
              <a:rPr lang="en-US" dirty="0"/>
              <a:t>Verification demonstrates ownership of the domain name</a:t>
            </a:r>
          </a:p>
          <a:p>
            <a:pPr algn="just"/>
            <a:r>
              <a:rPr lang="en-US" dirty="0"/>
              <a:t>Add a DNS record (MX or TXT) that is provided by Azure into your company’s DNS zone</a:t>
            </a:r>
          </a:p>
          <a:p>
            <a:pPr algn="just"/>
            <a:r>
              <a:rPr lang="en-US" dirty="0"/>
              <a:t>Azure will query the DNS domain for the presence of the record</a:t>
            </a:r>
          </a:p>
          <a:p>
            <a:pPr algn="just"/>
            <a:r>
              <a:rPr lang="en-US" dirty="0"/>
              <a:t>This could take several minutes or several hours</a:t>
            </a:r>
          </a:p>
        </p:txBody>
      </p:sp>
      <p:pic>
        <p:nvPicPr>
          <p:cNvPr id="4" name="Picture 5" descr="Screenshot of the add a DNS text record page. ">
            <a:extLst>
              <a:ext uri="{FF2B5EF4-FFF2-40B4-BE49-F238E27FC236}">
                <a16:creationId xmlns:a16="http://schemas.microsoft.com/office/drawing/2014/main" id="{AE6D26F6-81F5-4319-8D58-8494DD096643}"/>
              </a:ext>
            </a:extLst>
          </p:cNvPr>
          <p:cNvPicPr>
            <a:picLocks noChangeAspect="1"/>
          </p:cNvPicPr>
          <p:nvPr/>
        </p:nvPicPr>
        <p:blipFill>
          <a:blip r:embed="rId2"/>
          <a:stretch>
            <a:fillRect/>
          </a:stretch>
        </p:blipFill>
        <p:spPr>
          <a:xfrm>
            <a:off x="6213764" y="1438289"/>
            <a:ext cx="5156200" cy="4564466"/>
          </a:xfrm>
          <a:prstGeom prst="rect">
            <a:avLst/>
          </a:prstGeom>
          <a:ln>
            <a:solidFill>
              <a:schemeClr val="tx1"/>
            </a:solidFill>
          </a:ln>
        </p:spPr>
      </p:pic>
    </p:spTree>
    <p:extLst>
      <p:ext uri="{BB962C8B-B14F-4D97-AF65-F5344CB8AC3E}">
        <p14:creationId xmlns:p14="http://schemas.microsoft.com/office/powerpoint/2010/main" val="3237138387"/>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DNS Zones</a:t>
            </a:r>
          </a:p>
        </p:txBody>
      </p:sp>
      <p:sp>
        <p:nvSpPr>
          <p:cNvPr id="4" name="Text Placeholder 3">
            <a:extLst>
              <a:ext uri="{FF2B5EF4-FFF2-40B4-BE49-F238E27FC236}">
                <a16:creationId xmlns:a16="http://schemas.microsoft.com/office/drawing/2014/main" id="{E69AB0F7-30E7-4B07-892B-6E092350C69E}"/>
              </a:ext>
            </a:extLst>
          </p:cNvPr>
          <p:cNvSpPr>
            <a:spLocks noGrp="1"/>
          </p:cNvSpPr>
          <p:nvPr>
            <p:ph type="body" sz="quarter" idx="10"/>
          </p:nvPr>
        </p:nvSpPr>
        <p:spPr>
          <a:xfrm>
            <a:off x="584200" y="1452961"/>
            <a:ext cx="5170748" cy="3914918"/>
          </a:xfrm>
        </p:spPr>
        <p:txBody>
          <a:bodyPr/>
          <a:lstStyle/>
          <a:p>
            <a:pPr algn="just"/>
            <a:r>
              <a:rPr lang="en-US" sz="2400" dirty="0"/>
              <a:t>A DNS zone hosts the DNS records for a domain</a:t>
            </a:r>
          </a:p>
          <a:p>
            <a:pPr lvl="0" algn="just"/>
            <a:r>
              <a:rPr lang="en-US" sz="2400" dirty="0"/>
              <a:t>The name of the zone must be unique within the resource group</a:t>
            </a:r>
          </a:p>
          <a:p>
            <a:pPr lvl="0" algn="just"/>
            <a:r>
              <a:rPr lang="en-US" sz="2400" dirty="0"/>
              <a:t>Where multiple zones share the same name, each instance is assigned different name server addresses </a:t>
            </a:r>
          </a:p>
          <a:p>
            <a:pPr lvl="0" algn="just"/>
            <a:r>
              <a:rPr lang="en-US" sz="2400" dirty="0"/>
              <a:t>Only one set of addresses can be configured with the domain name registrar </a:t>
            </a:r>
          </a:p>
        </p:txBody>
      </p:sp>
      <p:pic>
        <p:nvPicPr>
          <p:cNvPr id="2" name="Picture 2" descr="Screenshot of the create a DNS zone page. ">
            <a:extLst>
              <a:ext uri="{FF2B5EF4-FFF2-40B4-BE49-F238E27FC236}">
                <a16:creationId xmlns:a16="http://schemas.microsoft.com/office/drawing/2014/main" id="{C3151A95-A1FA-4093-8EEE-02BCF1992F2A}"/>
              </a:ext>
            </a:extLst>
          </p:cNvPr>
          <p:cNvPicPr>
            <a:picLocks noChangeAspect="1"/>
          </p:cNvPicPr>
          <p:nvPr/>
        </p:nvPicPr>
        <p:blipFill>
          <a:blip r:embed="rId3"/>
          <a:stretch>
            <a:fillRect/>
          </a:stretch>
        </p:blipFill>
        <p:spPr>
          <a:xfrm>
            <a:off x="6485081" y="1452693"/>
            <a:ext cx="5040745" cy="4264341"/>
          </a:xfrm>
          <a:prstGeom prst="rect">
            <a:avLst/>
          </a:prstGeom>
          <a:ln>
            <a:solidFill>
              <a:schemeClr val="tx1"/>
            </a:solidFill>
          </a:ln>
        </p:spPr>
      </p:pic>
    </p:spTree>
    <p:extLst>
      <p:ext uri="{BB962C8B-B14F-4D97-AF65-F5344CB8AC3E}">
        <p14:creationId xmlns:p14="http://schemas.microsoft.com/office/powerpoint/2010/main" val="1646937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DNS Delegation</a:t>
            </a:r>
          </a:p>
        </p:txBody>
      </p:sp>
      <p:sp>
        <p:nvSpPr>
          <p:cNvPr id="3" name="Text Placeholder 2">
            <a:extLst>
              <a:ext uri="{FF2B5EF4-FFF2-40B4-BE49-F238E27FC236}">
                <a16:creationId xmlns:a16="http://schemas.microsoft.com/office/drawing/2014/main" id="{1AEE1E11-6CBE-4069-BCE4-4A36AF388C6D}"/>
              </a:ext>
            </a:extLst>
          </p:cNvPr>
          <p:cNvSpPr>
            <a:spLocks noGrp="1"/>
          </p:cNvSpPr>
          <p:nvPr>
            <p:ph type="body" sz="quarter" idx="10"/>
          </p:nvPr>
        </p:nvSpPr>
        <p:spPr>
          <a:xfrm>
            <a:off x="476568" y="1526938"/>
            <a:ext cx="5034944" cy="3619452"/>
          </a:xfrm>
        </p:spPr>
        <p:txBody>
          <a:bodyPr/>
          <a:lstStyle/>
          <a:p>
            <a:pPr algn="just"/>
            <a:r>
              <a:rPr lang="en-US" dirty="0"/>
              <a:t>When delegating a domain to Azure DNS, you must use the name server names provided by Azure DNS – use all four</a:t>
            </a:r>
          </a:p>
          <a:p>
            <a:pPr algn="just"/>
            <a:r>
              <a:rPr lang="en-US" dirty="0"/>
              <a:t>Once the DNS zone is created, update the parent registrar</a:t>
            </a:r>
          </a:p>
          <a:p>
            <a:pPr algn="just"/>
            <a:r>
              <a:rPr lang="en-US" dirty="0"/>
              <a:t>For child zones, register the NS records in the parent domain</a:t>
            </a:r>
          </a:p>
        </p:txBody>
      </p:sp>
      <p:pic>
        <p:nvPicPr>
          <p:cNvPr id="4" name="Picture 4" descr="Screenshot of the DNS delegation page. ">
            <a:extLst>
              <a:ext uri="{FF2B5EF4-FFF2-40B4-BE49-F238E27FC236}">
                <a16:creationId xmlns:a16="http://schemas.microsoft.com/office/drawing/2014/main" id="{B4B8A053-2C92-4990-A09D-0C7DABF45676}"/>
              </a:ext>
            </a:extLst>
          </p:cNvPr>
          <p:cNvPicPr>
            <a:picLocks noChangeAspect="1"/>
          </p:cNvPicPr>
          <p:nvPr/>
        </p:nvPicPr>
        <p:blipFill>
          <a:blip r:embed="rId3"/>
          <a:stretch>
            <a:fillRect/>
          </a:stretch>
        </p:blipFill>
        <p:spPr>
          <a:xfrm>
            <a:off x="5698837" y="1936201"/>
            <a:ext cx="5906654" cy="3050253"/>
          </a:xfrm>
          <a:prstGeom prst="rect">
            <a:avLst/>
          </a:prstGeom>
          <a:ln>
            <a:solidFill>
              <a:schemeClr val="tx1"/>
            </a:solidFill>
          </a:ln>
        </p:spPr>
      </p:pic>
    </p:spTree>
    <p:extLst>
      <p:ext uri="{BB962C8B-B14F-4D97-AF65-F5344CB8AC3E}">
        <p14:creationId xmlns:p14="http://schemas.microsoft.com/office/powerpoint/2010/main" val="4138574709"/>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E645B-1F5B-40E4-9CB7-9CFBFB74CC3E}"/>
              </a:ext>
            </a:extLst>
          </p:cNvPr>
          <p:cNvSpPr>
            <a:spLocks noGrp="1"/>
          </p:cNvSpPr>
          <p:nvPr>
            <p:ph type="title"/>
          </p:nvPr>
        </p:nvSpPr>
        <p:spPr/>
        <p:txBody>
          <a:bodyPr/>
          <a:lstStyle/>
          <a:p>
            <a:r>
              <a:rPr lang="en-US" dirty="0"/>
              <a:t>DNS Record Sets</a:t>
            </a:r>
          </a:p>
        </p:txBody>
      </p:sp>
      <p:sp>
        <p:nvSpPr>
          <p:cNvPr id="3" name="Text Placeholder 2">
            <a:extLst>
              <a:ext uri="{FF2B5EF4-FFF2-40B4-BE49-F238E27FC236}">
                <a16:creationId xmlns:a16="http://schemas.microsoft.com/office/drawing/2014/main" id="{57FB410B-FD5D-4FF3-A9E3-F58B752BA9F3}"/>
              </a:ext>
            </a:extLst>
          </p:cNvPr>
          <p:cNvSpPr>
            <a:spLocks noGrp="1"/>
          </p:cNvSpPr>
          <p:nvPr>
            <p:ph type="body" sz="quarter" idx="10"/>
          </p:nvPr>
        </p:nvSpPr>
        <p:spPr>
          <a:xfrm>
            <a:off x="584200" y="1435497"/>
            <a:ext cx="6154928" cy="4136517"/>
          </a:xfrm>
        </p:spPr>
        <p:txBody>
          <a:bodyPr/>
          <a:lstStyle/>
          <a:p>
            <a:pPr algn="just"/>
            <a:r>
              <a:rPr lang="en-US" dirty="0"/>
              <a:t>A record set is a collection of records in a zone that have the same name and are the same type</a:t>
            </a:r>
          </a:p>
          <a:p>
            <a:pPr algn="just"/>
            <a:r>
              <a:rPr lang="en-US" dirty="0"/>
              <a:t>You can add up to 20 records to any record set</a:t>
            </a:r>
          </a:p>
          <a:p>
            <a:pPr algn="just"/>
            <a:r>
              <a:rPr lang="en-US" dirty="0"/>
              <a:t>A record set cannot contain two identical records</a:t>
            </a:r>
          </a:p>
          <a:p>
            <a:pPr algn="just"/>
            <a:r>
              <a:rPr lang="en-US" dirty="0"/>
              <a:t>Changing the drop-down Type, changes the information required</a:t>
            </a:r>
          </a:p>
        </p:txBody>
      </p:sp>
      <p:pic>
        <p:nvPicPr>
          <p:cNvPr id="5" name="Picture 5" descr="Screenshot of the DNS add record set page. ">
            <a:extLst>
              <a:ext uri="{FF2B5EF4-FFF2-40B4-BE49-F238E27FC236}">
                <a16:creationId xmlns:a16="http://schemas.microsoft.com/office/drawing/2014/main" id="{443599F9-64A8-408B-B810-5A47BB1815FB}"/>
              </a:ext>
            </a:extLst>
          </p:cNvPr>
          <p:cNvPicPr>
            <a:picLocks noChangeAspect="1"/>
          </p:cNvPicPr>
          <p:nvPr/>
        </p:nvPicPr>
        <p:blipFill>
          <a:blip r:embed="rId2"/>
          <a:stretch>
            <a:fillRect/>
          </a:stretch>
        </p:blipFill>
        <p:spPr>
          <a:xfrm>
            <a:off x="6946900" y="1434156"/>
            <a:ext cx="4561609" cy="4255234"/>
          </a:xfrm>
          <a:prstGeom prst="rect">
            <a:avLst/>
          </a:prstGeom>
          <a:ln>
            <a:solidFill>
              <a:schemeClr val="tx1"/>
            </a:solidFill>
          </a:ln>
        </p:spPr>
      </p:pic>
    </p:spTree>
    <p:extLst>
      <p:ext uri="{BB962C8B-B14F-4D97-AF65-F5344CB8AC3E}">
        <p14:creationId xmlns:p14="http://schemas.microsoft.com/office/powerpoint/2010/main" val="833344192"/>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05605-C6B8-454F-991A-3BC0214DCFD8}"/>
              </a:ext>
            </a:extLst>
          </p:cNvPr>
          <p:cNvSpPr>
            <a:spLocks noGrp="1"/>
          </p:cNvSpPr>
          <p:nvPr>
            <p:ph type="title"/>
          </p:nvPr>
        </p:nvSpPr>
        <p:spPr/>
        <p:txBody>
          <a:bodyPr/>
          <a:lstStyle/>
          <a:p>
            <a:r>
              <a:rPr lang="en-US" dirty="0"/>
              <a:t>DNS for Private Domains</a:t>
            </a:r>
          </a:p>
        </p:txBody>
      </p:sp>
      <p:sp>
        <p:nvSpPr>
          <p:cNvPr id="3" name="Text Placeholder 2">
            <a:extLst>
              <a:ext uri="{FF2B5EF4-FFF2-40B4-BE49-F238E27FC236}">
                <a16:creationId xmlns:a16="http://schemas.microsoft.com/office/drawing/2014/main" id="{4221813D-F1DF-424E-8C96-7BFC93F38FD3}"/>
              </a:ext>
            </a:extLst>
          </p:cNvPr>
          <p:cNvSpPr>
            <a:spLocks noGrp="1"/>
          </p:cNvSpPr>
          <p:nvPr>
            <p:ph type="body" sz="quarter" idx="10"/>
          </p:nvPr>
        </p:nvSpPr>
        <p:spPr>
          <a:xfrm>
            <a:off x="584200" y="1435497"/>
            <a:ext cx="5898896" cy="4825937"/>
          </a:xfrm>
        </p:spPr>
        <p:txBody>
          <a:bodyPr/>
          <a:lstStyle/>
          <a:p>
            <a:pPr algn="just"/>
            <a:r>
              <a:rPr lang="en-US" dirty="0"/>
              <a:t>Use your own custom domain names</a:t>
            </a:r>
          </a:p>
          <a:p>
            <a:pPr algn="just"/>
            <a:r>
              <a:rPr lang="en-US" dirty="0"/>
              <a:t>Provides name resolution for VMs within a VNet and between VNets</a:t>
            </a:r>
          </a:p>
          <a:p>
            <a:pPr algn="just"/>
            <a:r>
              <a:rPr lang="en-US" dirty="0"/>
              <a:t>Automatic hostname record management</a:t>
            </a:r>
          </a:p>
          <a:p>
            <a:pPr algn="just"/>
            <a:r>
              <a:rPr lang="en-US" dirty="0"/>
              <a:t>Removes the need for custom DNS solutions</a:t>
            </a:r>
          </a:p>
          <a:p>
            <a:pPr algn="just"/>
            <a:r>
              <a:rPr lang="en-US" dirty="0"/>
              <a:t>Use all common DNS records types</a:t>
            </a:r>
          </a:p>
          <a:p>
            <a:pPr algn="just"/>
            <a:r>
              <a:rPr lang="en-US" dirty="0"/>
              <a:t>Available in all Azure regions</a:t>
            </a:r>
          </a:p>
          <a:p>
            <a:pPr algn="just"/>
            <a:endParaRPr lang="en-US" dirty="0"/>
          </a:p>
        </p:txBody>
      </p:sp>
      <p:pic>
        <p:nvPicPr>
          <p:cNvPr id="5" name="Picture 4" descr="Diagram showing a VM requesting and receiving a local IP address from Azure DNS. The IP address is used to communicate with another VM in the same virtual network. ">
            <a:extLst>
              <a:ext uri="{FF2B5EF4-FFF2-40B4-BE49-F238E27FC236}">
                <a16:creationId xmlns:a16="http://schemas.microsoft.com/office/drawing/2014/main" id="{F8DD0FB6-C7EB-4857-B5D6-372D0DDD0D8F}"/>
              </a:ext>
            </a:extLst>
          </p:cNvPr>
          <p:cNvPicPr>
            <a:picLocks noChangeAspect="1"/>
          </p:cNvPicPr>
          <p:nvPr/>
        </p:nvPicPr>
        <p:blipFill>
          <a:blip r:embed="rId2"/>
          <a:stretch>
            <a:fillRect/>
          </a:stretch>
        </p:blipFill>
        <p:spPr>
          <a:xfrm>
            <a:off x="7003558" y="2036156"/>
            <a:ext cx="4837795" cy="2958275"/>
          </a:xfrm>
          <a:prstGeom prst="rect">
            <a:avLst/>
          </a:prstGeom>
        </p:spPr>
      </p:pic>
    </p:spTree>
    <p:extLst>
      <p:ext uri="{BB962C8B-B14F-4D97-AF65-F5344CB8AC3E}">
        <p14:creationId xmlns:p14="http://schemas.microsoft.com/office/powerpoint/2010/main" val="844532542"/>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Private Zone Scenarios</a:t>
            </a:r>
          </a:p>
        </p:txBody>
      </p:sp>
      <p:sp>
        <p:nvSpPr>
          <p:cNvPr id="8" name="Text Placeholder 5">
            <a:extLst>
              <a:ext uri="{FF2B5EF4-FFF2-40B4-BE49-F238E27FC236}">
                <a16:creationId xmlns:a16="http://schemas.microsoft.com/office/drawing/2014/main" id="{195E3433-F99E-4046-8121-61855E87D55E}"/>
              </a:ext>
            </a:extLst>
          </p:cNvPr>
          <p:cNvSpPr>
            <a:spLocks noGrp="1"/>
          </p:cNvSpPr>
          <p:nvPr>
            <p:ph type="body" sz="quarter" idx="10"/>
          </p:nvPr>
        </p:nvSpPr>
        <p:spPr>
          <a:xfrm>
            <a:off x="454991" y="4506688"/>
            <a:ext cx="11018520" cy="1465016"/>
          </a:xfrm>
        </p:spPr>
        <p:txBody>
          <a:bodyPr/>
          <a:lstStyle/>
          <a:p>
            <a:r>
              <a:rPr lang="en-US" dirty="0"/>
              <a:t>DNS resolution in VNet1 is private and not accessible from the Internet</a:t>
            </a:r>
          </a:p>
          <a:p>
            <a:r>
              <a:rPr lang="en-US" dirty="0"/>
              <a:t>DNS queries across the virtual networks are resolved</a:t>
            </a:r>
          </a:p>
          <a:p>
            <a:r>
              <a:rPr lang="en-US" dirty="0"/>
              <a:t>Reverse DNS queries are scoped to the same virtual network</a:t>
            </a:r>
          </a:p>
        </p:txBody>
      </p:sp>
      <p:grpSp>
        <p:nvGrpSpPr>
          <p:cNvPr id="2" name="Group 1" descr="Diagram showing VNet1 as the registration VNet and VNet1 as the resolution VNet. Azure DNS is providing private zone records for the two VNets. ">
            <a:extLst>
              <a:ext uri="{FF2B5EF4-FFF2-40B4-BE49-F238E27FC236}">
                <a16:creationId xmlns:a16="http://schemas.microsoft.com/office/drawing/2014/main" id="{FE24B6EA-A9FF-4585-A9F6-E9FFD4B61A74}"/>
              </a:ext>
            </a:extLst>
          </p:cNvPr>
          <p:cNvGrpSpPr/>
          <p:nvPr/>
        </p:nvGrpSpPr>
        <p:grpSpPr>
          <a:xfrm>
            <a:off x="1877875" y="1361661"/>
            <a:ext cx="7405273" cy="2768876"/>
            <a:chOff x="1877875" y="1361661"/>
            <a:chExt cx="7405273" cy="2768876"/>
          </a:xfrm>
        </p:grpSpPr>
        <p:pic>
          <p:nvPicPr>
            <p:cNvPr id="3" name="Picture 2" descr="Diagram showing VNet1 as the registration VNet and VNet1 as the resolution VNet. Azure DNS is providing private zone records for the two VNets. ">
              <a:extLst>
                <a:ext uri="{FF2B5EF4-FFF2-40B4-BE49-F238E27FC236}">
                  <a16:creationId xmlns:a16="http://schemas.microsoft.com/office/drawing/2014/main" id="{91506BEC-5F15-4C33-BAFC-2CEB48AA3617}"/>
                </a:ext>
              </a:extLst>
            </p:cNvPr>
            <p:cNvPicPr>
              <a:picLocks noChangeAspect="1"/>
            </p:cNvPicPr>
            <p:nvPr/>
          </p:nvPicPr>
          <p:blipFill>
            <a:blip r:embed="rId3"/>
            <a:stretch>
              <a:fillRect/>
            </a:stretch>
          </p:blipFill>
          <p:spPr>
            <a:xfrm>
              <a:off x="1877875" y="1361661"/>
              <a:ext cx="6384731" cy="2768876"/>
            </a:xfrm>
            <a:prstGeom prst="rect">
              <a:avLst/>
            </a:prstGeom>
          </p:spPr>
        </p:pic>
        <p:sp>
          <p:nvSpPr>
            <p:cNvPr id="4" name="Rectangle 3" descr="Azure DNS is answering and providing responses to queries. ">
              <a:extLst>
                <a:ext uri="{FF2B5EF4-FFF2-40B4-BE49-F238E27FC236}">
                  <a16:creationId xmlns:a16="http://schemas.microsoft.com/office/drawing/2014/main" id="{A3474874-1B42-4546-A15B-9D3BDF62ABD1}"/>
                </a:ext>
              </a:extLst>
            </p:cNvPr>
            <p:cNvSpPr/>
            <p:nvPr/>
          </p:nvSpPr>
          <p:spPr bwMode="auto">
            <a:xfrm>
              <a:off x="7733760" y="2228254"/>
              <a:ext cx="1549388" cy="9712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VNet2</a:t>
              </a:r>
            </a:p>
            <a:p>
              <a:pPr algn="l" defTabSz="932472"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Resolution</a:t>
              </a:r>
            </a:p>
          </p:txBody>
        </p:sp>
        <p:cxnSp>
          <p:nvCxnSpPr>
            <p:cNvPr id="6" name="Straight Arrow Connector 5">
              <a:extLst>
                <a:ext uri="{FF2B5EF4-FFF2-40B4-BE49-F238E27FC236}">
                  <a16:creationId xmlns:a16="http://schemas.microsoft.com/office/drawing/2014/main" id="{9DDC4432-4233-4C00-8E0C-A0FD581FE5FC}"/>
                </a:ext>
              </a:extLst>
            </p:cNvPr>
            <p:cNvCxnSpPr>
              <a:cxnSpLocks/>
              <a:endCxn id="4" idx="1"/>
            </p:cNvCxnSpPr>
            <p:nvPr/>
          </p:nvCxnSpPr>
          <p:spPr>
            <a:xfrm>
              <a:off x="7185097" y="2713872"/>
              <a:ext cx="548662" cy="0"/>
            </a:xfrm>
            <a:prstGeom prst="straightConnector1">
              <a:avLst/>
            </a:prstGeom>
            <a:ln w="19050">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35894154"/>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605313" y="2969388"/>
            <a:ext cx="9308592" cy="498598"/>
          </a:xfrm>
        </p:spPr>
        <p:txBody>
          <a:bodyPr/>
          <a:lstStyle/>
          <a:p>
            <a:r>
              <a:rPr lang="en-US" dirty="0"/>
              <a:t>Module 04 Lab and Review</a:t>
            </a:r>
          </a:p>
        </p:txBody>
      </p:sp>
    </p:spTree>
    <p:extLst>
      <p:ext uri="{BB962C8B-B14F-4D97-AF65-F5344CB8AC3E}">
        <p14:creationId xmlns:p14="http://schemas.microsoft.com/office/powerpoint/2010/main" val="344507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D2504-CD52-4530-95A0-64324BCD7B4B}"/>
              </a:ext>
            </a:extLst>
          </p:cNvPr>
          <p:cNvSpPr>
            <a:spLocks noGrp="1"/>
          </p:cNvSpPr>
          <p:nvPr>
            <p:ph type="title"/>
          </p:nvPr>
        </p:nvSpPr>
        <p:spPr/>
        <p:txBody>
          <a:bodyPr/>
          <a:lstStyle/>
          <a:p>
            <a:r>
              <a:rPr lang="en-US" dirty="0">
                <a:ea typeface="+mj-lt"/>
                <a:cs typeface="+mj-lt"/>
              </a:rPr>
              <a:t>Lab 04 - Implement Virtual Networking</a:t>
            </a:r>
          </a:p>
        </p:txBody>
      </p:sp>
      <p:sp>
        <p:nvSpPr>
          <p:cNvPr id="3" name="Text Placeholder 2">
            <a:extLst>
              <a:ext uri="{FF2B5EF4-FFF2-40B4-BE49-F238E27FC236}">
                <a16:creationId xmlns:a16="http://schemas.microsoft.com/office/drawing/2014/main" id="{D463C3F3-1C03-40AA-A1FF-C685CB71C05F}"/>
              </a:ext>
            </a:extLst>
          </p:cNvPr>
          <p:cNvSpPr>
            <a:spLocks noGrp="1"/>
          </p:cNvSpPr>
          <p:nvPr>
            <p:ph type="body" sz="quarter" idx="10"/>
          </p:nvPr>
        </p:nvSpPr>
        <p:spPr>
          <a:xfrm>
            <a:off x="586390" y="1434370"/>
            <a:ext cx="11018520" cy="5170646"/>
          </a:xfrm>
        </p:spPr>
        <p:txBody>
          <a:bodyPr vert="horz" wrap="square" lIns="0" tIns="0" rIns="0" bIns="0" rtlCol="0" anchor="t">
            <a:spAutoFit/>
          </a:bodyPr>
          <a:lstStyle/>
          <a:p>
            <a:r>
              <a:rPr lang="en-US" sz="2000" b="1" dirty="0">
                <a:latin typeface="Segoe UI Semilight"/>
                <a:cs typeface="Segoe UI Semilight"/>
              </a:rPr>
              <a:t>Lab scenario</a:t>
            </a:r>
            <a:endParaRPr lang="en-US" sz="2400" dirty="0"/>
          </a:p>
          <a:p>
            <a:r>
              <a:rPr lang="en-US" sz="2000" dirty="0">
                <a:latin typeface="Segoe UI Semilight"/>
                <a:cs typeface="Segoe UI Semilight"/>
              </a:rPr>
              <a:t>You plan to create a virtual network in Azure that will host a couple of Azure virtual machines. You will deploy them into different subnets of the virtual network. You also want to ensure that their private and public IP addresses will not change over time. To comply with Contoso security requirements, you need to protect public endpoints of Azure virtual machines accessible from Internet. Finally, you need to implement DNS name resolution for Azure virtual machines both within the virtual network and from Internet.</a:t>
            </a:r>
            <a:endParaRPr lang="en-US" sz="2400" dirty="0"/>
          </a:p>
          <a:p>
            <a:endParaRPr lang="en-US" sz="1100" dirty="0">
              <a:latin typeface="Segoe UI Semilight"/>
              <a:cs typeface="Segoe UI Semilight"/>
            </a:endParaRPr>
          </a:p>
          <a:p>
            <a:r>
              <a:rPr lang="en-US" sz="2000" b="1" dirty="0">
                <a:latin typeface="Segoe UI Semilight"/>
                <a:cs typeface="Segoe UI Semilight"/>
              </a:rPr>
              <a:t>Objectives</a:t>
            </a:r>
            <a:endParaRPr lang="en-US" sz="2400" dirty="0"/>
          </a:p>
          <a:p>
            <a:r>
              <a:rPr lang="en-US" sz="2000" dirty="0">
                <a:latin typeface="Segoe UI Semilight"/>
                <a:cs typeface="Segoe UI Semilight"/>
              </a:rPr>
              <a:t>Task 1: Create and configure a virtual network</a:t>
            </a:r>
            <a:endParaRPr lang="en-US" sz="2400" dirty="0"/>
          </a:p>
          <a:p>
            <a:r>
              <a:rPr lang="en-US" sz="2000" dirty="0">
                <a:latin typeface="Segoe UI Semilight"/>
                <a:cs typeface="Segoe UI Semilight"/>
              </a:rPr>
              <a:t>Task 2: Deploy virtual machines into the virtual network</a:t>
            </a:r>
            <a:endParaRPr lang="en-US" sz="2400" dirty="0"/>
          </a:p>
          <a:p>
            <a:r>
              <a:rPr lang="en-US" sz="2000" dirty="0">
                <a:latin typeface="Segoe UI Semilight"/>
                <a:cs typeface="Segoe UI Semilight"/>
              </a:rPr>
              <a:t>Task 3: Configure private and public IP addresses of Azure VMs</a:t>
            </a:r>
            <a:endParaRPr lang="en-US" sz="2400" dirty="0"/>
          </a:p>
          <a:p>
            <a:r>
              <a:rPr lang="en-US" sz="2000" dirty="0">
                <a:latin typeface="Segoe UI Semilight"/>
                <a:cs typeface="Segoe UI Semilight"/>
              </a:rPr>
              <a:t>Task 4: Configure network security groups</a:t>
            </a:r>
            <a:endParaRPr lang="en-US" sz="2400" dirty="0"/>
          </a:p>
          <a:p>
            <a:r>
              <a:rPr lang="en-US" sz="2000" dirty="0">
                <a:latin typeface="Segoe UI Semilight"/>
                <a:cs typeface="Segoe UI Semilight"/>
              </a:rPr>
              <a:t>Task 5: Configure Azure DNS for internal name resolution</a:t>
            </a:r>
            <a:endParaRPr lang="en-US" sz="2400" dirty="0"/>
          </a:p>
          <a:p>
            <a:r>
              <a:rPr lang="en-US" sz="2000" dirty="0">
                <a:latin typeface="Segoe UI Semilight"/>
                <a:cs typeface="Segoe UI Semilight"/>
              </a:rPr>
              <a:t>Task 6: Configure Azure DNS for external name resolution</a:t>
            </a:r>
            <a:endParaRPr lang="en-US" sz="2400" dirty="0"/>
          </a:p>
        </p:txBody>
      </p:sp>
      <p:pic>
        <p:nvPicPr>
          <p:cNvPr id="4" name="Picture 4" descr="Next slide for architecture diagram. ">
            <a:extLst>
              <a:ext uri="{FF2B5EF4-FFF2-40B4-BE49-F238E27FC236}">
                <a16:creationId xmlns:a16="http://schemas.microsoft.com/office/drawing/2014/main" id="{693F3ED5-6B6E-42A0-9418-712EE0749A2F}"/>
              </a:ext>
            </a:extLst>
          </p:cNvPr>
          <p:cNvPicPr>
            <a:picLocks noChangeAspect="1"/>
          </p:cNvPicPr>
          <p:nvPr/>
        </p:nvPicPr>
        <p:blipFill>
          <a:blip r:embed="rId3"/>
          <a:stretch>
            <a:fillRect/>
          </a:stretch>
        </p:blipFill>
        <p:spPr>
          <a:xfrm>
            <a:off x="9166302" y="5750224"/>
            <a:ext cx="2743200" cy="895989"/>
          </a:xfrm>
          <a:prstGeom prst="rect">
            <a:avLst/>
          </a:prstGeom>
        </p:spPr>
      </p:pic>
    </p:spTree>
    <p:extLst>
      <p:ext uri="{BB962C8B-B14F-4D97-AF65-F5344CB8AC3E}">
        <p14:creationId xmlns:p14="http://schemas.microsoft.com/office/powerpoint/2010/main" val="309164900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6" y="3035808"/>
            <a:ext cx="10764656" cy="498598"/>
          </a:xfrm>
        </p:spPr>
        <p:txBody>
          <a:bodyPr/>
          <a:lstStyle/>
          <a:p>
            <a:r>
              <a:rPr lang="en-US" dirty="0">
                <a:cs typeface="Segoe UI"/>
              </a:rPr>
              <a:t>Users and Groups</a:t>
            </a:r>
          </a:p>
        </p:txBody>
      </p:sp>
    </p:spTree>
    <p:extLst>
      <p:ext uri="{BB962C8B-B14F-4D97-AF65-F5344CB8AC3E}">
        <p14:creationId xmlns:p14="http://schemas.microsoft.com/office/powerpoint/2010/main" val="149742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202B1-5CB4-4E61-93D2-CD8FFBD5512A}"/>
              </a:ext>
            </a:extLst>
          </p:cNvPr>
          <p:cNvSpPr>
            <a:spLocks noGrp="1"/>
          </p:cNvSpPr>
          <p:nvPr>
            <p:ph type="title"/>
          </p:nvPr>
        </p:nvSpPr>
        <p:spPr/>
        <p:txBody>
          <a:bodyPr/>
          <a:lstStyle/>
          <a:p>
            <a:r>
              <a:rPr lang="en-US" dirty="0">
                <a:cs typeface="Segoe UI"/>
              </a:rPr>
              <a:t>Lab 04 – Architecture Diagram</a:t>
            </a:r>
            <a:endParaRPr lang="en-US" dirty="0"/>
          </a:p>
        </p:txBody>
      </p:sp>
      <p:pic>
        <p:nvPicPr>
          <p:cNvPr id="3" name="Picture 4" descr="Architecture diagram as described in the lab guide. ">
            <a:extLst>
              <a:ext uri="{FF2B5EF4-FFF2-40B4-BE49-F238E27FC236}">
                <a16:creationId xmlns:a16="http://schemas.microsoft.com/office/drawing/2014/main" id="{F9FEE45C-C44C-476B-8F4F-F4EF237E167D}"/>
              </a:ext>
            </a:extLst>
          </p:cNvPr>
          <p:cNvPicPr>
            <a:picLocks noChangeAspect="1"/>
          </p:cNvPicPr>
          <p:nvPr/>
        </p:nvPicPr>
        <p:blipFill>
          <a:blip r:embed="rId2"/>
          <a:stretch>
            <a:fillRect/>
          </a:stretch>
        </p:blipFill>
        <p:spPr>
          <a:xfrm>
            <a:off x="2114846" y="1244506"/>
            <a:ext cx="7453744" cy="5321487"/>
          </a:xfrm>
          <a:prstGeom prst="rect">
            <a:avLst/>
          </a:prstGeom>
        </p:spPr>
      </p:pic>
    </p:spTree>
    <p:extLst>
      <p:ext uri="{BB962C8B-B14F-4D97-AF65-F5344CB8AC3E}">
        <p14:creationId xmlns:p14="http://schemas.microsoft.com/office/powerpoint/2010/main" val="1970680321"/>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2919" y="2122068"/>
            <a:ext cx="4604102" cy="1661993"/>
          </a:xfrm>
        </p:spPr>
        <p:txBody>
          <a:bodyPr/>
          <a:lstStyle/>
          <a:p>
            <a:r>
              <a:rPr lang="en-US" dirty="0"/>
              <a:t>AZ-104T00A</a:t>
            </a:r>
            <a:br>
              <a:rPr lang="en-US" dirty="0"/>
            </a:br>
            <a:r>
              <a:rPr lang="en-US" dirty="0"/>
              <a:t>Module 05: </a:t>
            </a:r>
            <a:br>
              <a:rPr lang="en-US" dirty="0"/>
            </a:br>
            <a:r>
              <a:rPr lang="en-US" dirty="0"/>
              <a:t>Intersite Connectivity</a:t>
            </a:r>
          </a:p>
        </p:txBody>
      </p:sp>
    </p:spTree>
    <p:extLst>
      <p:ext uri="{BB962C8B-B14F-4D97-AF65-F5344CB8AC3E}">
        <p14:creationId xmlns:p14="http://schemas.microsoft.com/office/powerpoint/2010/main" val="3293289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49CAE-CB3C-414C-A3FA-6C93E087EAAF}"/>
              </a:ext>
            </a:extLst>
          </p:cNvPr>
          <p:cNvSpPr>
            <a:spLocks noGrp="1"/>
          </p:cNvSpPr>
          <p:nvPr>
            <p:ph type="title"/>
          </p:nvPr>
        </p:nvSpPr>
        <p:spPr/>
        <p:txBody>
          <a:bodyPr/>
          <a:lstStyle/>
          <a:p>
            <a:r>
              <a:rPr lang="en-US" dirty="0"/>
              <a:t>Module Overview</a:t>
            </a:r>
          </a:p>
        </p:txBody>
      </p:sp>
      <p:sp>
        <p:nvSpPr>
          <p:cNvPr id="3" name="Text Placeholder 2">
            <a:extLst>
              <a:ext uri="{FF2B5EF4-FFF2-40B4-BE49-F238E27FC236}">
                <a16:creationId xmlns:a16="http://schemas.microsoft.com/office/drawing/2014/main" id="{274BC83F-9D25-4345-996B-7D952D0F751A}"/>
              </a:ext>
            </a:extLst>
          </p:cNvPr>
          <p:cNvSpPr>
            <a:spLocks noGrp="1"/>
          </p:cNvSpPr>
          <p:nvPr>
            <p:ph type="body" sz="quarter" idx="10"/>
          </p:nvPr>
        </p:nvSpPr>
        <p:spPr>
          <a:xfrm>
            <a:off x="584200" y="1435497"/>
            <a:ext cx="11018520" cy="1465016"/>
          </a:xfrm>
        </p:spPr>
        <p:txBody>
          <a:bodyPr/>
          <a:lstStyle/>
          <a:p>
            <a:r>
              <a:rPr lang="en-US" dirty="0"/>
              <a:t>VNet Peering</a:t>
            </a:r>
          </a:p>
          <a:p>
            <a:r>
              <a:rPr lang="en-US" dirty="0"/>
              <a:t>VPN Gateway Connections</a:t>
            </a:r>
          </a:p>
          <a:p>
            <a:r>
              <a:rPr lang="en-US" dirty="0"/>
              <a:t>ExpressRoute and Virtual WAN</a:t>
            </a:r>
          </a:p>
        </p:txBody>
      </p:sp>
    </p:spTree>
    <p:extLst>
      <p:ext uri="{BB962C8B-B14F-4D97-AF65-F5344CB8AC3E}">
        <p14:creationId xmlns:p14="http://schemas.microsoft.com/office/powerpoint/2010/main" val="1113856690"/>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6" y="3035808"/>
            <a:ext cx="10764656" cy="498598"/>
          </a:xfrm>
        </p:spPr>
        <p:txBody>
          <a:bodyPr/>
          <a:lstStyle/>
          <a:p>
            <a:r>
              <a:rPr lang="en-US" dirty="0"/>
              <a:t>VNet Peering</a:t>
            </a:r>
          </a:p>
        </p:txBody>
      </p:sp>
    </p:spTree>
    <p:extLst>
      <p:ext uri="{BB962C8B-B14F-4D97-AF65-F5344CB8AC3E}">
        <p14:creationId xmlns:p14="http://schemas.microsoft.com/office/powerpoint/2010/main" val="3192886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49CAE-CB3C-414C-A3FA-6C93E087EAAF}"/>
              </a:ext>
            </a:extLst>
          </p:cNvPr>
          <p:cNvSpPr>
            <a:spLocks noGrp="1"/>
          </p:cNvSpPr>
          <p:nvPr>
            <p:ph type="title"/>
          </p:nvPr>
        </p:nvSpPr>
        <p:spPr/>
        <p:txBody>
          <a:bodyPr/>
          <a:lstStyle/>
          <a:p>
            <a:r>
              <a:rPr lang="en-US" dirty="0"/>
              <a:t>VNet Peering Overview</a:t>
            </a:r>
          </a:p>
        </p:txBody>
      </p:sp>
      <p:sp>
        <p:nvSpPr>
          <p:cNvPr id="3" name="Text Placeholder 2">
            <a:extLst>
              <a:ext uri="{FF2B5EF4-FFF2-40B4-BE49-F238E27FC236}">
                <a16:creationId xmlns:a16="http://schemas.microsoft.com/office/drawing/2014/main" id="{274BC83F-9D25-4345-996B-7D952D0F751A}"/>
              </a:ext>
            </a:extLst>
          </p:cNvPr>
          <p:cNvSpPr>
            <a:spLocks noGrp="1"/>
          </p:cNvSpPr>
          <p:nvPr>
            <p:ph type="body" sz="quarter" idx="10"/>
          </p:nvPr>
        </p:nvSpPr>
        <p:spPr>
          <a:xfrm>
            <a:off x="584200" y="1435497"/>
            <a:ext cx="11018520" cy="1982081"/>
          </a:xfrm>
        </p:spPr>
        <p:txBody>
          <a:bodyPr/>
          <a:lstStyle/>
          <a:p>
            <a:r>
              <a:rPr lang="en-US" dirty="0"/>
              <a:t>VNet Peering</a:t>
            </a:r>
          </a:p>
          <a:p>
            <a:r>
              <a:rPr lang="en-US" dirty="0"/>
              <a:t>Gateway Transit and Connectivity</a:t>
            </a:r>
          </a:p>
          <a:p>
            <a:r>
              <a:rPr lang="en-US" dirty="0"/>
              <a:t>Configure VNet Peering</a:t>
            </a:r>
          </a:p>
          <a:p>
            <a:r>
              <a:rPr lang="en-US" dirty="0"/>
              <a:t>Service Chaining</a:t>
            </a:r>
          </a:p>
        </p:txBody>
      </p:sp>
    </p:spTree>
    <p:extLst>
      <p:ext uri="{BB962C8B-B14F-4D97-AF65-F5344CB8AC3E}">
        <p14:creationId xmlns:p14="http://schemas.microsoft.com/office/powerpoint/2010/main" val="3312984481"/>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VNet Peering</a:t>
            </a:r>
          </a:p>
        </p:txBody>
      </p:sp>
      <p:sp>
        <p:nvSpPr>
          <p:cNvPr id="3" name="Text Placeholder 2">
            <a:extLst>
              <a:ext uri="{FF2B5EF4-FFF2-40B4-BE49-F238E27FC236}">
                <a16:creationId xmlns:a16="http://schemas.microsoft.com/office/drawing/2014/main" id="{5429FA2B-6E39-4C3B-A68E-A8A9C22D1E38}"/>
              </a:ext>
            </a:extLst>
          </p:cNvPr>
          <p:cNvSpPr>
            <a:spLocks noGrp="1"/>
          </p:cNvSpPr>
          <p:nvPr>
            <p:ph type="body" sz="quarter" idx="10"/>
          </p:nvPr>
        </p:nvSpPr>
        <p:spPr>
          <a:xfrm>
            <a:off x="566093" y="3671321"/>
            <a:ext cx="11025188" cy="2499146"/>
          </a:xfrm>
        </p:spPr>
        <p:txBody>
          <a:bodyPr/>
          <a:lstStyle/>
          <a:p>
            <a:r>
              <a:rPr lang="en-US" dirty="0"/>
              <a:t>VNet peering connects two Azure virtual networks </a:t>
            </a:r>
          </a:p>
          <a:p>
            <a:r>
              <a:rPr lang="en-US" dirty="0"/>
              <a:t>Two types of peering: Regional and Global</a:t>
            </a:r>
          </a:p>
          <a:p>
            <a:r>
              <a:rPr lang="en-US" dirty="0"/>
              <a:t>Peered networks use the Azure backbone for privacy and isolation</a:t>
            </a:r>
          </a:p>
          <a:p>
            <a:r>
              <a:rPr lang="en-US" dirty="0"/>
              <a:t>You can peer across subscriptions</a:t>
            </a:r>
          </a:p>
          <a:p>
            <a:r>
              <a:rPr lang="en-US" dirty="0"/>
              <a:t>Easy to setup, seamless data transfer, and great performance</a:t>
            </a:r>
          </a:p>
        </p:txBody>
      </p:sp>
      <p:pic>
        <p:nvPicPr>
          <p:cNvPr id="2" name="Picture 1" descr="Illustration showing VNet1 in Region 1, and VNet2 and VNet3 in Region 2. VNet2 and VNet3 are connected with regional VNet peering. VNet1 and VNet2 are connected with a global VNet peering. ">
            <a:extLst>
              <a:ext uri="{FF2B5EF4-FFF2-40B4-BE49-F238E27FC236}">
                <a16:creationId xmlns:a16="http://schemas.microsoft.com/office/drawing/2014/main" id="{EE9D4337-6111-4937-BB21-A32D0021C379}"/>
              </a:ext>
            </a:extLst>
          </p:cNvPr>
          <p:cNvPicPr>
            <a:picLocks noChangeAspect="1"/>
          </p:cNvPicPr>
          <p:nvPr/>
        </p:nvPicPr>
        <p:blipFill>
          <a:blip r:embed="rId3"/>
          <a:stretch>
            <a:fillRect/>
          </a:stretch>
        </p:blipFill>
        <p:spPr>
          <a:xfrm>
            <a:off x="1854417" y="1600531"/>
            <a:ext cx="7419475" cy="1481456"/>
          </a:xfrm>
          <a:prstGeom prst="rect">
            <a:avLst/>
          </a:prstGeom>
        </p:spPr>
      </p:pic>
    </p:spTree>
    <p:extLst>
      <p:ext uri="{BB962C8B-B14F-4D97-AF65-F5344CB8AC3E}">
        <p14:creationId xmlns:p14="http://schemas.microsoft.com/office/powerpoint/2010/main" val="292313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Gateway Transit and Connectivity</a:t>
            </a:r>
          </a:p>
        </p:txBody>
      </p:sp>
      <p:sp>
        <p:nvSpPr>
          <p:cNvPr id="3" name="Text Placeholder 2">
            <a:extLst>
              <a:ext uri="{FF2B5EF4-FFF2-40B4-BE49-F238E27FC236}">
                <a16:creationId xmlns:a16="http://schemas.microsoft.com/office/drawing/2014/main" id="{C4246229-4BEE-4835-A8BB-8D8AA9EF66D9}"/>
              </a:ext>
            </a:extLst>
          </p:cNvPr>
          <p:cNvSpPr>
            <a:spLocks noGrp="1"/>
          </p:cNvSpPr>
          <p:nvPr>
            <p:ph type="body" sz="quarter" idx="10"/>
          </p:nvPr>
        </p:nvSpPr>
        <p:spPr>
          <a:xfrm>
            <a:off x="584200" y="1435100"/>
            <a:ext cx="4775740" cy="3619452"/>
          </a:xfrm>
        </p:spPr>
        <p:txBody>
          <a:bodyPr/>
          <a:lstStyle/>
          <a:p>
            <a:pPr lvl="0" algn="just"/>
            <a:r>
              <a:rPr lang="en-US" dirty="0"/>
              <a:t>Gateway transit allows peered virtual networks to share the gateway and get access to resources</a:t>
            </a:r>
          </a:p>
          <a:p>
            <a:pPr lvl="0" algn="just"/>
            <a:r>
              <a:rPr lang="en-US" dirty="0"/>
              <a:t>No VPN gateway is required in the peered virtual network</a:t>
            </a:r>
          </a:p>
          <a:p>
            <a:pPr lvl="0" algn="just"/>
            <a:r>
              <a:rPr lang="en-US" dirty="0"/>
              <a:t>Default VNet peering provides full connectivity</a:t>
            </a:r>
          </a:p>
        </p:txBody>
      </p:sp>
      <p:pic>
        <p:nvPicPr>
          <p:cNvPr id="2" name="Picture 1" descr="Diagram showing three VNets (VNet A, VNet B, and a Hub VNet). VNet A and the Hub VNet are peered. VNet B and the Hub VNet are peered. The Hub VNet has a NVA for VNet A and a VPN Gateway for VNet B. ">
            <a:extLst>
              <a:ext uri="{FF2B5EF4-FFF2-40B4-BE49-F238E27FC236}">
                <a16:creationId xmlns:a16="http://schemas.microsoft.com/office/drawing/2014/main" id="{676E3145-4E88-4DBF-83DB-D0D73C62F453}"/>
              </a:ext>
            </a:extLst>
          </p:cNvPr>
          <p:cNvPicPr>
            <a:picLocks noChangeAspect="1"/>
          </p:cNvPicPr>
          <p:nvPr/>
        </p:nvPicPr>
        <p:blipFill>
          <a:blip r:embed="rId3"/>
          <a:stretch>
            <a:fillRect/>
          </a:stretch>
        </p:blipFill>
        <p:spPr>
          <a:xfrm>
            <a:off x="5434880" y="1764648"/>
            <a:ext cx="5944115" cy="3328704"/>
          </a:xfrm>
          <a:prstGeom prst="rect">
            <a:avLst/>
          </a:prstGeom>
        </p:spPr>
      </p:pic>
      <p:sp>
        <p:nvSpPr>
          <p:cNvPr id="4" name="Rectangle 3">
            <a:extLst>
              <a:ext uri="{FF2B5EF4-FFF2-40B4-BE49-F238E27FC236}">
                <a16:creationId xmlns:a16="http://schemas.microsoft.com/office/drawing/2014/main" id="{A2EDA424-9DCD-445A-8501-8FC5AF783BD7}"/>
              </a:ext>
            </a:extLst>
          </p:cNvPr>
          <p:cNvSpPr/>
          <p:nvPr/>
        </p:nvSpPr>
        <p:spPr>
          <a:xfrm>
            <a:off x="584200" y="5846802"/>
            <a:ext cx="10265926" cy="461665"/>
          </a:xfrm>
          <a:prstGeom prst="rect">
            <a:avLst/>
          </a:prstGeom>
        </p:spPr>
        <p:txBody>
          <a:bodyPr wrap="square">
            <a:spAutoFit/>
          </a:bodyPr>
          <a:lstStyle/>
          <a:p>
            <a:r>
              <a:rPr lang="en-US" sz="2400" dirty="0">
                <a:solidFill>
                  <a:srgbClr val="92D050"/>
                </a:solidFill>
              </a:rPr>
              <a:t>✔️ </a:t>
            </a:r>
            <a:r>
              <a:rPr lang="en-US" sz="2400" dirty="0"/>
              <a:t>IP address spaces of connected networks can't overlap </a:t>
            </a:r>
          </a:p>
        </p:txBody>
      </p:sp>
    </p:spTree>
    <p:extLst>
      <p:ext uri="{BB962C8B-B14F-4D97-AF65-F5344CB8AC3E}">
        <p14:creationId xmlns:p14="http://schemas.microsoft.com/office/powerpoint/2010/main" val="24170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Configure VNet Peering</a:t>
            </a:r>
          </a:p>
        </p:txBody>
      </p:sp>
      <p:sp>
        <p:nvSpPr>
          <p:cNvPr id="3" name="Text Placeholder 2">
            <a:extLst>
              <a:ext uri="{FF2B5EF4-FFF2-40B4-BE49-F238E27FC236}">
                <a16:creationId xmlns:a16="http://schemas.microsoft.com/office/drawing/2014/main" id="{3F48888B-898A-4B35-849C-37FAEDC3A9C0}"/>
              </a:ext>
            </a:extLst>
          </p:cNvPr>
          <p:cNvSpPr>
            <a:spLocks noGrp="1"/>
          </p:cNvSpPr>
          <p:nvPr>
            <p:ph type="body" sz="quarter" idx="10"/>
          </p:nvPr>
        </p:nvSpPr>
        <p:spPr>
          <a:xfrm>
            <a:off x="584200" y="1435496"/>
            <a:ext cx="6345989" cy="4136517"/>
          </a:xfrm>
        </p:spPr>
        <p:txBody>
          <a:bodyPr/>
          <a:lstStyle/>
          <a:p>
            <a:pPr lvl="0" algn="just"/>
            <a:r>
              <a:rPr lang="en-US" b="1" dirty="0"/>
              <a:t>Allow forwarded traffic - </a:t>
            </a:r>
            <a:r>
              <a:rPr lang="en-US" dirty="0"/>
              <a:t>from within the peer virtual network into your virtual network</a:t>
            </a:r>
          </a:p>
          <a:p>
            <a:pPr lvl="0" algn="just"/>
            <a:r>
              <a:rPr lang="en-US" b="1" dirty="0"/>
              <a:t>Allow gateway transit</a:t>
            </a:r>
            <a:r>
              <a:rPr lang="en-US" dirty="0"/>
              <a:t> - Allows the peer virtual network to use your virtual network gateway </a:t>
            </a:r>
          </a:p>
          <a:p>
            <a:pPr lvl="0" algn="just"/>
            <a:r>
              <a:rPr lang="en-US" b="1" dirty="0"/>
              <a:t>Use remote gateways</a:t>
            </a:r>
            <a:r>
              <a:rPr lang="en-US" dirty="0"/>
              <a:t> -only one virtual network can have this enabled </a:t>
            </a:r>
          </a:p>
          <a:p>
            <a:pPr algn="just"/>
            <a:endParaRPr lang="en-US" dirty="0"/>
          </a:p>
        </p:txBody>
      </p:sp>
      <p:pic>
        <p:nvPicPr>
          <p:cNvPr id="4" name="Picture 3" descr="Screenshot of the peering configuration showing the allow forward traffic, allow gateway transit, and configure remote gateway settings. ">
            <a:extLst>
              <a:ext uri="{FF2B5EF4-FFF2-40B4-BE49-F238E27FC236}">
                <a16:creationId xmlns:a16="http://schemas.microsoft.com/office/drawing/2014/main" id="{9CABA365-A056-4E90-9408-7572D3343E0D}"/>
              </a:ext>
            </a:extLst>
          </p:cNvPr>
          <p:cNvPicPr>
            <a:picLocks noChangeAspect="1"/>
          </p:cNvPicPr>
          <p:nvPr/>
        </p:nvPicPr>
        <p:blipFill>
          <a:blip r:embed="rId3"/>
          <a:stretch>
            <a:fillRect/>
          </a:stretch>
        </p:blipFill>
        <p:spPr>
          <a:xfrm>
            <a:off x="7175770" y="1220098"/>
            <a:ext cx="4572000" cy="4343400"/>
          </a:xfrm>
          <a:prstGeom prst="rect">
            <a:avLst/>
          </a:prstGeom>
          <a:ln>
            <a:solidFill>
              <a:schemeClr val="tx1"/>
            </a:solidFill>
          </a:ln>
        </p:spPr>
      </p:pic>
      <p:sp>
        <p:nvSpPr>
          <p:cNvPr id="2" name="Rectangle 1">
            <a:extLst>
              <a:ext uri="{FF2B5EF4-FFF2-40B4-BE49-F238E27FC236}">
                <a16:creationId xmlns:a16="http://schemas.microsoft.com/office/drawing/2014/main" id="{6A3E32D2-0BF4-42F9-A5A6-5D72474890EA}"/>
              </a:ext>
            </a:extLst>
          </p:cNvPr>
          <p:cNvSpPr/>
          <p:nvPr/>
        </p:nvSpPr>
        <p:spPr>
          <a:xfrm>
            <a:off x="584200" y="5772399"/>
            <a:ext cx="10662440" cy="830997"/>
          </a:xfrm>
          <a:prstGeom prst="rect">
            <a:avLst/>
          </a:prstGeom>
        </p:spPr>
        <p:txBody>
          <a:bodyPr wrap="square">
            <a:spAutoFit/>
          </a:bodyPr>
          <a:lstStyle/>
          <a:p>
            <a:r>
              <a:rPr lang="en-US" dirty="0">
                <a:solidFill>
                  <a:srgbClr val="92D050"/>
                </a:solidFill>
              </a:rPr>
              <a:t>✔️</a:t>
            </a:r>
            <a:r>
              <a:rPr lang="en-US" dirty="0"/>
              <a:t> </a:t>
            </a:r>
            <a:r>
              <a:rPr lang="en-US" sz="2400" dirty="0"/>
              <a:t>If you select ‘Allow gateway transit’ on one virtual network; then you should select ‘Use remote gateways’ on the other virtual network.</a:t>
            </a:r>
          </a:p>
        </p:txBody>
      </p:sp>
    </p:spTree>
    <p:extLst>
      <p:ext uri="{BB962C8B-B14F-4D97-AF65-F5344CB8AC3E}">
        <p14:creationId xmlns:p14="http://schemas.microsoft.com/office/powerpoint/2010/main" val="145259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B3BC3-6785-41BD-8F34-1680F2EEED2A}"/>
              </a:ext>
            </a:extLst>
          </p:cNvPr>
          <p:cNvSpPr>
            <a:spLocks noGrp="1"/>
          </p:cNvSpPr>
          <p:nvPr>
            <p:ph type="title"/>
          </p:nvPr>
        </p:nvSpPr>
        <p:spPr/>
        <p:txBody>
          <a:bodyPr/>
          <a:lstStyle/>
          <a:p>
            <a:r>
              <a:rPr lang="en-US" dirty="0"/>
              <a:t>Service Chaining</a:t>
            </a:r>
          </a:p>
        </p:txBody>
      </p:sp>
      <p:sp>
        <p:nvSpPr>
          <p:cNvPr id="3" name="Text Placeholder 2">
            <a:extLst>
              <a:ext uri="{FF2B5EF4-FFF2-40B4-BE49-F238E27FC236}">
                <a16:creationId xmlns:a16="http://schemas.microsoft.com/office/drawing/2014/main" id="{8EF4BDD0-5476-48AE-95F7-4D60A2D1D7BD}"/>
              </a:ext>
            </a:extLst>
          </p:cNvPr>
          <p:cNvSpPr>
            <a:spLocks noGrp="1"/>
          </p:cNvSpPr>
          <p:nvPr>
            <p:ph type="body" sz="quarter" idx="10"/>
          </p:nvPr>
        </p:nvSpPr>
        <p:spPr>
          <a:xfrm>
            <a:off x="584199" y="1435497"/>
            <a:ext cx="6186251" cy="4481227"/>
          </a:xfrm>
        </p:spPr>
        <p:txBody>
          <a:bodyPr/>
          <a:lstStyle/>
          <a:p>
            <a:pPr algn="just"/>
            <a:r>
              <a:rPr lang="en-US" dirty="0"/>
              <a:t>Leverage user-defined routes and service chaining to implement custom routing</a:t>
            </a:r>
          </a:p>
          <a:p>
            <a:pPr algn="just"/>
            <a:r>
              <a:rPr lang="en-US" dirty="0"/>
              <a:t>Implement a VNet hub with a network virtual appliance or a VPN gateway</a:t>
            </a:r>
          </a:p>
          <a:p>
            <a:pPr algn="just"/>
            <a:r>
              <a:rPr lang="en-US" dirty="0"/>
              <a:t>Service chaining enables you to direct traffic from one virtual network to a virtual appliance, or virtual network gateway, in a peered virtual network, through user-defined routes</a:t>
            </a:r>
          </a:p>
        </p:txBody>
      </p:sp>
      <p:pic>
        <p:nvPicPr>
          <p:cNvPr id="4" name="Picture 3" descr="A hub VNet with network appliance or VPN gateway is connecting two VNets. ">
            <a:extLst>
              <a:ext uri="{FF2B5EF4-FFF2-40B4-BE49-F238E27FC236}">
                <a16:creationId xmlns:a16="http://schemas.microsoft.com/office/drawing/2014/main" id="{77CCC3F5-639C-4A06-AE42-2C3EE1CB1E02}"/>
              </a:ext>
            </a:extLst>
          </p:cNvPr>
          <p:cNvPicPr>
            <a:picLocks noChangeAspect="1"/>
          </p:cNvPicPr>
          <p:nvPr/>
        </p:nvPicPr>
        <p:blipFill>
          <a:blip r:embed="rId3"/>
          <a:stretch>
            <a:fillRect/>
          </a:stretch>
        </p:blipFill>
        <p:spPr>
          <a:xfrm>
            <a:off x="6926093" y="2461097"/>
            <a:ext cx="4963329" cy="2014829"/>
          </a:xfrm>
          <a:prstGeom prst="rect">
            <a:avLst/>
          </a:prstGeom>
        </p:spPr>
      </p:pic>
    </p:spTree>
    <p:extLst>
      <p:ext uri="{BB962C8B-B14F-4D97-AF65-F5344CB8AC3E}">
        <p14:creationId xmlns:p14="http://schemas.microsoft.com/office/powerpoint/2010/main" val="334886969"/>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6" y="3035808"/>
            <a:ext cx="10764656" cy="498598"/>
          </a:xfrm>
        </p:spPr>
        <p:txBody>
          <a:bodyPr/>
          <a:lstStyle/>
          <a:p>
            <a:r>
              <a:rPr lang="en-US" dirty="0"/>
              <a:t>VPN Gateway Connections</a:t>
            </a:r>
          </a:p>
        </p:txBody>
      </p:sp>
    </p:spTree>
    <p:extLst>
      <p:ext uri="{BB962C8B-B14F-4D97-AF65-F5344CB8AC3E}">
        <p14:creationId xmlns:p14="http://schemas.microsoft.com/office/powerpoint/2010/main" val="871452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06FB1-ADCB-44A6-A586-4BE06B83C4E8}"/>
              </a:ext>
            </a:extLst>
          </p:cNvPr>
          <p:cNvSpPr>
            <a:spLocks noGrp="1"/>
          </p:cNvSpPr>
          <p:nvPr>
            <p:ph type="title"/>
          </p:nvPr>
        </p:nvSpPr>
        <p:spPr/>
        <p:txBody>
          <a:bodyPr/>
          <a:lstStyle/>
          <a:p>
            <a:r>
              <a:rPr lang="en-US" dirty="0"/>
              <a:t>Users and Groups Overview</a:t>
            </a:r>
          </a:p>
        </p:txBody>
      </p:sp>
      <p:sp>
        <p:nvSpPr>
          <p:cNvPr id="3" name="Text Placeholder 2">
            <a:extLst>
              <a:ext uri="{FF2B5EF4-FFF2-40B4-BE49-F238E27FC236}">
                <a16:creationId xmlns:a16="http://schemas.microsoft.com/office/drawing/2014/main" id="{332D3DB3-B59D-4E6F-98E4-F1169ABE032D}"/>
              </a:ext>
            </a:extLst>
          </p:cNvPr>
          <p:cNvSpPr>
            <a:spLocks noGrp="1"/>
          </p:cNvSpPr>
          <p:nvPr>
            <p:ph type="body" sz="quarter" idx="10"/>
          </p:nvPr>
        </p:nvSpPr>
        <p:spPr>
          <a:xfrm>
            <a:off x="584200" y="1435497"/>
            <a:ext cx="11018520" cy="2499146"/>
          </a:xfrm>
        </p:spPr>
        <p:txBody>
          <a:bodyPr vert="horz" wrap="square" lIns="0" tIns="0" rIns="0" bIns="0" rtlCol="0" anchor="t">
            <a:spAutoFit/>
          </a:bodyPr>
          <a:lstStyle/>
          <a:p>
            <a:r>
              <a:rPr lang="en-US" dirty="0">
                <a:latin typeface="Segoe UI Semilight"/>
                <a:cs typeface="Segoe UI Semilight"/>
              </a:rPr>
              <a:t>User Accounts</a:t>
            </a:r>
          </a:p>
          <a:p>
            <a:r>
              <a:rPr lang="en-US" dirty="0">
                <a:solidFill>
                  <a:schemeClr val="tx1"/>
                </a:solidFill>
                <a:latin typeface="Segoe UI Semilight"/>
                <a:cs typeface="Segoe UI Semilight"/>
              </a:rPr>
              <a:t>Managing User Accounts</a:t>
            </a:r>
          </a:p>
          <a:p>
            <a:r>
              <a:rPr lang="en-US" dirty="0">
                <a:latin typeface="Segoe UI Semilight"/>
                <a:cs typeface="Segoe UI Semilight"/>
              </a:rPr>
              <a:t>Bulk User Accounts</a:t>
            </a:r>
          </a:p>
          <a:p>
            <a:r>
              <a:rPr lang="en-US" dirty="0">
                <a:latin typeface="Segoe UI Semilight"/>
                <a:cs typeface="Segoe UI Semilight"/>
              </a:rPr>
              <a:t>Group Accounts</a:t>
            </a:r>
          </a:p>
          <a:p>
            <a:r>
              <a:rPr lang="en-US" dirty="0">
                <a:solidFill>
                  <a:schemeClr val="tx1"/>
                </a:solidFill>
                <a:latin typeface="Segoe UI Semilight"/>
                <a:cs typeface="Segoe UI Semilight"/>
              </a:rPr>
              <a:t>Azure AD Connect</a:t>
            </a:r>
          </a:p>
        </p:txBody>
      </p:sp>
    </p:spTree>
    <p:extLst>
      <p:ext uri="{BB962C8B-B14F-4D97-AF65-F5344CB8AC3E}">
        <p14:creationId xmlns:p14="http://schemas.microsoft.com/office/powerpoint/2010/main" val="2046745534"/>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49CAE-CB3C-414C-A3FA-6C93E087EAAF}"/>
              </a:ext>
            </a:extLst>
          </p:cNvPr>
          <p:cNvSpPr>
            <a:spLocks noGrp="1"/>
          </p:cNvSpPr>
          <p:nvPr>
            <p:ph type="title"/>
          </p:nvPr>
        </p:nvSpPr>
        <p:spPr/>
        <p:txBody>
          <a:bodyPr/>
          <a:lstStyle/>
          <a:p>
            <a:r>
              <a:rPr lang="en-US" dirty="0">
                <a:solidFill>
                  <a:schemeClr val="tx1"/>
                </a:solidFill>
              </a:rPr>
              <a:t>VPN Gateway Connections Overview</a:t>
            </a:r>
          </a:p>
        </p:txBody>
      </p:sp>
      <p:sp>
        <p:nvSpPr>
          <p:cNvPr id="3" name="Text Placeholder 2">
            <a:extLst>
              <a:ext uri="{FF2B5EF4-FFF2-40B4-BE49-F238E27FC236}">
                <a16:creationId xmlns:a16="http://schemas.microsoft.com/office/drawing/2014/main" id="{274BC83F-9D25-4345-996B-7D952D0F751A}"/>
              </a:ext>
            </a:extLst>
          </p:cNvPr>
          <p:cNvSpPr>
            <a:spLocks noGrp="1"/>
          </p:cNvSpPr>
          <p:nvPr>
            <p:ph type="body" sz="quarter" idx="10"/>
          </p:nvPr>
        </p:nvSpPr>
        <p:spPr>
          <a:xfrm>
            <a:off x="586740" y="1226775"/>
            <a:ext cx="11018520" cy="4358116"/>
          </a:xfrm>
        </p:spPr>
        <p:txBody>
          <a:bodyPr/>
          <a:lstStyle/>
          <a:p>
            <a:r>
              <a:rPr lang="en-US" sz="2400" dirty="0">
                <a:solidFill>
                  <a:schemeClr val="tx1"/>
                </a:solidFill>
              </a:rPr>
              <a:t>VPN Gateways</a:t>
            </a:r>
          </a:p>
          <a:p>
            <a:r>
              <a:rPr lang="en-US" sz="2400" dirty="0">
                <a:solidFill>
                  <a:schemeClr val="tx1"/>
                </a:solidFill>
              </a:rPr>
              <a:t>Implement Site-to-Site VPN Connections</a:t>
            </a:r>
          </a:p>
          <a:p>
            <a:r>
              <a:rPr lang="en-US" sz="2400" dirty="0">
                <a:solidFill>
                  <a:schemeClr val="tx1"/>
                </a:solidFill>
              </a:rPr>
              <a:t>Create the Gateway Subnet</a:t>
            </a:r>
          </a:p>
          <a:p>
            <a:r>
              <a:rPr lang="en-US" sz="2400" dirty="0">
                <a:solidFill>
                  <a:schemeClr val="tx1"/>
                </a:solidFill>
              </a:rPr>
              <a:t>VPN Gateway Configuration</a:t>
            </a:r>
          </a:p>
          <a:p>
            <a:r>
              <a:rPr lang="en-US" sz="2400" dirty="0">
                <a:solidFill>
                  <a:schemeClr val="tx1"/>
                </a:solidFill>
              </a:rPr>
              <a:t>VPN Gateway Types</a:t>
            </a:r>
          </a:p>
          <a:p>
            <a:r>
              <a:rPr lang="en-US" sz="2400" dirty="0">
                <a:solidFill>
                  <a:schemeClr val="tx1"/>
                </a:solidFill>
              </a:rPr>
              <a:t>VPN Gateway SKU and Generation</a:t>
            </a:r>
          </a:p>
          <a:p>
            <a:r>
              <a:rPr lang="en-US" sz="2400" dirty="0">
                <a:solidFill>
                  <a:schemeClr val="tx1"/>
                </a:solidFill>
              </a:rPr>
              <a:t>Create the Local Network Gateway</a:t>
            </a:r>
          </a:p>
          <a:p>
            <a:r>
              <a:rPr lang="en-US" sz="2400" dirty="0">
                <a:solidFill>
                  <a:schemeClr val="tx1"/>
                </a:solidFill>
              </a:rPr>
              <a:t>Configure the On-Premises VPN Device</a:t>
            </a:r>
          </a:p>
          <a:p>
            <a:r>
              <a:rPr lang="en-US" sz="2400" dirty="0">
                <a:solidFill>
                  <a:schemeClr val="tx1"/>
                </a:solidFill>
              </a:rPr>
              <a:t>Create the VPN Connection</a:t>
            </a:r>
          </a:p>
          <a:p>
            <a:r>
              <a:rPr lang="en-US" sz="2400" dirty="0">
                <a:solidFill>
                  <a:schemeClr val="tx1"/>
                </a:solidFill>
              </a:rPr>
              <a:t>High Availability Scenarios</a:t>
            </a:r>
          </a:p>
        </p:txBody>
      </p:sp>
    </p:spTree>
    <p:extLst>
      <p:ext uri="{BB962C8B-B14F-4D97-AF65-F5344CB8AC3E}">
        <p14:creationId xmlns:p14="http://schemas.microsoft.com/office/powerpoint/2010/main" val="2024240680"/>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solidFill>
                  <a:schemeClr val="tx1"/>
                </a:solidFill>
              </a:rPr>
              <a:t>VPN Gateways</a:t>
            </a:r>
          </a:p>
        </p:txBody>
      </p:sp>
      <p:sp>
        <p:nvSpPr>
          <p:cNvPr id="14" name="Text Placeholder 2">
            <a:extLst>
              <a:ext uri="{FF2B5EF4-FFF2-40B4-BE49-F238E27FC236}">
                <a16:creationId xmlns:a16="http://schemas.microsoft.com/office/drawing/2014/main" id="{FD6C7DDF-A099-42B0-864B-772EF4875B0A}"/>
              </a:ext>
            </a:extLst>
          </p:cNvPr>
          <p:cNvSpPr>
            <a:spLocks noGrp="1"/>
          </p:cNvSpPr>
          <p:nvPr>
            <p:ph type="body" sz="quarter" idx="10"/>
          </p:nvPr>
        </p:nvSpPr>
        <p:spPr>
          <a:xfrm>
            <a:off x="588263" y="4376590"/>
            <a:ext cx="11018520" cy="2024209"/>
          </a:xfrm>
        </p:spPr>
        <p:txBody>
          <a:bodyPr/>
          <a:lstStyle/>
          <a:p>
            <a:r>
              <a:rPr lang="en-US" sz="2400" b="1" dirty="0"/>
              <a:t>Site-to-site connections </a:t>
            </a:r>
            <a:r>
              <a:rPr lang="en-US" sz="2400" dirty="0"/>
              <a:t>connect on-premises datacenters to Azure virtual networks</a:t>
            </a:r>
          </a:p>
          <a:p>
            <a:r>
              <a:rPr lang="en-US" sz="2400" b="1" dirty="0"/>
              <a:t>Network-to-network connections </a:t>
            </a:r>
            <a:r>
              <a:rPr lang="en-US" sz="2400" dirty="0"/>
              <a:t>connect Azure virtual networks (custom) </a:t>
            </a:r>
          </a:p>
          <a:p>
            <a:r>
              <a:rPr lang="en-US" sz="2400" b="1" dirty="0"/>
              <a:t>Point-to-site (User VPN) connections </a:t>
            </a:r>
            <a:r>
              <a:rPr lang="en-US" sz="2400" dirty="0"/>
              <a:t>connect individual devices to Azure virtual networks</a:t>
            </a:r>
          </a:p>
        </p:txBody>
      </p:sp>
      <p:pic>
        <p:nvPicPr>
          <p:cNvPr id="1026" name="Picture 2" descr="Diagram showing a VPN Gateway using and IPsecIKE tunnel to access an on-premises gateway. ">
            <a:extLst>
              <a:ext uri="{FF2B5EF4-FFF2-40B4-BE49-F238E27FC236}">
                <a16:creationId xmlns:a16="http://schemas.microsoft.com/office/drawing/2014/main" id="{73EE1A56-4A5B-463A-A525-221E48141C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263" y="1732490"/>
            <a:ext cx="10591800" cy="2409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64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48335-C8D8-4EC5-9193-8EE4D9FA526F}"/>
              </a:ext>
            </a:extLst>
          </p:cNvPr>
          <p:cNvSpPr>
            <a:spLocks noGrp="1"/>
          </p:cNvSpPr>
          <p:nvPr>
            <p:ph type="title"/>
          </p:nvPr>
        </p:nvSpPr>
        <p:spPr/>
        <p:txBody>
          <a:bodyPr/>
          <a:lstStyle/>
          <a:p>
            <a:r>
              <a:rPr lang="en-US" dirty="0"/>
              <a:t>Implement Site-to-Site VPN Connections</a:t>
            </a:r>
          </a:p>
        </p:txBody>
      </p:sp>
      <p:sp>
        <p:nvSpPr>
          <p:cNvPr id="3" name="Text Placeholder 2">
            <a:extLst>
              <a:ext uri="{FF2B5EF4-FFF2-40B4-BE49-F238E27FC236}">
                <a16:creationId xmlns:a16="http://schemas.microsoft.com/office/drawing/2014/main" id="{BC2B46F7-5E1E-48A5-8E23-8F9C8D4C5802}"/>
              </a:ext>
            </a:extLst>
          </p:cNvPr>
          <p:cNvSpPr>
            <a:spLocks noGrp="1"/>
          </p:cNvSpPr>
          <p:nvPr>
            <p:ph type="body" sz="quarter" idx="10"/>
          </p:nvPr>
        </p:nvSpPr>
        <p:spPr>
          <a:xfrm>
            <a:off x="666496" y="4068969"/>
            <a:ext cx="9858248" cy="1895904"/>
          </a:xfrm>
        </p:spPr>
        <p:txBody>
          <a:bodyPr/>
          <a:lstStyle/>
          <a:p>
            <a:r>
              <a:rPr lang="en-US" dirty="0"/>
              <a:t>Take time to carefully plan your network configuration</a:t>
            </a:r>
          </a:p>
          <a:p>
            <a:r>
              <a:rPr lang="en-US" dirty="0"/>
              <a:t>The on-premises part is necessary only if you are configuring Site-to-Site</a:t>
            </a:r>
          </a:p>
          <a:p>
            <a:r>
              <a:rPr lang="en-US" dirty="0"/>
              <a:t>Always verify and test your connections</a:t>
            </a:r>
          </a:p>
        </p:txBody>
      </p:sp>
      <p:pic>
        <p:nvPicPr>
          <p:cNvPr id="4" name="Picture 4" descr="Flowchart with 7 steps: create VNets and subnets, Specify the DNS Server optional, Create the Gateway subnet, Create the VPN gateway, Create the local network gateway, Configure the VPN device, and Create the VPN connection. ">
            <a:extLst>
              <a:ext uri="{FF2B5EF4-FFF2-40B4-BE49-F238E27FC236}">
                <a16:creationId xmlns:a16="http://schemas.microsoft.com/office/drawing/2014/main" id="{931DC74B-1AF2-4976-A196-C046FCE1854A}"/>
              </a:ext>
            </a:extLst>
          </p:cNvPr>
          <p:cNvPicPr>
            <a:picLocks noChangeAspect="1"/>
          </p:cNvPicPr>
          <p:nvPr/>
        </p:nvPicPr>
        <p:blipFill>
          <a:blip r:embed="rId2"/>
          <a:stretch>
            <a:fillRect/>
          </a:stretch>
        </p:blipFill>
        <p:spPr>
          <a:xfrm>
            <a:off x="1233197" y="1432074"/>
            <a:ext cx="7890587" cy="1894464"/>
          </a:xfrm>
          <a:prstGeom prst="rect">
            <a:avLst/>
          </a:prstGeom>
        </p:spPr>
      </p:pic>
    </p:spTree>
    <p:extLst>
      <p:ext uri="{BB962C8B-B14F-4D97-AF65-F5344CB8AC3E}">
        <p14:creationId xmlns:p14="http://schemas.microsoft.com/office/powerpoint/2010/main" val="1029642625"/>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4AF6A-B26E-4617-BDE4-85264F42D57C}"/>
              </a:ext>
            </a:extLst>
          </p:cNvPr>
          <p:cNvSpPr>
            <a:spLocks noGrp="1"/>
          </p:cNvSpPr>
          <p:nvPr>
            <p:ph type="title"/>
          </p:nvPr>
        </p:nvSpPr>
        <p:spPr/>
        <p:txBody>
          <a:bodyPr/>
          <a:lstStyle/>
          <a:p>
            <a:r>
              <a:rPr lang="en-US" dirty="0"/>
              <a:t>VPN Gateway Configuration</a:t>
            </a:r>
          </a:p>
        </p:txBody>
      </p:sp>
      <p:sp>
        <p:nvSpPr>
          <p:cNvPr id="3" name="Text Placeholder 2">
            <a:extLst>
              <a:ext uri="{FF2B5EF4-FFF2-40B4-BE49-F238E27FC236}">
                <a16:creationId xmlns:a16="http://schemas.microsoft.com/office/drawing/2014/main" id="{D60147CB-D99F-4F52-BF35-77F67C33BA1F}"/>
              </a:ext>
            </a:extLst>
          </p:cNvPr>
          <p:cNvSpPr>
            <a:spLocks noGrp="1"/>
          </p:cNvSpPr>
          <p:nvPr>
            <p:ph type="body" sz="quarter" idx="10"/>
          </p:nvPr>
        </p:nvSpPr>
        <p:spPr>
          <a:xfrm>
            <a:off x="588263" y="1570616"/>
            <a:ext cx="5846097" cy="3046988"/>
          </a:xfrm>
        </p:spPr>
        <p:txBody>
          <a:bodyPr/>
          <a:lstStyle/>
          <a:p>
            <a:pPr>
              <a:spcBef>
                <a:spcPts val="1200"/>
              </a:spcBef>
            </a:pPr>
            <a:r>
              <a:rPr lang="en-US" sz="2400" dirty="0"/>
              <a:t>Most VPN types are Route-based</a:t>
            </a:r>
          </a:p>
          <a:p>
            <a:pPr>
              <a:spcBef>
                <a:spcPts val="1200"/>
              </a:spcBef>
            </a:pPr>
            <a:r>
              <a:rPr lang="en-US" sz="2400" dirty="0"/>
              <a:t>Your choice of gateway SKU affects the number of connections you can have and the aggregate throughput benchmark</a:t>
            </a:r>
          </a:p>
          <a:p>
            <a:pPr>
              <a:spcBef>
                <a:spcPts val="1200"/>
              </a:spcBef>
            </a:pPr>
            <a:r>
              <a:rPr lang="en-US" sz="2400" dirty="0"/>
              <a:t>Associate a virtual network that includes the gateway subnet</a:t>
            </a:r>
          </a:p>
          <a:p>
            <a:pPr>
              <a:spcBef>
                <a:spcPts val="1200"/>
              </a:spcBef>
            </a:pPr>
            <a:r>
              <a:rPr lang="en-US" sz="2400" dirty="0"/>
              <a:t>The gateway needs a public IP address </a:t>
            </a:r>
          </a:p>
        </p:txBody>
      </p:sp>
      <p:pic>
        <p:nvPicPr>
          <p:cNvPr id="8" name="Picture 7" descr="Screenshot of the create virtual network gateway page. VPN and route-based are selected. ">
            <a:extLst>
              <a:ext uri="{FF2B5EF4-FFF2-40B4-BE49-F238E27FC236}">
                <a16:creationId xmlns:a16="http://schemas.microsoft.com/office/drawing/2014/main" id="{C5131D97-A438-437B-BF13-227AAFABFFC4}"/>
              </a:ext>
            </a:extLst>
          </p:cNvPr>
          <p:cNvPicPr>
            <a:picLocks noChangeAspect="1"/>
          </p:cNvPicPr>
          <p:nvPr/>
        </p:nvPicPr>
        <p:blipFill>
          <a:blip r:embed="rId3"/>
          <a:stretch>
            <a:fillRect/>
          </a:stretch>
        </p:blipFill>
        <p:spPr>
          <a:xfrm>
            <a:off x="6582736" y="1086626"/>
            <a:ext cx="5486400" cy="4800600"/>
          </a:xfrm>
          <a:prstGeom prst="rect">
            <a:avLst/>
          </a:prstGeom>
          <a:ln>
            <a:solidFill>
              <a:schemeClr val="tx1"/>
            </a:solidFill>
          </a:ln>
        </p:spPr>
      </p:pic>
      <p:sp>
        <p:nvSpPr>
          <p:cNvPr id="5" name="Rectangle 4">
            <a:extLst>
              <a:ext uri="{FF2B5EF4-FFF2-40B4-BE49-F238E27FC236}">
                <a16:creationId xmlns:a16="http://schemas.microsoft.com/office/drawing/2014/main" id="{D0E14CCB-C856-421D-BAA2-3CC9D4ABD22E}"/>
              </a:ext>
            </a:extLst>
          </p:cNvPr>
          <p:cNvSpPr/>
          <p:nvPr/>
        </p:nvSpPr>
        <p:spPr>
          <a:xfrm>
            <a:off x="588264" y="6050203"/>
            <a:ext cx="9890760" cy="461665"/>
          </a:xfrm>
          <a:prstGeom prst="rect">
            <a:avLst/>
          </a:prstGeom>
        </p:spPr>
        <p:txBody>
          <a:bodyPr wrap="square">
            <a:spAutoFit/>
          </a:bodyPr>
          <a:lstStyle/>
          <a:p>
            <a:r>
              <a:rPr lang="en-US" sz="2400" dirty="0">
                <a:solidFill>
                  <a:srgbClr val="00B050"/>
                </a:solidFill>
              </a:rPr>
              <a:t>✔️</a:t>
            </a:r>
            <a:r>
              <a:rPr lang="en-US" sz="2400" dirty="0"/>
              <a:t> </a:t>
            </a:r>
            <a:r>
              <a:rPr lang="en-US" sz="2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It can take up to 45 minutes to provision the VPN gateway</a:t>
            </a:r>
            <a:endParaRPr lang="en-US" sz="2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803647773"/>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46A65-63F0-4D9F-8123-A9299FFDB0E8}"/>
              </a:ext>
            </a:extLst>
          </p:cNvPr>
          <p:cNvSpPr>
            <a:spLocks noGrp="1"/>
          </p:cNvSpPr>
          <p:nvPr>
            <p:ph type="title"/>
          </p:nvPr>
        </p:nvSpPr>
        <p:spPr/>
        <p:txBody>
          <a:bodyPr/>
          <a:lstStyle/>
          <a:p>
            <a:r>
              <a:rPr lang="en-US" dirty="0"/>
              <a:t>VPN Gateway Types</a:t>
            </a:r>
          </a:p>
        </p:txBody>
      </p:sp>
      <p:sp>
        <p:nvSpPr>
          <p:cNvPr id="3" name="Text Placeholder 2">
            <a:extLst>
              <a:ext uri="{FF2B5EF4-FFF2-40B4-BE49-F238E27FC236}">
                <a16:creationId xmlns:a16="http://schemas.microsoft.com/office/drawing/2014/main" id="{50D0DDBF-7E59-4BA1-9152-8ED2121D480D}"/>
              </a:ext>
            </a:extLst>
          </p:cNvPr>
          <p:cNvSpPr>
            <a:spLocks noGrp="1"/>
          </p:cNvSpPr>
          <p:nvPr>
            <p:ph type="body" sz="quarter" idx="10"/>
          </p:nvPr>
        </p:nvSpPr>
        <p:spPr>
          <a:xfrm>
            <a:off x="584200" y="1435497"/>
            <a:ext cx="7069328" cy="4382738"/>
          </a:xfrm>
        </p:spPr>
        <p:txBody>
          <a:bodyPr/>
          <a:lstStyle/>
          <a:p>
            <a:r>
              <a:rPr lang="en-US" b="1" dirty="0"/>
              <a:t>Route-based VPNs </a:t>
            </a:r>
            <a:r>
              <a:rPr lang="en-US" dirty="0"/>
              <a:t>use </a:t>
            </a:r>
            <a:r>
              <a:rPr lang="en-US" i="1" dirty="0"/>
              <a:t>routes</a:t>
            </a:r>
            <a:r>
              <a:rPr lang="en-US" dirty="0"/>
              <a:t> in the IP forwarding or routing table to direct packets</a:t>
            </a:r>
          </a:p>
          <a:p>
            <a:pPr lvl="1"/>
            <a:r>
              <a:rPr lang="en-US" sz="2400" dirty="0">
                <a:latin typeface="Segoe UI Semilight" panose="020B0402040204020203" pitchFamily="34" charset="0"/>
                <a:cs typeface="Segoe UI Semilight" panose="020B0402040204020203" pitchFamily="34" charset="0"/>
              </a:rPr>
              <a:t>Supports for IKEv2</a:t>
            </a:r>
          </a:p>
          <a:p>
            <a:pPr lvl="1"/>
            <a:r>
              <a:rPr lang="en-US" sz="2400" dirty="0">
                <a:latin typeface="Segoe UI Semilight" panose="020B0402040204020203" pitchFamily="34" charset="0"/>
                <a:cs typeface="Segoe UI Semilight" panose="020B0402040204020203" pitchFamily="34" charset="0"/>
              </a:rPr>
              <a:t>Can use dynamic routing protocols</a:t>
            </a:r>
          </a:p>
          <a:p>
            <a:pPr lvl="1"/>
            <a:endParaRPr lang="en-US" dirty="0"/>
          </a:p>
          <a:p>
            <a:r>
              <a:rPr lang="en-US" b="1" dirty="0"/>
              <a:t>Policy-based VPNs </a:t>
            </a:r>
            <a:r>
              <a:rPr lang="en-US" dirty="0"/>
              <a:t>encrypt and direct packets through IPsec tunnels based on the IPsec policies. </a:t>
            </a:r>
          </a:p>
          <a:p>
            <a:pPr lvl="1"/>
            <a:r>
              <a:rPr lang="en-US" sz="2400" dirty="0">
                <a:latin typeface="Segoe UI Semilight" panose="020B0402040204020203" pitchFamily="34" charset="0"/>
                <a:cs typeface="Segoe UI Semilight" panose="020B0402040204020203" pitchFamily="34" charset="0"/>
              </a:rPr>
              <a:t>Support for IKEv1 only</a:t>
            </a:r>
          </a:p>
          <a:p>
            <a:pPr lvl="1"/>
            <a:r>
              <a:rPr lang="en-US" sz="2400" dirty="0">
                <a:latin typeface="Segoe UI Semilight" panose="020B0402040204020203" pitchFamily="34" charset="0"/>
                <a:cs typeface="Segoe UI Semilight" panose="020B0402040204020203" pitchFamily="34" charset="0"/>
              </a:rPr>
              <a:t>Legacy on-premises VPN devices</a:t>
            </a:r>
          </a:p>
        </p:txBody>
      </p:sp>
      <p:pic>
        <p:nvPicPr>
          <p:cNvPr id="4" name="Picture 3" descr="Screenshot of the create virtual network gateway page. Route-based is selected. ">
            <a:extLst>
              <a:ext uri="{FF2B5EF4-FFF2-40B4-BE49-F238E27FC236}">
                <a16:creationId xmlns:a16="http://schemas.microsoft.com/office/drawing/2014/main" id="{FAC7A5FD-3483-4476-9C83-F41F7691A432}"/>
              </a:ext>
            </a:extLst>
          </p:cNvPr>
          <p:cNvPicPr>
            <a:picLocks noChangeAspect="1"/>
          </p:cNvPicPr>
          <p:nvPr/>
        </p:nvPicPr>
        <p:blipFill>
          <a:blip r:embed="rId2"/>
          <a:stretch>
            <a:fillRect/>
          </a:stretch>
        </p:blipFill>
        <p:spPr>
          <a:xfrm>
            <a:off x="8194438" y="2215626"/>
            <a:ext cx="3412345" cy="948690"/>
          </a:xfrm>
          <a:prstGeom prst="rect">
            <a:avLst/>
          </a:prstGeom>
          <a:ln>
            <a:solidFill>
              <a:schemeClr val="tx1"/>
            </a:solidFill>
          </a:ln>
        </p:spPr>
      </p:pic>
      <p:sp>
        <p:nvSpPr>
          <p:cNvPr id="5" name="Rectangle 4">
            <a:extLst>
              <a:ext uri="{FF2B5EF4-FFF2-40B4-BE49-F238E27FC236}">
                <a16:creationId xmlns:a16="http://schemas.microsoft.com/office/drawing/2014/main" id="{A3397D67-BE1C-4926-A170-D9D4E54C24C7}"/>
              </a:ext>
            </a:extLst>
          </p:cNvPr>
          <p:cNvSpPr/>
          <p:nvPr/>
        </p:nvSpPr>
        <p:spPr>
          <a:xfrm>
            <a:off x="8194438" y="3185853"/>
            <a:ext cx="3325368" cy="1015663"/>
          </a:xfrm>
          <a:prstGeom prst="rect">
            <a:avLst/>
          </a:prstGeom>
        </p:spPr>
        <p:txBody>
          <a:bodyPr wrap="square">
            <a:spAutoFit/>
          </a:bodyPr>
          <a:lstStyle/>
          <a:p>
            <a:pPr algn="ctr"/>
            <a:r>
              <a:rPr lang="en-US" sz="2000" dirty="0"/>
              <a:t>Most VPN Gateway configurations require a Route-based VPN</a:t>
            </a:r>
          </a:p>
        </p:txBody>
      </p:sp>
    </p:spTree>
    <p:extLst>
      <p:ext uri="{BB962C8B-B14F-4D97-AF65-F5344CB8AC3E}">
        <p14:creationId xmlns:p14="http://schemas.microsoft.com/office/powerpoint/2010/main" val="3498916563"/>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F705B-E787-45A1-BD2F-9E25579CF67E}"/>
              </a:ext>
            </a:extLst>
          </p:cNvPr>
          <p:cNvSpPr>
            <a:spLocks noGrp="1"/>
          </p:cNvSpPr>
          <p:nvPr>
            <p:ph type="title"/>
          </p:nvPr>
        </p:nvSpPr>
        <p:spPr>
          <a:xfrm>
            <a:off x="588263" y="457200"/>
            <a:ext cx="11018520" cy="553998"/>
          </a:xfrm>
        </p:spPr>
        <p:txBody>
          <a:bodyPr/>
          <a:lstStyle/>
          <a:p>
            <a:r>
              <a:rPr lang="en-US" dirty="0"/>
              <a:t>Gateway SKU and Generation</a:t>
            </a:r>
          </a:p>
        </p:txBody>
      </p:sp>
      <p:sp>
        <p:nvSpPr>
          <p:cNvPr id="7" name="Rectangle 6">
            <a:extLst>
              <a:ext uri="{FF2B5EF4-FFF2-40B4-BE49-F238E27FC236}">
                <a16:creationId xmlns:a16="http://schemas.microsoft.com/office/drawing/2014/main" id="{2E5CAF5A-BC59-4E27-9D9C-575BA8C2A09C}"/>
              </a:ext>
              <a:ext uri="{C183D7F6-B498-43B3-948B-1728B52AA6E4}">
                <adec:decorative xmlns:adec="http://schemas.microsoft.com/office/drawing/2017/decorative" val="1"/>
              </a:ext>
            </a:extLst>
          </p:cNvPr>
          <p:cNvSpPr/>
          <p:nvPr/>
        </p:nvSpPr>
        <p:spPr>
          <a:xfrm>
            <a:off x="6048707" y="1002701"/>
            <a:ext cx="3127266" cy="369332"/>
          </a:xfrm>
          <a:prstGeom prst="rect">
            <a:avLst/>
          </a:prstGeom>
        </p:spPr>
        <p:txBody>
          <a:bodyPr wrap="none">
            <a:spAutoFit/>
          </a:bodyPr>
          <a:lstStyle/>
          <a:p>
            <a:r>
              <a:rPr lang="en-US" b="1" dirty="0"/>
              <a:t>Sampling of available SKUs</a:t>
            </a:r>
          </a:p>
        </p:txBody>
      </p:sp>
      <p:graphicFrame>
        <p:nvGraphicFramePr>
          <p:cNvPr id="4" name="Table 3">
            <a:extLst>
              <a:ext uri="{FF2B5EF4-FFF2-40B4-BE49-F238E27FC236}">
                <a16:creationId xmlns:a16="http://schemas.microsoft.com/office/drawing/2014/main" id="{2DE14374-8F94-4B80-819F-499EA1BD3708}"/>
              </a:ext>
              <a:ext uri="{C183D7F6-B498-43B3-948B-1728B52AA6E4}">
                <adec:decorative xmlns:adec="http://schemas.microsoft.com/office/drawing/2017/decorative" val="1"/>
              </a:ext>
            </a:extLst>
          </p:cNvPr>
          <p:cNvGraphicFramePr>
            <a:graphicFrameLocks noGrp="1"/>
          </p:cNvGraphicFramePr>
          <p:nvPr/>
        </p:nvGraphicFramePr>
        <p:xfrm>
          <a:off x="3527247" y="1459049"/>
          <a:ext cx="8243219" cy="3239728"/>
        </p:xfrm>
        <a:graphic>
          <a:graphicData uri="http://schemas.openxmlformats.org/drawingml/2006/table">
            <a:tbl>
              <a:tblPr firstRow="1">
                <a:tableStyleId>{69012ECD-51FC-41F1-AA8D-1B2483CD663E}</a:tableStyleId>
              </a:tblPr>
              <a:tblGrid>
                <a:gridCol w="772376">
                  <a:extLst>
                    <a:ext uri="{9D8B030D-6E8A-4147-A177-3AD203B41FA5}">
                      <a16:colId xmlns:a16="http://schemas.microsoft.com/office/drawing/2014/main" val="1007866674"/>
                    </a:ext>
                  </a:extLst>
                </a:gridCol>
                <a:gridCol w="1819073">
                  <a:extLst>
                    <a:ext uri="{9D8B030D-6E8A-4147-A177-3AD203B41FA5}">
                      <a16:colId xmlns:a16="http://schemas.microsoft.com/office/drawing/2014/main" val="1033762339"/>
                    </a:ext>
                  </a:extLst>
                </a:gridCol>
                <a:gridCol w="2033080">
                  <a:extLst>
                    <a:ext uri="{9D8B030D-6E8A-4147-A177-3AD203B41FA5}">
                      <a16:colId xmlns:a16="http://schemas.microsoft.com/office/drawing/2014/main" val="3445487214"/>
                    </a:ext>
                  </a:extLst>
                </a:gridCol>
                <a:gridCol w="1673158">
                  <a:extLst>
                    <a:ext uri="{9D8B030D-6E8A-4147-A177-3AD203B41FA5}">
                      <a16:colId xmlns:a16="http://schemas.microsoft.com/office/drawing/2014/main" val="3869190408"/>
                    </a:ext>
                  </a:extLst>
                </a:gridCol>
                <a:gridCol w="1945532">
                  <a:extLst>
                    <a:ext uri="{9D8B030D-6E8A-4147-A177-3AD203B41FA5}">
                      <a16:colId xmlns:a16="http://schemas.microsoft.com/office/drawing/2014/main" val="1344639747"/>
                    </a:ext>
                  </a:extLst>
                </a:gridCol>
              </a:tblGrid>
              <a:tr h="623103">
                <a:tc>
                  <a:txBody>
                    <a:bodyPr/>
                    <a:lstStyle/>
                    <a:p>
                      <a:pPr algn="ctr"/>
                      <a:r>
                        <a:rPr lang="en-US" sz="2000" kern="1200" spc="0" baseline="0" dirty="0">
                          <a:solidFill>
                            <a:schemeClr val="bg1"/>
                          </a:solidFill>
                          <a:latin typeface="Segoe UI" panose="020B0502040204020203" pitchFamily="34" charset="0"/>
                          <a:ea typeface="+mn-ea"/>
                          <a:cs typeface="Segoe UI" panose="020B0502040204020203" pitchFamily="34" charset="0"/>
                        </a:rPr>
                        <a:t>Gen</a:t>
                      </a:r>
                    </a:p>
                  </a:txBody>
                  <a:tcPr marL="57276" marR="57276" marT="45821" marB="458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000" kern="1200" spc="0" baseline="0" dirty="0">
                          <a:solidFill>
                            <a:schemeClr val="bg1"/>
                          </a:solidFill>
                          <a:latin typeface="Segoe UI" panose="020B0502040204020203" pitchFamily="34" charset="0"/>
                          <a:ea typeface="+mn-ea"/>
                          <a:cs typeface="Segoe UI" panose="020B0502040204020203" pitchFamily="34" charset="0"/>
                        </a:rPr>
                        <a:t>SKU</a:t>
                      </a:r>
                    </a:p>
                  </a:txBody>
                  <a:tcPr marL="57276" marR="57276" marT="45821" marB="458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000" kern="1200" spc="0" baseline="0" dirty="0">
                          <a:solidFill>
                            <a:schemeClr val="bg1"/>
                          </a:solidFill>
                          <a:latin typeface="Segoe UI" panose="020B0502040204020203" pitchFamily="34" charset="0"/>
                          <a:ea typeface="+mn-ea"/>
                          <a:cs typeface="Segoe UI" panose="020B0502040204020203" pitchFamily="34" charset="0"/>
                        </a:rPr>
                        <a:t>S2S/VNet-to-VNet Tunnels</a:t>
                      </a:r>
                    </a:p>
                  </a:txBody>
                  <a:tcPr marL="57276" marR="57276" marT="45821" marB="458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000" kern="1200" spc="0" baseline="0" dirty="0">
                          <a:solidFill>
                            <a:schemeClr val="bg1"/>
                          </a:solidFill>
                          <a:latin typeface="Segoe UI" panose="020B0502040204020203" pitchFamily="34" charset="0"/>
                          <a:ea typeface="+mn-ea"/>
                          <a:cs typeface="Segoe UI" panose="020B0502040204020203" pitchFamily="34" charset="0"/>
                        </a:rPr>
                        <a:t>P2S IKEv2 Connections</a:t>
                      </a:r>
                    </a:p>
                  </a:txBody>
                  <a:tcPr marL="57276" marR="57276" marT="45821" marB="458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000" kern="1200" spc="0" baseline="0" dirty="0">
                          <a:solidFill>
                            <a:schemeClr val="bg1"/>
                          </a:solidFill>
                          <a:latin typeface="Segoe UI" panose="020B0502040204020203" pitchFamily="34" charset="0"/>
                          <a:ea typeface="+mn-ea"/>
                          <a:cs typeface="Segoe UI" panose="020B0502040204020203" pitchFamily="34" charset="0"/>
                        </a:rPr>
                        <a:t>Throughput Benchmark</a:t>
                      </a:r>
                    </a:p>
                  </a:txBody>
                  <a:tcPr marL="57276" marR="57276" marT="45821" marB="458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37813623"/>
                  </a:ext>
                </a:extLst>
              </a:tr>
              <a:tr h="423081">
                <a:tc>
                  <a:txBody>
                    <a:bodyPr/>
                    <a:lstStyle/>
                    <a:p>
                      <a:pPr algn="ctr"/>
                      <a:r>
                        <a:rPr lang="en-US" sz="200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rPr>
                        <a:t>1</a:t>
                      </a:r>
                    </a:p>
                  </a:txBody>
                  <a:tcPr marL="57276" marR="57276" marT="45821" marB="458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6EF"/>
                    </a:solidFill>
                  </a:tcPr>
                </a:tc>
                <a:tc>
                  <a:txBody>
                    <a:bodyPr/>
                    <a:lstStyle/>
                    <a:p>
                      <a:pPr algn="ctr"/>
                      <a:r>
                        <a:rPr lang="en-US" sz="200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rPr>
                        <a:t>VpnGw1/Az</a:t>
                      </a:r>
                    </a:p>
                  </a:txBody>
                  <a:tcPr marL="57276" marR="57276" marT="45821" marB="458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6EF"/>
                    </a:solidFill>
                  </a:tcPr>
                </a:tc>
                <a:tc>
                  <a:txBody>
                    <a:bodyPr/>
                    <a:lstStyle/>
                    <a:p>
                      <a:pPr algn="ctr"/>
                      <a:r>
                        <a:rPr lang="en-US" sz="200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rPr>
                        <a:t>Max. 30</a:t>
                      </a:r>
                    </a:p>
                  </a:txBody>
                  <a:tcPr marL="57276" marR="57276" marT="45821" marB="458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6EF"/>
                    </a:solidFill>
                  </a:tcPr>
                </a:tc>
                <a:tc>
                  <a:txBody>
                    <a:bodyPr/>
                    <a:lstStyle/>
                    <a:p>
                      <a:pPr algn="ctr"/>
                      <a:r>
                        <a:rPr lang="en-US" sz="200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rPr>
                        <a:t>Max. 250</a:t>
                      </a:r>
                    </a:p>
                  </a:txBody>
                  <a:tcPr marL="57276" marR="57276" marT="45821" marB="458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6EF"/>
                    </a:solidFill>
                  </a:tcPr>
                </a:tc>
                <a:tc>
                  <a:txBody>
                    <a:bodyPr/>
                    <a:lstStyle/>
                    <a:p>
                      <a:pPr algn="ctr"/>
                      <a:r>
                        <a:rPr lang="en-US" sz="200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rPr>
                        <a:t>650 Mbps</a:t>
                      </a:r>
                    </a:p>
                  </a:txBody>
                  <a:tcPr marL="57276" marR="57276" marT="45821" marB="458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6EF"/>
                    </a:solidFill>
                  </a:tcPr>
                </a:tc>
                <a:extLst>
                  <a:ext uri="{0D108BD9-81ED-4DB2-BD59-A6C34878D82A}">
                    <a16:rowId xmlns:a16="http://schemas.microsoft.com/office/drawing/2014/main" val="3370391181"/>
                  </a:ext>
                </a:extLst>
              </a:tr>
              <a:tr h="423081">
                <a:tc>
                  <a:txBody>
                    <a:bodyPr/>
                    <a:lstStyle/>
                    <a:p>
                      <a:pPr algn="ctr"/>
                      <a:r>
                        <a:rPr lang="en-US" sz="200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rPr>
                        <a:t>1</a:t>
                      </a:r>
                    </a:p>
                  </a:txBody>
                  <a:tcPr marL="57276" marR="57276" marT="45821" marB="458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CF7"/>
                    </a:solidFill>
                  </a:tcPr>
                </a:tc>
                <a:tc>
                  <a:txBody>
                    <a:bodyPr/>
                    <a:lstStyle/>
                    <a:p>
                      <a:pPr algn="ctr"/>
                      <a:r>
                        <a:rPr lang="en-US" sz="200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rPr>
                        <a:t>VpnGw2/Az</a:t>
                      </a:r>
                    </a:p>
                  </a:txBody>
                  <a:tcPr marL="57276" marR="57276" marT="45821" marB="458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CF7"/>
                    </a:solidFill>
                  </a:tcPr>
                </a:tc>
                <a:tc>
                  <a:txBody>
                    <a:bodyPr/>
                    <a:lstStyle/>
                    <a:p>
                      <a:pPr algn="ctr"/>
                      <a:r>
                        <a:rPr lang="en-US" sz="200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rPr>
                        <a:t>Max. 30</a:t>
                      </a:r>
                    </a:p>
                  </a:txBody>
                  <a:tcPr marL="57276" marR="57276" marT="45821" marB="458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CF7"/>
                    </a:solidFill>
                  </a:tcPr>
                </a:tc>
                <a:tc>
                  <a:txBody>
                    <a:bodyPr/>
                    <a:lstStyle/>
                    <a:p>
                      <a:pPr algn="ctr"/>
                      <a:r>
                        <a:rPr lang="en-US" sz="200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rPr>
                        <a:t>Max. 500</a:t>
                      </a:r>
                    </a:p>
                  </a:txBody>
                  <a:tcPr marL="57276" marR="57276" marT="45821" marB="458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CF7"/>
                    </a:solidFill>
                  </a:tcPr>
                </a:tc>
                <a:tc>
                  <a:txBody>
                    <a:bodyPr/>
                    <a:lstStyle/>
                    <a:p>
                      <a:pPr algn="ctr"/>
                      <a:r>
                        <a:rPr lang="en-US" sz="200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rPr>
                        <a:t>1.0 Gbps</a:t>
                      </a:r>
                    </a:p>
                  </a:txBody>
                  <a:tcPr marL="57276" marR="57276" marT="45821" marB="458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CF7"/>
                    </a:solidFill>
                  </a:tcPr>
                </a:tc>
                <a:extLst>
                  <a:ext uri="{0D108BD9-81ED-4DB2-BD59-A6C34878D82A}">
                    <a16:rowId xmlns:a16="http://schemas.microsoft.com/office/drawing/2014/main" val="2751636258"/>
                  </a:ext>
                </a:extLst>
              </a:tr>
              <a:tr h="423081">
                <a:tc>
                  <a:txBody>
                    <a:bodyPr/>
                    <a:lstStyle/>
                    <a:p>
                      <a:pPr algn="ctr"/>
                      <a:r>
                        <a:rPr lang="en-US" sz="200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rPr>
                        <a:t>2</a:t>
                      </a:r>
                    </a:p>
                  </a:txBody>
                  <a:tcPr marL="57276" marR="57276" marT="45821" marB="458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6EF"/>
                    </a:solidFill>
                  </a:tcPr>
                </a:tc>
                <a:tc>
                  <a:txBody>
                    <a:bodyPr/>
                    <a:lstStyle/>
                    <a:p>
                      <a:pPr algn="ctr"/>
                      <a:r>
                        <a:rPr lang="en-US" sz="200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rPr>
                        <a:t>VpnGw2/Az</a:t>
                      </a:r>
                    </a:p>
                  </a:txBody>
                  <a:tcPr marL="57276" marR="57276" marT="45821" marB="458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6EF"/>
                    </a:solidFill>
                  </a:tcPr>
                </a:tc>
                <a:tc>
                  <a:txBody>
                    <a:bodyPr/>
                    <a:lstStyle/>
                    <a:p>
                      <a:pPr algn="ctr"/>
                      <a:r>
                        <a:rPr lang="en-US" sz="200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rPr>
                        <a:t>Max. 30</a:t>
                      </a:r>
                    </a:p>
                  </a:txBody>
                  <a:tcPr marL="57276" marR="57276" marT="45821" marB="458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6EF"/>
                    </a:solidFill>
                  </a:tcPr>
                </a:tc>
                <a:tc>
                  <a:txBody>
                    <a:bodyPr/>
                    <a:lstStyle/>
                    <a:p>
                      <a:pPr algn="ctr"/>
                      <a:r>
                        <a:rPr lang="en-US" sz="200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rPr>
                        <a:t>Max. 500</a:t>
                      </a:r>
                    </a:p>
                  </a:txBody>
                  <a:tcPr marL="57276" marR="57276" marT="45821" marB="458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6EF"/>
                    </a:solidFill>
                  </a:tcPr>
                </a:tc>
                <a:tc>
                  <a:txBody>
                    <a:bodyPr/>
                    <a:lstStyle/>
                    <a:p>
                      <a:pPr algn="ctr"/>
                      <a:r>
                        <a:rPr lang="en-US" sz="200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rPr>
                        <a:t>1.25 Gbps</a:t>
                      </a:r>
                    </a:p>
                  </a:txBody>
                  <a:tcPr marL="57276" marR="57276" marT="45821" marB="458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6EF"/>
                    </a:solidFill>
                  </a:tcPr>
                </a:tc>
                <a:extLst>
                  <a:ext uri="{0D108BD9-81ED-4DB2-BD59-A6C34878D82A}">
                    <a16:rowId xmlns:a16="http://schemas.microsoft.com/office/drawing/2014/main" val="3591346628"/>
                  </a:ext>
                </a:extLst>
              </a:tr>
              <a:tr h="423081">
                <a:tc>
                  <a:txBody>
                    <a:bodyPr/>
                    <a:lstStyle/>
                    <a:p>
                      <a:pPr algn="ctr"/>
                      <a:r>
                        <a:rPr lang="en-US" sz="200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rPr>
                        <a:t>1</a:t>
                      </a:r>
                    </a:p>
                  </a:txBody>
                  <a:tcPr marL="57276" marR="57276" marT="45821" marB="458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CF7"/>
                    </a:solidFill>
                  </a:tcPr>
                </a:tc>
                <a:tc>
                  <a:txBody>
                    <a:bodyPr/>
                    <a:lstStyle/>
                    <a:p>
                      <a:pPr algn="ctr"/>
                      <a:r>
                        <a:rPr lang="en-US" sz="200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rPr>
                        <a:t>VpnGw3/Az</a:t>
                      </a:r>
                    </a:p>
                  </a:txBody>
                  <a:tcPr marL="57276" marR="57276" marT="45821" marB="458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CF7"/>
                    </a:solidFill>
                  </a:tcPr>
                </a:tc>
                <a:tc>
                  <a:txBody>
                    <a:bodyPr/>
                    <a:lstStyle/>
                    <a:p>
                      <a:pPr algn="ctr"/>
                      <a:r>
                        <a:rPr lang="en-US" sz="200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rPr>
                        <a:t>Max. 30</a:t>
                      </a:r>
                    </a:p>
                  </a:txBody>
                  <a:tcPr marL="57276" marR="57276" marT="45821" marB="458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CF7"/>
                    </a:solidFill>
                  </a:tcPr>
                </a:tc>
                <a:tc>
                  <a:txBody>
                    <a:bodyPr/>
                    <a:lstStyle/>
                    <a:p>
                      <a:pPr algn="ctr"/>
                      <a:r>
                        <a:rPr lang="en-US" sz="200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rPr>
                        <a:t>Max. 1000</a:t>
                      </a:r>
                    </a:p>
                  </a:txBody>
                  <a:tcPr marL="57276" marR="57276" marT="45821" marB="458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CF7"/>
                    </a:solidFill>
                  </a:tcPr>
                </a:tc>
                <a:tc>
                  <a:txBody>
                    <a:bodyPr/>
                    <a:lstStyle/>
                    <a:p>
                      <a:pPr algn="ctr"/>
                      <a:r>
                        <a:rPr lang="en-US" sz="200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rPr>
                        <a:t>1.25 Gbps</a:t>
                      </a:r>
                    </a:p>
                  </a:txBody>
                  <a:tcPr marL="57276" marR="57276" marT="45821" marB="458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CF7"/>
                    </a:solidFill>
                  </a:tcPr>
                </a:tc>
                <a:extLst>
                  <a:ext uri="{0D108BD9-81ED-4DB2-BD59-A6C34878D82A}">
                    <a16:rowId xmlns:a16="http://schemas.microsoft.com/office/drawing/2014/main" val="3293289066"/>
                  </a:ext>
                </a:extLst>
              </a:tr>
              <a:tr h="423081">
                <a:tc>
                  <a:txBody>
                    <a:bodyPr/>
                    <a:lstStyle/>
                    <a:p>
                      <a:pPr algn="ctr"/>
                      <a:r>
                        <a:rPr lang="en-US" sz="200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rPr>
                        <a:t>2</a:t>
                      </a:r>
                    </a:p>
                  </a:txBody>
                  <a:tcPr marL="57276" marR="57276" marT="45821" marB="458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6EF"/>
                    </a:solidFill>
                  </a:tcPr>
                </a:tc>
                <a:tc>
                  <a:txBody>
                    <a:bodyPr/>
                    <a:lstStyle/>
                    <a:p>
                      <a:pPr algn="ctr"/>
                      <a:r>
                        <a:rPr lang="en-US" sz="200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rPr>
                        <a:t>VpnGw3/Az</a:t>
                      </a:r>
                    </a:p>
                  </a:txBody>
                  <a:tcPr marL="57276" marR="57276" marT="45821" marB="458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6EF"/>
                    </a:solidFill>
                  </a:tcPr>
                </a:tc>
                <a:tc>
                  <a:txBody>
                    <a:bodyPr/>
                    <a:lstStyle/>
                    <a:p>
                      <a:pPr algn="ctr"/>
                      <a:r>
                        <a:rPr lang="en-US" sz="200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rPr>
                        <a:t>Max. 30</a:t>
                      </a:r>
                    </a:p>
                  </a:txBody>
                  <a:tcPr marL="57276" marR="57276" marT="45821" marB="458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6EF"/>
                    </a:solidFill>
                  </a:tcPr>
                </a:tc>
                <a:tc>
                  <a:txBody>
                    <a:bodyPr/>
                    <a:lstStyle/>
                    <a:p>
                      <a:pPr algn="ctr"/>
                      <a:r>
                        <a:rPr lang="en-US" sz="200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rPr>
                        <a:t>Max. 1000</a:t>
                      </a:r>
                    </a:p>
                  </a:txBody>
                  <a:tcPr marL="57276" marR="57276" marT="45821" marB="458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6EF"/>
                    </a:solidFill>
                  </a:tcPr>
                </a:tc>
                <a:tc>
                  <a:txBody>
                    <a:bodyPr/>
                    <a:lstStyle/>
                    <a:p>
                      <a:pPr algn="ctr"/>
                      <a:r>
                        <a:rPr lang="en-US" sz="200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rPr>
                        <a:t>2.5 Gbps</a:t>
                      </a:r>
                    </a:p>
                  </a:txBody>
                  <a:tcPr marL="57276" marR="57276" marT="45821" marB="458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6EF"/>
                    </a:solidFill>
                  </a:tcPr>
                </a:tc>
                <a:extLst>
                  <a:ext uri="{0D108BD9-81ED-4DB2-BD59-A6C34878D82A}">
                    <a16:rowId xmlns:a16="http://schemas.microsoft.com/office/drawing/2014/main" val="2571337673"/>
                  </a:ext>
                </a:extLst>
              </a:tr>
              <a:tr h="423081">
                <a:tc>
                  <a:txBody>
                    <a:bodyPr/>
                    <a:lstStyle/>
                    <a:p>
                      <a:pPr algn="ctr"/>
                      <a:r>
                        <a:rPr lang="en-US" sz="200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rPr>
                        <a:t>2</a:t>
                      </a:r>
                    </a:p>
                  </a:txBody>
                  <a:tcPr marL="57276" marR="57276" marT="45821" marB="458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CF7"/>
                    </a:solidFill>
                  </a:tcPr>
                </a:tc>
                <a:tc>
                  <a:txBody>
                    <a:bodyPr/>
                    <a:lstStyle/>
                    <a:p>
                      <a:pPr algn="ctr"/>
                      <a:r>
                        <a:rPr lang="en-US" sz="200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rPr>
                        <a:t>VpnGw4/Az</a:t>
                      </a:r>
                    </a:p>
                  </a:txBody>
                  <a:tcPr marL="57276" marR="57276" marT="45821" marB="458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CF7"/>
                    </a:solidFill>
                  </a:tcPr>
                </a:tc>
                <a:tc>
                  <a:txBody>
                    <a:bodyPr/>
                    <a:lstStyle/>
                    <a:p>
                      <a:pPr algn="ctr"/>
                      <a:r>
                        <a:rPr lang="en-US" sz="200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rPr>
                        <a:t>Max. 30</a:t>
                      </a:r>
                    </a:p>
                  </a:txBody>
                  <a:tcPr marL="57276" marR="57276" marT="45821" marB="458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CF7"/>
                    </a:solidFill>
                  </a:tcPr>
                </a:tc>
                <a:tc>
                  <a:txBody>
                    <a:bodyPr/>
                    <a:lstStyle/>
                    <a:p>
                      <a:pPr algn="ctr"/>
                      <a:r>
                        <a:rPr lang="en-US" sz="200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rPr>
                        <a:t>Max. 5000</a:t>
                      </a:r>
                    </a:p>
                  </a:txBody>
                  <a:tcPr marL="57276" marR="57276" marT="45821" marB="458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CF7"/>
                    </a:solidFill>
                  </a:tcPr>
                </a:tc>
                <a:tc>
                  <a:txBody>
                    <a:bodyPr/>
                    <a:lstStyle/>
                    <a:p>
                      <a:pPr algn="ctr"/>
                      <a:r>
                        <a:rPr lang="en-US" sz="200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rPr>
                        <a:t>5.0 Gbps</a:t>
                      </a:r>
                    </a:p>
                  </a:txBody>
                  <a:tcPr marL="57276" marR="57276" marT="45821" marB="458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CF7"/>
                    </a:solidFill>
                  </a:tcPr>
                </a:tc>
                <a:extLst>
                  <a:ext uri="{0D108BD9-81ED-4DB2-BD59-A6C34878D82A}">
                    <a16:rowId xmlns:a16="http://schemas.microsoft.com/office/drawing/2014/main" val="481276128"/>
                  </a:ext>
                </a:extLst>
              </a:tr>
            </a:tbl>
          </a:graphicData>
        </a:graphic>
      </p:graphicFrame>
      <p:pic>
        <p:nvPicPr>
          <p:cNvPr id="3" name="Picture 2">
            <a:extLst>
              <a:ext uri="{FF2B5EF4-FFF2-40B4-BE49-F238E27FC236}">
                <a16:creationId xmlns:a16="http://schemas.microsoft.com/office/drawing/2014/main" id="{BC5A3360-0771-4D1A-B773-25854679120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83980" y="2797107"/>
            <a:ext cx="2952750" cy="952500"/>
          </a:xfrm>
          <a:prstGeom prst="rect">
            <a:avLst/>
          </a:prstGeom>
        </p:spPr>
      </p:pic>
      <p:sp>
        <p:nvSpPr>
          <p:cNvPr id="10" name="Text Placeholder 9">
            <a:extLst>
              <a:ext uri="{FF2B5EF4-FFF2-40B4-BE49-F238E27FC236}">
                <a16:creationId xmlns:a16="http://schemas.microsoft.com/office/drawing/2014/main" id="{E1E6F080-1512-40EC-A6A6-0C4D6D8FA8B7}"/>
              </a:ext>
            </a:extLst>
          </p:cNvPr>
          <p:cNvSpPr>
            <a:spLocks noGrp="1"/>
          </p:cNvSpPr>
          <p:nvPr>
            <p:ph type="body" sz="quarter" idx="10"/>
          </p:nvPr>
        </p:nvSpPr>
        <p:spPr>
          <a:xfrm>
            <a:off x="436395" y="5145072"/>
            <a:ext cx="11018520" cy="1255728"/>
          </a:xfrm>
        </p:spPr>
        <p:txBody>
          <a:bodyPr/>
          <a:lstStyle/>
          <a:p>
            <a:r>
              <a:rPr lang="en-US" sz="2400" dirty="0"/>
              <a:t>The Gateway SKU affects the connections and the throughput</a:t>
            </a:r>
          </a:p>
          <a:p>
            <a:r>
              <a:rPr lang="en-US" sz="2400" dirty="0"/>
              <a:t>Resizing is allowed within the generation</a:t>
            </a:r>
          </a:p>
          <a:p>
            <a:r>
              <a:rPr lang="en-US" sz="2400" dirty="0"/>
              <a:t>The Basic SKU (not shown) is legacy and should not be used</a:t>
            </a:r>
          </a:p>
        </p:txBody>
      </p:sp>
    </p:spTree>
    <p:extLst>
      <p:ext uri="{BB962C8B-B14F-4D97-AF65-F5344CB8AC3E}">
        <p14:creationId xmlns:p14="http://schemas.microsoft.com/office/powerpoint/2010/main" val="4156113326"/>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Configure the On-Premises VPN Device</a:t>
            </a:r>
          </a:p>
        </p:txBody>
      </p:sp>
      <p:sp>
        <p:nvSpPr>
          <p:cNvPr id="6" name="Text Placeholder 5"/>
          <p:cNvSpPr>
            <a:spLocks noGrp="1"/>
          </p:cNvSpPr>
          <p:nvPr>
            <p:ph type="body" sz="quarter" idx="10"/>
          </p:nvPr>
        </p:nvSpPr>
        <p:spPr>
          <a:xfrm>
            <a:off x="584201" y="3773583"/>
            <a:ext cx="11025188" cy="2412968"/>
          </a:xfrm>
        </p:spPr>
        <p:txBody>
          <a:bodyPr/>
          <a:lstStyle/>
          <a:p>
            <a:r>
              <a:rPr lang="en-US" dirty="0"/>
              <a:t>Consult the list of supported VPN devices (Cisco, Juniper, Ubiquiti, Barracuda Networks)</a:t>
            </a:r>
          </a:p>
          <a:p>
            <a:r>
              <a:rPr lang="en-US" dirty="0"/>
              <a:t>A VPN device configuration script may be available</a:t>
            </a:r>
          </a:p>
          <a:p>
            <a:r>
              <a:rPr lang="en-US" dirty="0"/>
              <a:t>Remember the shared key for the Azure connection (next step)</a:t>
            </a:r>
          </a:p>
          <a:p>
            <a:r>
              <a:rPr lang="en-US" dirty="0"/>
              <a:t>Specify the public IP address (previous step)</a:t>
            </a:r>
          </a:p>
        </p:txBody>
      </p:sp>
      <p:grpSp>
        <p:nvGrpSpPr>
          <p:cNvPr id="2" name="Group 1" descr="An on-premises network is being accessed through an IPsec tunnel by an Azure Gateway connection. ">
            <a:extLst>
              <a:ext uri="{FF2B5EF4-FFF2-40B4-BE49-F238E27FC236}">
                <a16:creationId xmlns:a16="http://schemas.microsoft.com/office/drawing/2014/main" id="{82C964FD-97D8-43EC-A0BF-1241543463BB}"/>
              </a:ext>
            </a:extLst>
          </p:cNvPr>
          <p:cNvGrpSpPr/>
          <p:nvPr/>
        </p:nvGrpSpPr>
        <p:grpSpPr>
          <a:xfrm>
            <a:off x="1343734" y="1521555"/>
            <a:ext cx="8997079" cy="1821720"/>
            <a:chOff x="2852609" y="2940780"/>
            <a:chExt cx="6021354" cy="1219198"/>
          </a:xfrm>
        </p:grpSpPr>
        <p:pic>
          <p:nvPicPr>
            <p:cNvPr id="7" name="Picture 6">
              <a:extLst>
                <a:ext uri="{FF2B5EF4-FFF2-40B4-BE49-F238E27FC236}">
                  <a16:creationId xmlns:a16="http://schemas.microsoft.com/office/drawing/2014/main" id="{2294784E-1A45-4B7F-BAFC-14E02F776AEC}"/>
                </a:ext>
              </a:extLst>
            </p:cNvPr>
            <p:cNvPicPr>
              <a:picLocks noChangeAspect="1"/>
            </p:cNvPicPr>
            <p:nvPr/>
          </p:nvPicPr>
          <p:blipFill>
            <a:blip r:embed="rId3"/>
            <a:stretch>
              <a:fillRect/>
            </a:stretch>
          </p:blipFill>
          <p:spPr>
            <a:xfrm>
              <a:off x="2852609" y="2940780"/>
              <a:ext cx="5695950" cy="1190625"/>
            </a:xfrm>
            <a:prstGeom prst="rect">
              <a:avLst/>
            </a:prstGeom>
          </p:spPr>
        </p:pic>
        <p:sp>
          <p:nvSpPr>
            <p:cNvPr id="8" name="TextBox 7">
              <a:extLst>
                <a:ext uri="{FF2B5EF4-FFF2-40B4-BE49-F238E27FC236}">
                  <a16:creationId xmlns:a16="http://schemas.microsoft.com/office/drawing/2014/main" id="{366BA188-909D-4786-AB2A-BD86F182DD49}"/>
                </a:ext>
              </a:extLst>
            </p:cNvPr>
            <p:cNvSpPr txBox="1"/>
            <p:nvPr/>
          </p:nvSpPr>
          <p:spPr>
            <a:xfrm>
              <a:off x="3337072" y="3183027"/>
              <a:ext cx="810928" cy="492443"/>
            </a:xfrm>
            <a:prstGeom prst="rect">
              <a:avLst/>
            </a:prstGeom>
            <a:noFill/>
          </p:spPr>
          <p:txBody>
            <a:bodyPr wrap="none" rtlCol="0">
              <a:spAutoFit/>
            </a:bodyPr>
            <a:lstStyle/>
            <a:p>
              <a:pPr algn="ctr"/>
              <a:r>
                <a:rPr lang="en-US" sz="1300" dirty="0">
                  <a:latin typeface="Segoe UI" panose="020B0502040204020203" pitchFamily="34" charset="0"/>
                  <a:cs typeface="Segoe UI" panose="020B0502040204020203" pitchFamily="34" charset="0"/>
                </a:rPr>
                <a:t> Virtual</a:t>
              </a:r>
            </a:p>
            <a:p>
              <a:pPr algn="ctr"/>
              <a:r>
                <a:rPr lang="en-US" sz="1300" dirty="0">
                  <a:latin typeface="Segoe UI" panose="020B0502040204020203" pitchFamily="34" charset="0"/>
                  <a:cs typeface="Segoe UI" panose="020B0502040204020203" pitchFamily="34" charset="0"/>
                </a:rPr>
                <a:t>Network</a:t>
              </a:r>
            </a:p>
          </p:txBody>
        </p:sp>
        <p:sp>
          <p:nvSpPr>
            <p:cNvPr id="9" name="Rectangle 8" descr="Diagram of an Azure virtual network with a gateway connection and VPN VIP. The VNet is connected to the on-premises network with an IPSec IKE S2S VPN tunnel. The on-premises network is highlighted.">
              <a:extLst>
                <a:ext uri="{FF2B5EF4-FFF2-40B4-BE49-F238E27FC236}">
                  <a16:creationId xmlns:a16="http://schemas.microsoft.com/office/drawing/2014/main" id="{E2DE8951-5F01-443D-944C-D5CD7ACA8DE1}"/>
                </a:ext>
              </a:extLst>
            </p:cNvPr>
            <p:cNvSpPr/>
            <p:nvPr/>
          </p:nvSpPr>
          <p:spPr>
            <a:xfrm>
              <a:off x="7705630" y="3667535"/>
              <a:ext cx="1168333" cy="492443"/>
            </a:xfrm>
            <a:prstGeom prst="rect">
              <a:avLst/>
            </a:prstGeom>
          </p:spPr>
          <p:txBody>
            <a:bodyPr wrap="none">
              <a:spAutoFit/>
            </a:bodyPr>
            <a:lstStyle/>
            <a:p>
              <a:pPr algn="ctr"/>
              <a:r>
                <a:rPr lang="en-US" sz="1300" dirty="0">
                  <a:latin typeface="Segoe UI" panose="020B0502040204020203" pitchFamily="34" charset="0"/>
                  <a:cs typeface="Segoe UI" panose="020B0502040204020203" pitchFamily="34" charset="0"/>
                </a:rPr>
                <a:t>On-premises </a:t>
              </a:r>
            </a:p>
            <a:p>
              <a:pPr algn="ctr"/>
              <a:r>
                <a:rPr lang="en-US" sz="1300" dirty="0">
                  <a:latin typeface="Segoe UI" panose="020B0502040204020203" pitchFamily="34" charset="0"/>
                  <a:cs typeface="Segoe UI" panose="020B0502040204020203" pitchFamily="34" charset="0"/>
                </a:rPr>
                <a:t>Network 2</a:t>
              </a:r>
            </a:p>
          </p:txBody>
        </p:sp>
        <p:sp>
          <p:nvSpPr>
            <p:cNvPr id="10" name="Rectangle 9">
              <a:extLst>
                <a:ext uri="{FF2B5EF4-FFF2-40B4-BE49-F238E27FC236}">
                  <a16:creationId xmlns:a16="http://schemas.microsoft.com/office/drawing/2014/main" id="{56607C2B-D474-4C9C-B975-001DBA39137E}"/>
                </a:ext>
              </a:extLst>
            </p:cNvPr>
            <p:cNvSpPr/>
            <p:nvPr/>
          </p:nvSpPr>
          <p:spPr>
            <a:xfrm>
              <a:off x="7386092" y="3129979"/>
              <a:ext cx="748923" cy="276999"/>
            </a:xfrm>
            <a:prstGeom prst="rect">
              <a:avLst/>
            </a:prstGeom>
          </p:spPr>
          <p:txBody>
            <a:bodyPr wrap="none">
              <a:spAutoFit/>
            </a:bodyPr>
            <a:lstStyle/>
            <a:p>
              <a:pPr algn="ctr"/>
              <a:r>
                <a:rPr lang="en-US" sz="1200" dirty="0">
                  <a:latin typeface="Segoe UI" panose="020B0502040204020203" pitchFamily="34" charset="0"/>
                  <a:cs typeface="Segoe UI" panose="020B0502040204020203" pitchFamily="34" charset="0"/>
                </a:rPr>
                <a:t>VPN VIP</a:t>
              </a:r>
            </a:p>
          </p:txBody>
        </p:sp>
        <p:sp>
          <p:nvSpPr>
            <p:cNvPr id="11" name="Rectangle 10">
              <a:extLst>
                <a:ext uri="{FF2B5EF4-FFF2-40B4-BE49-F238E27FC236}">
                  <a16:creationId xmlns:a16="http://schemas.microsoft.com/office/drawing/2014/main" id="{98E970AF-0064-486E-B697-8BA0026250AD}"/>
                </a:ext>
              </a:extLst>
            </p:cNvPr>
            <p:cNvSpPr/>
            <p:nvPr/>
          </p:nvSpPr>
          <p:spPr>
            <a:xfrm>
              <a:off x="4728791" y="3157689"/>
              <a:ext cx="748923" cy="276999"/>
            </a:xfrm>
            <a:prstGeom prst="rect">
              <a:avLst/>
            </a:prstGeom>
          </p:spPr>
          <p:txBody>
            <a:bodyPr wrap="none">
              <a:spAutoFit/>
            </a:bodyPr>
            <a:lstStyle/>
            <a:p>
              <a:pPr algn="ctr"/>
              <a:r>
                <a:rPr lang="en-US" sz="1200" dirty="0">
                  <a:latin typeface="Segoe UI" panose="020B0502040204020203" pitchFamily="34" charset="0"/>
                  <a:cs typeface="Segoe UI" panose="020B0502040204020203" pitchFamily="34" charset="0"/>
                </a:rPr>
                <a:t>VPN VIP</a:t>
              </a:r>
            </a:p>
          </p:txBody>
        </p:sp>
      </p:grpSp>
    </p:spTree>
    <p:extLst>
      <p:ext uri="{BB962C8B-B14F-4D97-AF65-F5344CB8AC3E}">
        <p14:creationId xmlns:p14="http://schemas.microsoft.com/office/powerpoint/2010/main" val="732422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FC1D9-0D7A-45AA-970C-9F3EAE7F5CF4}"/>
              </a:ext>
            </a:extLst>
          </p:cNvPr>
          <p:cNvSpPr>
            <a:spLocks noGrp="1"/>
          </p:cNvSpPr>
          <p:nvPr>
            <p:ph type="title"/>
          </p:nvPr>
        </p:nvSpPr>
        <p:spPr/>
        <p:txBody>
          <a:bodyPr/>
          <a:lstStyle/>
          <a:p>
            <a:r>
              <a:rPr lang="en-US" dirty="0">
                <a:solidFill>
                  <a:schemeClr val="tx1"/>
                </a:solidFill>
              </a:rPr>
              <a:t>High Availability Scenarios</a:t>
            </a:r>
          </a:p>
        </p:txBody>
      </p:sp>
      <p:sp>
        <p:nvSpPr>
          <p:cNvPr id="19" name="TextBox 18">
            <a:extLst>
              <a:ext uri="{FF2B5EF4-FFF2-40B4-BE49-F238E27FC236}">
                <a16:creationId xmlns:a16="http://schemas.microsoft.com/office/drawing/2014/main" id="{4CBB029C-E033-461A-8CD6-6C88BA798C26}"/>
              </a:ext>
            </a:extLst>
          </p:cNvPr>
          <p:cNvSpPr txBox="1"/>
          <p:nvPr/>
        </p:nvSpPr>
        <p:spPr>
          <a:xfrm>
            <a:off x="1848919" y="1332766"/>
            <a:ext cx="2947025" cy="307777"/>
          </a:xfrm>
          <a:prstGeom prst="rect">
            <a:avLst/>
          </a:prstGeom>
          <a:noFill/>
        </p:spPr>
        <p:txBody>
          <a:bodyPr wrap="none" lIns="0" tIns="0" rIns="0" bIns="0" rtlCol="0">
            <a:spAutoFit/>
          </a:bodyPr>
          <a:lstStyle/>
          <a:p>
            <a:pPr algn="l"/>
            <a:r>
              <a:rPr lang="en-US" sz="2000" b="1" u="sng" dirty="0">
                <a:gradFill>
                  <a:gsLst>
                    <a:gs pos="2917">
                      <a:schemeClr val="tx1"/>
                    </a:gs>
                    <a:gs pos="30000">
                      <a:schemeClr val="tx1"/>
                    </a:gs>
                  </a:gsLst>
                  <a:lin ang="5400000" scaled="0"/>
                </a:gradFill>
              </a:rPr>
              <a:t>Active/standby (default)</a:t>
            </a:r>
          </a:p>
        </p:txBody>
      </p:sp>
      <p:pic>
        <p:nvPicPr>
          <p:cNvPr id="21" name="Picture 20" descr="Diagram showing an active and standby VPN Gateway. The active gateway is connected to an on-premises VPN. ">
            <a:extLst>
              <a:ext uri="{FF2B5EF4-FFF2-40B4-BE49-F238E27FC236}">
                <a16:creationId xmlns:a16="http://schemas.microsoft.com/office/drawing/2014/main" id="{45A2B6D8-78FF-4427-8C77-CCBA2475902F}"/>
              </a:ext>
            </a:extLst>
          </p:cNvPr>
          <p:cNvPicPr>
            <a:picLocks noChangeAspect="1"/>
          </p:cNvPicPr>
          <p:nvPr/>
        </p:nvPicPr>
        <p:blipFill>
          <a:blip r:embed="rId2"/>
          <a:stretch>
            <a:fillRect/>
          </a:stretch>
        </p:blipFill>
        <p:spPr>
          <a:xfrm>
            <a:off x="1028700" y="1729270"/>
            <a:ext cx="4011812" cy="3038475"/>
          </a:xfrm>
          <a:prstGeom prst="rect">
            <a:avLst/>
          </a:prstGeom>
        </p:spPr>
      </p:pic>
      <p:sp>
        <p:nvSpPr>
          <p:cNvPr id="26" name="Arrow: Notched Right 25">
            <a:extLst>
              <a:ext uri="{FF2B5EF4-FFF2-40B4-BE49-F238E27FC236}">
                <a16:creationId xmlns:a16="http://schemas.microsoft.com/office/drawing/2014/main" id="{7DE5FF75-E188-4DAD-8D8D-500BFEA1E4C6}"/>
              </a:ext>
              <a:ext uri="{C183D7F6-B498-43B3-948B-1728B52AA6E4}">
                <adec:decorative xmlns:adec="http://schemas.microsoft.com/office/drawing/2017/decorative" val="1"/>
              </a:ext>
            </a:extLst>
          </p:cNvPr>
          <p:cNvSpPr/>
          <p:nvPr/>
        </p:nvSpPr>
        <p:spPr bwMode="auto">
          <a:xfrm>
            <a:off x="5137285" y="2738223"/>
            <a:ext cx="1009650" cy="762000"/>
          </a:xfrm>
          <a:prstGeom prst="notchedRightArrow">
            <a:avLst/>
          </a:prstGeom>
          <a:solidFill>
            <a:srgbClr val="79B5E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78FA430B-8A5E-4E3D-9269-A05ED92776B8}"/>
              </a:ext>
            </a:extLst>
          </p:cNvPr>
          <p:cNvSpPr txBox="1"/>
          <p:nvPr/>
        </p:nvSpPr>
        <p:spPr>
          <a:xfrm>
            <a:off x="7624787" y="1332766"/>
            <a:ext cx="1575560" cy="307777"/>
          </a:xfrm>
          <a:prstGeom prst="rect">
            <a:avLst/>
          </a:prstGeom>
          <a:noFill/>
        </p:spPr>
        <p:txBody>
          <a:bodyPr wrap="none" lIns="0" tIns="0" rIns="0" bIns="0" rtlCol="0">
            <a:spAutoFit/>
          </a:bodyPr>
          <a:lstStyle/>
          <a:p>
            <a:pPr algn="l"/>
            <a:r>
              <a:rPr lang="en-US" sz="2000" b="1" u="sng" dirty="0">
                <a:gradFill>
                  <a:gsLst>
                    <a:gs pos="2917">
                      <a:schemeClr val="tx1"/>
                    </a:gs>
                    <a:gs pos="30000">
                      <a:schemeClr val="tx1"/>
                    </a:gs>
                  </a:gsLst>
                  <a:lin ang="5400000" scaled="0"/>
                </a:gradFill>
              </a:rPr>
              <a:t>Active/active</a:t>
            </a:r>
            <a:endParaRPr lang="en-US" sz="2000" b="1" u="sng" dirty="0">
              <a:solidFill>
                <a:srgbClr val="FF0000"/>
              </a:solidFill>
            </a:endParaRPr>
          </a:p>
        </p:txBody>
      </p:sp>
      <p:pic>
        <p:nvPicPr>
          <p:cNvPr id="22" name="Picture 21" descr="Diagram showing two active VPN Gateways connecting through multiple paths to two on-premises VPN gateways. ">
            <a:extLst>
              <a:ext uri="{FF2B5EF4-FFF2-40B4-BE49-F238E27FC236}">
                <a16:creationId xmlns:a16="http://schemas.microsoft.com/office/drawing/2014/main" id="{FC85C91A-968A-49F4-98FD-99FD503A62D4}"/>
              </a:ext>
            </a:extLst>
          </p:cNvPr>
          <p:cNvPicPr>
            <a:picLocks noChangeAspect="1"/>
          </p:cNvPicPr>
          <p:nvPr/>
        </p:nvPicPr>
        <p:blipFill>
          <a:blip r:embed="rId3"/>
          <a:stretch>
            <a:fillRect/>
          </a:stretch>
        </p:blipFill>
        <p:spPr>
          <a:xfrm>
            <a:off x="6334125" y="1733825"/>
            <a:ext cx="3886019" cy="3029364"/>
          </a:xfrm>
          <a:prstGeom prst="rect">
            <a:avLst/>
          </a:prstGeom>
        </p:spPr>
      </p:pic>
      <p:sp>
        <p:nvSpPr>
          <p:cNvPr id="3" name="Text Placeholder 2">
            <a:extLst>
              <a:ext uri="{FF2B5EF4-FFF2-40B4-BE49-F238E27FC236}">
                <a16:creationId xmlns:a16="http://schemas.microsoft.com/office/drawing/2014/main" id="{E79A804F-E434-4DF7-B6E1-FA51C629F61F}"/>
              </a:ext>
            </a:extLst>
          </p:cNvPr>
          <p:cNvSpPr>
            <a:spLocks noGrp="1"/>
          </p:cNvSpPr>
          <p:nvPr>
            <p:ph type="body" sz="quarter" idx="10"/>
          </p:nvPr>
        </p:nvSpPr>
        <p:spPr>
          <a:xfrm>
            <a:off x="637675" y="5452848"/>
            <a:ext cx="11018520" cy="947952"/>
          </a:xfrm>
        </p:spPr>
        <p:txBody>
          <a:bodyPr/>
          <a:lstStyle/>
          <a:p>
            <a:r>
              <a:rPr lang="en-US" dirty="0"/>
              <a:t>VPN gateways are deployed as two instances </a:t>
            </a:r>
          </a:p>
          <a:p>
            <a:r>
              <a:rPr lang="en-US" dirty="0"/>
              <a:t>Enable </a:t>
            </a:r>
            <a:r>
              <a:rPr lang="en-US" b="1" dirty="0"/>
              <a:t>active/active mode </a:t>
            </a:r>
            <a:r>
              <a:rPr lang="en-US" dirty="0"/>
              <a:t>for higher availability</a:t>
            </a:r>
          </a:p>
        </p:txBody>
      </p:sp>
    </p:spTree>
    <p:extLst>
      <p:ext uri="{BB962C8B-B14F-4D97-AF65-F5344CB8AC3E}">
        <p14:creationId xmlns:p14="http://schemas.microsoft.com/office/powerpoint/2010/main" val="3025867368"/>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6" y="3035808"/>
            <a:ext cx="10764656" cy="498598"/>
          </a:xfrm>
        </p:spPr>
        <p:txBody>
          <a:bodyPr/>
          <a:lstStyle/>
          <a:p>
            <a:r>
              <a:rPr lang="en-US" dirty="0"/>
              <a:t>ExpressRoute and Virtual WAN</a:t>
            </a:r>
          </a:p>
        </p:txBody>
      </p:sp>
    </p:spTree>
    <p:extLst>
      <p:ext uri="{BB962C8B-B14F-4D97-AF65-F5344CB8AC3E}">
        <p14:creationId xmlns:p14="http://schemas.microsoft.com/office/powerpoint/2010/main" val="243836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49CAE-CB3C-414C-A3FA-6C93E087EAAF}"/>
              </a:ext>
            </a:extLst>
          </p:cNvPr>
          <p:cNvSpPr>
            <a:spLocks noGrp="1"/>
          </p:cNvSpPr>
          <p:nvPr>
            <p:ph type="title"/>
          </p:nvPr>
        </p:nvSpPr>
        <p:spPr/>
        <p:txBody>
          <a:bodyPr/>
          <a:lstStyle/>
          <a:p>
            <a:r>
              <a:rPr lang="en-US" dirty="0"/>
              <a:t>ExpressRoute and Virtual WAN Overview</a:t>
            </a:r>
          </a:p>
        </p:txBody>
      </p:sp>
      <p:sp>
        <p:nvSpPr>
          <p:cNvPr id="3" name="Text Placeholder 2">
            <a:extLst>
              <a:ext uri="{FF2B5EF4-FFF2-40B4-BE49-F238E27FC236}">
                <a16:creationId xmlns:a16="http://schemas.microsoft.com/office/drawing/2014/main" id="{274BC83F-9D25-4345-996B-7D952D0F751A}"/>
              </a:ext>
            </a:extLst>
          </p:cNvPr>
          <p:cNvSpPr>
            <a:spLocks noGrp="1"/>
          </p:cNvSpPr>
          <p:nvPr>
            <p:ph type="body" sz="quarter" idx="10"/>
          </p:nvPr>
        </p:nvSpPr>
        <p:spPr>
          <a:xfrm>
            <a:off x="584200" y="1435497"/>
            <a:ext cx="11018520" cy="3016210"/>
          </a:xfrm>
        </p:spPr>
        <p:txBody>
          <a:bodyPr/>
          <a:lstStyle/>
          <a:p>
            <a:r>
              <a:rPr lang="en-US" dirty="0"/>
              <a:t>ExpressRoute</a:t>
            </a:r>
          </a:p>
          <a:p>
            <a:r>
              <a:rPr lang="en-US" dirty="0"/>
              <a:t>ExpressRoute Capabilities</a:t>
            </a:r>
          </a:p>
          <a:p>
            <a:r>
              <a:rPr lang="en-US" dirty="0"/>
              <a:t>Coexisting Site-to-Site and ExpressRoute</a:t>
            </a:r>
          </a:p>
          <a:p>
            <a:r>
              <a:rPr lang="en-US" dirty="0"/>
              <a:t>Intersite Connection Comparisons</a:t>
            </a:r>
          </a:p>
          <a:p>
            <a:r>
              <a:rPr lang="en-US" dirty="0"/>
              <a:t>Virtual WANs</a:t>
            </a:r>
          </a:p>
          <a:p>
            <a:pPr marL="0" indent="0">
              <a:buNone/>
            </a:pPr>
            <a:endParaRPr lang="en-US" dirty="0"/>
          </a:p>
        </p:txBody>
      </p:sp>
    </p:spTree>
    <p:extLst>
      <p:ext uri="{BB962C8B-B14F-4D97-AF65-F5344CB8AC3E}">
        <p14:creationId xmlns:p14="http://schemas.microsoft.com/office/powerpoint/2010/main" val="132901744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User Accounts</a:t>
            </a:r>
          </a:p>
        </p:txBody>
      </p:sp>
      <p:sp>
        <p:nvSpPr>
          <p:cNvPr id="6" name="Text Placeholder 5"/>
          <p:cNvSpPr>
            <a:spLocks noGrp="1"/>
          </p:cNvSpPr>
          <p:nvPr>
            <p:ph type="body" sz="quarter" idx="10"/>
          </p:nvPr>
        </p:nvSpPr>
        <p:spPr>
          <a:xfrm>
            <a:off x="584200" y="4530729"/>
            <a:ext cx="11018520" cy="1465016"/>
          </a:xfrm>
        </p:spPr>
        <p:txBody>
          <a:bodyPr/>
          <a:lstStyle/>
          <a:p>
            <a:r>
              <a:rPr lang="en-US" dirty="0"/>
              <a:t>All users must have an account</a:t>
            </a:r>
          </a:p>
          <a:p>
            <a:r>
              <a:rPr lang="en-US" dirty="0"/>
              <a:t>The account is used for authentication and authorization</a:t>
            </a:r>
          </a:p>
          <a:p>
            <a:r>
              <a:rPr lang="en-US" dirty="0"/>
              <a:t>Identity Sources: Cloud, Directory-synchronized, and Guest </a:t>
            </a:r>
          </a:p>
        </p:txBody>
      </p:sp>
      <p:pic>
        <p:nvPicPr>
          <p:cNvPr id="2" name="Picture 2" descr="Screenshot of the user accounts page with users name, email, user type, and source.">
            <a:extLst>
              <a:ext uri="{FF2B5EF4-FFF2-40B4-BE49-F238E27FC236}">
                <a16:creationId xmlns:a16="http://schemas.microsoft.com/office/drawing/2014/main" id="{2A7C1F9E-5485-4FF1-A16A-248FDA70627A}"/>
              </a:ext>
            </a:extLst>
          </p:cNvPr>
          <p:cNvPicPr>
            <a:picLocks noChangeAspect="1"/>
          </p:cNvPicPr>
          <p:nvPr/>
        </p:nvPicPr>
        <p:blipFill>
          <a:blip r:embed="rId3"/>
          <a:stretch>
            <a:fillRect/>
          </a:stretch>
        </p:blipFill>
        <p:spPr>
          <a:xfrm>
            <a:off x="587829" y="1246944"/>
            <a:ext cx="9826689" cy="2777907"/>
          </a:xfrm>
          <a:prstGeom prst="rect">
            <a:avLst/>
          </a:prstGeom>
        </p:spPr>
      </p:pic>
    </p:spTree>
    <p:extLst>
      <p:ext uri="{BB962C8B-B14F-4D97-AF65-F5344CB8AC3E}">
        <p14:creationId xmlns:p14="http://schemas.microsoft.com/office/powerpoint/2010/main" val="2639477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ExpressRoute</a:t>
            </a:r>
          </a:p>
        </p:txBody>
      </p:sp>
      <p:sp>
        <p:nvSpPr>
          <p:cNvPr id="6" name="Text Placeholder 5"/>
          <p:cNvSpPr>
            <a:spLocks noGrp="1"/>
          </p:cNvSpPr>
          <p:nvPr>
            <p:ph type="body" sz="quarter" idx="10"/>
          </p:nvPr>
        </p:nvSpPr>
        <p:spPr>
          <a:xfrm>
            <a:off x="584993" y="4206874"/>
            <a:ext cx="11018838" cy="1255728"/>
          </a:xfrm>
        </p:spPr>
        <p:txBody>
          <a:bodyPr/>
          <a:lstStyle/>
          <a:p>
            <a:r>
              <a:rPr lang="en-US" sz="2400" dirty="0"/>
              <a:t>Private connections between your on-premises network and Microsoft datacenters </a:t>
            </a:r>
          </a:p>
          <a:p>
            <a:r>
              <a:rPr lang="en-US" sz="2400" dirty="0"/>
              <a:t>Connections do not go over the public Internet – partner network</a:t>
            </a:r>
          </a:p>
          <a:p>
            <a:r>
              <a:rPr lang="en-US" sz="2400" dirty="0"/>
              <a:t>Secure, reliable, low latency, high speed connections </a:t>
            </a:r>
          </a:p>
        </p:txBody>
      </p:sp>
      <p:pic>
        <p:nvPicPr>
          <p:cNvPr id="3" name="Picture 2" descr="Illustration of Expressroute showing a customer's network with traffic through the partner edge through two ExpressRoute circuits to the Microsoft edge, then from there to the webapps, public IP addresses in Azure, to Office 365 and CRM Services, and to virtual networks.">
            <a:extLst>
              <a:ext uri="{FF2B5EF4-FFF2-40B4-BE49-F238E27FC236}">
                <a16:creationId xmlns:a16="http://schemas.microsoft.com/office/drawing/2014/main" id="{8B3FA26B-90C6-4BBE-8200-1C26BA4F01FD}"/>
              </a:ext>
            </a:extLst>
          </p:cNvPr>
          <p:cNvPicPr>
            <a:picLocks noChangeAspect="1"/>
          </p:cNvPicPr>
          <p:nvPr/>
        </p:nvPicPr>
        <p:blipFill>
          <a:blip r:embed="rId3"/>
          <a:stretch>
            <a:fillRect/>
          </a:stretch>
        </p:blipFill>
        <p:spPr>
          <a:xfrm>
            <a:off x="904318" y="1445871"/>
            <a:ext cx="10054397" cy="2215990"/>
          </a:xfrm>
          <a:prstGeom prst="rect">
            <a:avLst/>
          </a:prstGeom>
        </p:spPr>
      </p:pic>
    </p:spTree>
    <p:extLst>
      <p:ext uri="{BB962C8B-B14F-4D97-AF65-F5344CB8AC3E}">
        <p14:creationId xmlns:p14="http://schemas.microsoft.com/office/powerpoint/2010/main" val="4126209356"/>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262C-1C72-4951-B194-B5503A267E60}"/>
              </a:ext>
            </a:extLst>
          </p:cNvPr>
          <p:cNvSpPr>
            <a:spLocks noGrp="1"/>
          </p:cNvSpPr>
          <p:nvPr>
            <p:ph type="title"/>
          </p:nvPr>
        </p:nvSpPr>
        <p:spPr/>
        <p:txBody>
          <a:bodyPr/>
          <a:lstStyle/>
          <a:p>
            <a:r>
              <a:rPr lang="en-US" dirty="0"/>
              <a:t>ExpressRoute Capabilities</a:t>
            </a:r>
          </a:p>
        </p:txBody>
      </p:sp>
      <p:sp>
        <p:nvSpPr>
          <p:cNvPr id="3" name="Text Placeholder 2">
            <a:extLst>
              <a:ext uri="{FF2B5EF4-FFF2-40B4-BE49-F238E27FC236}">
                <a16:creationId xmlns:a16="http://schemas.microsoft.com/office/drawing/2014/main" id="{C3BE5F18-5B9E-4D36-8293-53AADEDD09CA}"/>
              </a:ext>
            </a:extLst>
          </p:cNvPr>
          <p:cNvSpPr>
            <a:spLocks noGrp="1"/>
          </p:cNvSpPr>
          <p:nvPr>
            <p:ph type="body" sz="quarter" idx="10"/>
          </p:nvPr>
        </p:nvSpPr>
        <p:spPr>
          <a:xfrm>
            <a:off x="588263" y="1206897"/>
            <a:ext cx="6253922" cy="5193903"/>
          </a:xfrm>
        </p:spPr>
        <p:txBody>
          <a:bodyPr/>
          <a:lstStyle/>
          <a:p>
            <a:r>
              <a:rPr lang="en-US" dirty="0"/>
              <a:t>Layer 3 connectivity with redundancy</a:t>
            </a:r>
          </a:p>
          <a:p>
            <a:r>
              <a:rPr lang="en-US" dirty="0"/>
              <a:t>Connectivity to all regions within a geography</a:t>
            </a:r>
          </a:p>
          <a:p>
            <a:r>
              <a:rPr lang="en-US" dirty="0"/>
              <a:t>Global connectivity with ExpressRoute premium add-on</a:t>
            </a:r>
          </a:p>
          <a:p>
            <a:r>
              <a:rPr lang="en-US" dirty="0"/>
              <a:t>Across on-premises connectivity with ExpressRoute Global Reach</a:t>
            </a:r>
          </a:p>
          <a:p>
            <a:r>
              <a:rPr lang="en-US" dirty="0"/>
              <a:t>Bandwidth options – 50 Mbps to 100 Gbps</a:t>
            </a:r>
          </a:p>
          <a:p>
            <a:r>
              <a:rPr lang="en-US" dirty="0"/>
              <a:t>Billing models – unlimited, metered, premium</a:t>
            </a:r>
          </a:p>
          <a:p>
            <a:endParaRPr lang="en-US" dirty="0"/>
          </a:p>
        </p:txBody>
      </p:sp>
      <p:pic>
        <p:nvPicPr>
          <p:cNvPr id="4" name="Picture 3" descr="Global map with partner locations.">
            <a:extLst>
              <a:ext uri="{FF2B5EF4-FFF2-40B4-BE49-F238E27FC236}">
                <a16:creationId xmlns:a16="http://schemas.microsoft.com/office/drawing/2014/main" id="{59FDDE26-3A69-421F-8106-2D051AAD566A}"/>
              </a:ext>
            </a:extLst>
          </p:cNvPr>
          <p:cNvPicPr>
            <a:picLocks noChangeAspect="1"/>
          </p:cNvPicPr>
          <p:nvPr/>
        </p:nvPicPr>
        <p:blipFill>
          <a:blip r:embed="rId2"/>
          <a:stretch>
            <a:fillRect/>
          </a:stretch>
        </p:blipFill>
        <p:spPr>
          <a:xfrm>
            <a:off x="6585102" y="1966829"/>
            <a:ext cx="5606898" cy="2643672"/>
          </a:xfrm>
          <a:prstGeom prst="rect">
            <a:avLst/>
          </a:prstGeom>
        </p:spPr>
      </p:pic>
    </p:spTree>
    <p:extLst>
      <p:ext uri="{BB962C8B-B14F-4D97-AF65-F5344CB8AC3E}">
        <p14:creationId xmlns:p14="http://schemas.microsoft.com/office/powerpoint/2010/main" val="595248786"/>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Coexisting Site-to-Site and ExpressRoute</a:t>
            </a:r>
          </a:p>
        </p:txBody>
      </p:sp>
      <p:sp>
        <p:nvSpPr>
          <p:cNvPr id="6" name="Text Placeholder 5"/>
          <p:cNvSpPr>
            <a:spLocks noGrp="1"/>
          </p:cNvSpPr>
          <p:nvPr>
            <p:ph type="body" sz="quarter" idx="10"/>
          </p:nvPr>
        </p:nvSpPr>
        <p:spPr>
          <a:xfrm>
            <a:off x="429821" y="5157231"/>
            <a:ext cx="11018520" cy="1255728"/>
          </a:xfrm>
        </p:spPr>
        <p:txBody>
          <a:bodyPr/>
          <a:lstStyle/>
          <a:p>
            <a:r>
              <a:rPr lang="en-US" sz="2400" dirty="0"/>
              <a:t>Use S2S VPN as a secure failover path for ExpressRoute</a:t>
            </a:r>
          </a:p>
          <a:p>
            <a:r>
              <a:rPr lang="en-US" sz="2400" dirty="0"/>
              <a:t>Use S2S VPNs to connect to sites that are not connected with ExpressRoute</a:t>
            </a:r>
          </a:p>
          <a:p>
            <a:r>
              <a:rPr lang="en-US" sz="2400" dirty="0"/>
              <a:t>Notice two VNet gateways for the same virtual network</a:t>
            </a:r>
          </a:p>
        </p:txBody>
      </p:sp>
      <p:pic>
        <p:nvPicPr>
          <p:cNvPr id="2" name="Picture 1" descr="Diagram showing how you can have an ExpressRoute and a Site-to-Tite VPN configuration coexisting. VNet1 is configured with 2 virtual network gateways, one for the private ExpressRoute connection, and the other for the Site-to-Site traffic. The two S2S connections originate from an on-premises HQ and an on-premises branch site, whereas the dedicated private ExpressRoute originates from the on-premise HQ.">
            <a:extLst>
              <a:ext uri="{FF2B5EF4-FFF2-40B4-BE49-F238E27FC236}">
                <a16:creationId xmlns:a16="http://schemas.microsoft.com/office/drawing/2014/main" id="{61679998-A56C-493C-B991-4220C7A9199E}"/>
              </a:ext>
            </a:extLst>
          </p:cNvPr>
          <p:cNvPicPr>
            <a:picLocks noChangeAspect="1"/>
          </p:cNvPicPr>
          <p:nvPr/>
        </p:nvPicPr>
        <p:blipFill>
          <a:blip r:embed="rId3"/>
          <a:stretch>
            <a:fillRect/>
          </a:stretch>
        </p:blipFill>
        <p:spPr>
          <a:xfrm>
            <a:off x="1846406" y="1121640"/>
            <a:ext cx="7837344" cy="3797383"/>
          </a:xfrm>
          <a:prstGeom prst="rect">
            <a:avLst/>
          </a:prstGeom>
        </p:spPr>
      </p:pic>
    </p:spTree>
    <p:extLst>
      <p:ext uri="{BB962C8B-B14F-4D97-AF65-F5344CB8AC3E}">
        <p14:creationId xmlns:p14="http://schemas.microsoft.com/office/powerpoint/2010/main" val="612936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8A7B6-2527-4656-9899-BF6849EC1F9D}"/>
              </a:ext>
            </a:extLst>
          </p:cNvPr>
          <p:cNvSpPr>
            <a:spLocks noGrp="1"/>
          </p:cNvSpPr>
          <p:nvPr>
            <p:ph type="title"/>
          </p:nvPr>
        </p:nvSpPr>
        <p:spPr/>
        <p:txBody>
          <a:bodyPr/>
          <a:lstStyle/>
          <a:p>
            <a:r>
              <a:rPr lang="en-US" dirty="0"/>
              <a:t>Intersite Connections Comparison</a:t>
            </a:r>
          </a:p>
        </p:txBody>
      </p:sp>
      <p:graphicFrame>
        <p:nvGraphicFramePr>
          <p:cNvPr id="4" name="Table 3">
            <a:extLst>
              <a:ext uri="{FF2B5EF4-FFF2-40B4-BE49-F238E27FC236}">
                <a16:creationId xmlns:a16="http://schemas.microsoft.com/office/drawing/2014/main" id="{702867A2-F6F2-4ED4-A4A1-71D2216FC1F7}"/>
              </a:ext>
            </a:extLst>
          </p:cNvPr>
          <p:cNvGraphicFramePr>
            <a:graphicFrameLocks noGrp="1"/>
          </p:cNvGraphicFramePr>
          <p:nvPr/>
        </p:nvGraphicFramePr>
        <p:xfrm>
          <a:off x="608249" y="1245912"/>
          <a:ext cx="10814780" cy="5154888"/>
        </p:xfrm>
        <a:graphic>
          <a:graphicData uri="http://schemas.openxmlformats.org/drawingml/2006/table">
            <a:tbl>
              <a:tblPr firstRow="1">
                <a:tableStyleId>{5C22544A-7EE6-4342-B048-85BDC9FD1C3A}</a:tableStyleId>
              </a:tblPr>
              <a:tblGrid>
                <a:gridCol w="2162956">
                  <a:extLst>
                    <a:ext uri="{9D8B030D-6E8A-4147-A177-3AD203B41FA5}">
                      <a16:colId xmlns:a16="http://schemas.microsoft.com/office/drawing/2014/main" val="3464628356"/>
                    </a:ext>
                  </a:extLst>
                </a:gridCol>
                <a:gridCol w="2162956">
                  <a:extLst>
                    <a:ext uri="{9D8B030D-6E8A-4147-A177-3AD203B41FA5}">
                      <a16:colId xmlns:a16="http://schemas.microsoft.com/office/drawing/2014/main" val="3968108436"/>
                    </a:ext>
                  </a:extLst>
                </a:gridCol>
                <a:gridCol w="2162956">
                  <a:extLst>
                    <a:ext uri="{9D8B030D-6E8A-4147-A177-3AD203B41FA5}">
                      <a16:colId xmlns:a16="http://schemas.microsoft.com/office/drawing/2014/main" val="1676527029"/>
                    </a:ext>
                  </a:extLst>
                </a:gridCol>
                <a:gridCol w="2162956">
                  <a:extLst>
                    <a:ext uri="{9D8B030D-6E8A-4147-A177-3AD203B41FA5}">
                      <a16:colId xmlns:a16="http://schemas.microsoft.com/office/drawing/2014/main" val="3520970269"/>
                    </a:ext>
                  </a:extLst>
                </a:gridCol>
                <a:gridCol w="2162956">
                  <a:extLst>
                    <a:ext uri="{9D8B030D-6E8A-4147-A177-3AD203B41FA5}">
                      <a16:colId xmlns:a16="http://schemas.microsoft.com/office/drawing/2014/main" val="2057607316"/>
                    </a:ext>
                  </a:extLst>
                </a:gridCol>
              </a:tblGrid>
              <a:tr h="441185">
                <a:tc>
                  <a:txBody>
                    <a:bodyPr/>
                    <a:lstStyle/>
                    <a:p>
                      <a:pPr algn="ctr" fontAlgn="b"/>
                      <a:r>
                        <a:rPr lang="en-US" sz="2000" dirty="0">
                          <a:effectLst/>
                        </a:rPr>
                        <a:t>Connection</a:t>
                      </a:r>
                    </a:p>
                  </a:txBody>
                  <a:tcPr marL="46348" marR="46348" marT="34761" marB="34761"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000" dirty="0">
                          <a:effectLst/>
                        </a:rPr>
                        <a:t>Azure services supported</a:t>
                      </a:r>
                    </a:p>
                  </a:txBody>
                  <a:tcPr marL="46348" marR="46348" marT="34761" marB="34761"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000" dirty="0">
                          <a:effectLst/>
                        </a:rPr>
                        <a:t>Bandwidth</a:t>
                      </a:r>
                    </a:p>
                  </a:txBody>
                  <a:tcPr marL="46348" marR="46348" marT="34761" marB="34761"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000" dirty="0">
                          <a:effectLst/>
                        </a:rPr>
                        <a:t>Protocols</a:t>
                      </a:r>
                    </a:p>
                  </a:txBody>
                  <a:tcPr marL="46348" marR="46348" marT="34761" marB="34761"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000" dirty="0">
                          <a:effectLst/>
                        </a:rPr>
                        <a:t>Typical use case</a:t>
                      </a:r>
                    </a:p>
                  </a:txBody>
                  <a:tcPr marL="46348" marR="46348" marT="34761" marB="34761"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44724946"/>
                  </a:ext>
                </a:extLst>
              </a:tr>
              <a:tr h="752610">
                <a:tc>
                  <a:txBody>
                    <a:bodyPr/>
                    <a:lstStyle/>
                    <a:p>
                      <a:pPr algn="ctr" fontAlgn="t"/>
                      <a:r>
                        <a:rPr lang="en-US" sz="2000" dirty="0">
                          <a:effectLst/>
                        </a:rPr>
                        <a:t>Virtual network, point-to-site</a:t>
                      </a:r>
                    </a:p>
                  </a:txBody>
                  <a:tcPr marL="46348" marR="46348" marT="34761" marB="3476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D6EF"/>
                    </a:solidFill>
                  </a:tcPr>
                </a:tc>
                <a:tc>
                  <a:txBody>
                    <a:bodyPr/>
                    <a:lstStyle/>
                    <a:p>
                      <a:pPr algn="ctr" fontAlgn="t"/>
                      <a:r>
                        <a:rPr lang="en-US" sz="2000" dirty="0">
                          <a:effectLst/>
                        </a:rPr>
                        <a:t>Azure IaaS services, Azure Virtual Machines</a:t>
                      </a:r>
                    </a:p>
                  </a:txBody>
                  <a:tcPr marL="46348" marR="46348" marT="34761" marB="3476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D6EF"/>
                    </a:solidFill>
                  </a:tcPr>
                </a:tc>
                <a:tc>
                  <a:txBody>
                    <a:bodyPr/>
                    <a:lstStyle/>
                    <a:p>
                      <a:pPr algn="ctr" fontAlgn="t"/>
                      <a:r>
                        <a:rPr lang="en-US" sz="2000" dirty="0">
                          <a:effectLst/>
                        </a:rPr>
                        <a:t>Based on the gateway SKU</a:t>
                      </a:r>
                    </a:p>
                  </a:txBody>
                  <a:tcPr marL="46348" marR="46348" marT="34761" marB="3476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D6EF"/>
                    </a:solidFill>
                  </a:tcPr>
                </a:tc>
                <a:tc>
                  <a:txBody>
                    <a:bodyPr/>
                    <a:lstStyle/>
                    <a:p>
                      <a:pPr algn="ctr" fontAlgn="t"/>
                      <a:r>
                        <a:rPr lang="en-US" sz="2000" dirty="0">
                          <a:effectLst/>
                        </a:rPr>
                        <a:t>Active/passive</a:t>
                      </a:r>
                    </a:p>
                  </a:txBody>
                  <a:tcPr marL="46348" marR="46348" marT="34761" marB="3476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D6EF"/>
                    </a:solidFill>
                  </a:tcPr>
                </a:tc>
                <a:tc>
                  <a:txBody>
                    <a:bodyPr/>
                    <a:lstStyle/>
                    <a:p>
                      <a:pPr algn="ctr" fontAlgn="t"/>
                      <a:r>
                        <a:rPr lang="en-US" sz="2000" dirty="0">
                          <a:effectLst/>
                        </a:rPr>
                        <a:t>Dev, test, and lab environments for cloud services and virtual machines.</a:t>
                      </a:r>
                    </a:p>
                  </a:txBody>
                  <a:tcPr marL="46348" marR="46348" marT="34761" marB="3476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D6EF"/>
                    </a:solidFill>
                  </a:tcPr>
                </a:tc>
                <a:extLst>
                  <a:ext uri="{0D108BD9-81ED-4DB2-BD59-A6C34878D82A}">
                    <a16:rowId xmlns:a16="http://schemas.microsoft.com/office/drawing/2014/main" val="2398190405"/>
                  </a:ext>
                </a:extLst>
              </a:tr>
              <a:tr h="1064035">
                <a:tc>
                  <a:txBody>
                    <a:bodyPr/>
                    <a:lstStyle/>
                    <a:p>
                      <a:pPr algn="ctr" fontAlgn="t"/>
                      <a:r>
                        <a:rPr lang="en-US" sz="2000" dirty="0">
                          <a:effectLst/>
                        </a:rPr>
                        <a:t>Virtual network, site-to-site</a:t>
                      </a:r>
                    </a:p>
                  </a:txBody>
                  <a:tcPr marL="46348" marR="46348" marT="34761" marB="3476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7ECF7"/>
                    </a:solidFill>
                  </a:tcPr>
                </a:tc>
                <a:tc>
                  <a:txBody>
                    <a:bodyPr/>
                    <a:lstStyle/>
                    <a:p>
                      <a:pPr algn="ctr" fontAlgn="t"/>
                      <a:r>
                        <a:rPr lang="en-US" sz="2000" dirty="0">
                          <a:effectLst/>
                        </a:rPr>
                        <a:t>Azure IaaS services, Azure Virtual Machines</a:t>
                      </a:r>
                    </a:p>
                  </a:txBody>
                  <a:tcPr marL="46348" marR="46348" marT="34761" marB="3476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7ECF7"/>
                    </a:solidFill>
                  </a:tcPr>
                </a:tc>
                <a:tc>
                  <a:txBody>
                    <a:bodyPr/>
                    <a:lstStyle/>
                    <a:p>
                      <a:pPr algn="ctr" fontAlgn="t"/>
                      <a:r>
                        <a:rPr lang="en-US" sz="2000" dirty="0">
                          <a:effectLst/>
                        </a:rPr>
                        <a:t>Typically &lt; 1 Gbps aggregate</a:t>
                      </a:r>
                    </a:p>
                  </a:txBody>
                  <a:tcPr marL="46348" marR="46348" marT="34761" marB="3476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7ECF7"/>
                    </a:solidFill>
                  </a:tcPr>
                </a:tc>
                <a:tc>
                  <a:txBody>
                    <a:bodyPr/>
                    <a:lstStyle/>
                    <a:p>
                      <a:pPr algn="ctr" fontAlgn="t"/>
                      <a:r>
                        <a:rPr lang="en-US" sz="2000" dirty="0">
                          <a:effectLst/>
                        </a:rPr>
                        <a:t>Active/passive</a:t>
                      </a:r>
                    </a:p>
                    <a:p>
                      <a:pPr algn="ctr" fontAlgn="t"/>
                      <a:r>
                        <a:rPr lang="en-US" sz="2000" dirty="0">
                          <a:effectLst/>
                        </a:rPr>
                        <a:t>Active/active</a:t>
                      </a:r>
                    </a:p>
                  </a:txBody>
                  <a:tcPr marL="46348" marR="46348" marT="34761" marB="3476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7ECF7"/>
                    </a:solidFill>
                  </a:tcPr>
                </a:tc>
                <a:tc>
                  <a:txBody>
                    <a:bodyPr/>
                    <a:lstStyle/>
                    <a:p>
                      <a:pPr algn="ctr" fontAlgn="t"/>
                      <a:r>
                        <a:rPr lang="en-US" sz="2000" dirty="0">
                          <a:effectLst/>
                        </a:rPr>
                        <a:t>Dev, test, and lab environments. Small-scale production workloads and virtual machines.</a:t>
                      </a:r>
                    </a:p>
                  </a:txBody>
                  <a:tcPr marL="46348" marR="46348" marT="34761" marB="3476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7ECF7"/>
                    </a:solidFill>
                  </a:tcPr>
                </a:tc>
                <a:extLst>
                  <a:ext uri="{0D108BD9-81ED-4DB2-BD59-A6C34878D82A}">
                    <a16:rowId xmlns:a16="http://schemas.microsoft.com/office/drawing/2014/main" val="3235317446"/>
                  </a:ext>
                </a:extLst>
              </a:tr>
              <a:tr h="0">
                <a:tc>
                  <a:txBody>
                    <a:bodyPr/>
                    <a:lstStyle/>
                    <a:p>
                      <a:pPr algn="ctr" fontAlgn="t"/>
                      <a:r>
                        <a:rPr lang="en-US" sz="2000" dirty="0">
                          <a:effectLst/>
                        </a:rPr>
                        <a:t>ExpressRoute</a:t>
                      </a:r>
                    </a:p>
                  </a:txBody>
                  <a:tcPr marL="46348" marR="46348" marT="34761" marB="3476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D6EF"/>
                    </a:solidFill>
                  </a:tcPr>
                </a:tc>
                <a:tc>
                  <a:txBody>
                    <a:bodyPr/>
                    <a:lstStyle/>
                    <a:p>
                      <a:pPr algn="ctr" fontAlgn="t"/>
                      <a:r>
                        <a:rPr lang="en-US" sz="2000" dirty="0">
                          <a:effectLst/>
                        </a:rPr>
                        <a:t>Azure IaaS and PaaS services, Microsoft Office 365 services</a:t>
                      </a:r>
                    </a:p>
                  </a:txBody>
                  <a:tcPr marL="46348" marR="46348" marT="34761" marB="3476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D6EF"/>
                    </a:solidFill>
                  </a:tcPr>
                </a:tc>
                <a:tc>
                  <a:txBody>
                    <a:bodyPr/>
                    <a:lstStyle/>
                    <a:p>
                      <a:pPr algn="ctr" fontAlgn="t"/>
                      <a:r>
                        <a:rPr lang="en-US" sz="2000" dirty="0">
                          <a:effectLst/>
                        </a:rPr>
                        <a:t>50 Mbps up to 100 Gbps</a:t>
                      </a:r>
                    </a:p>
                  </a:txBody>
                  <a:tcPr marL="46348" marR="46348" marT="34761" marB="3476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D6EF"/>
                    </a:solidFill>
                  </a:tcPr>
                </a:tc>
                <a:tc>
                  <a:txBody>
                    <a:bodyPr/>
                    <a:lstStyle/>
                    <a:p>
                      <a:pPr algn="ctr" fontAlgn="t"/>
                      <a:r>
                        <a:rPr lang="en-US" sz="2000" dirty="0">
                          <a:effectLst/>
                        </a:rPr>
                        <a:t>Active/active</a:t>
                      </a:r>
                    </a:p>
                  </a:txBody>
                  <a:tcPr marL="46348" marR="46348" marT="34761" marB="3476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D6EF"/>
                    </a:solidFill>
                  </a:tcPr>
                </a:tc>
                <a:tc>
                  <a:txBody>
                    <a:bodyPr/>
                    <a:lstStyle/>
                    <a:p>
                      <a:pPr algn="ctr" fontAlgn="t"/>
                      <a:r>
                        <a:rPr lang="en-US" sz="2000" dirty="0">
                          <a:effectLst/>
                        </a:rPr>
                        <a:t>Enterprise-class and mission-critical workloads. Big data solutions.</a:t>
                      </a:r>
                    </a:p>
                  </a:txBody>
                  <a:tcPr marL="46348" marR="46348" marT="34761" marB="3476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D6EF"/>
                    </a:solidFill>
                  </a:tcPr>
                </a:tc>
                <a:extLst>
                  <a:ext uri="{0D108BD9-81ED-4DB2-BD59-A6C34878D82A}">
                    <a16:rowId xmlns:a16="http://schemas.microsoft.com/office/drawing/2014/main" val="521051727"/>
                  </a:ext>
                </a:extLst>
              </a:tr>
            </a:tbl>
          </a:graphicData>
        </a:graphic>
      </p:graphicFrame>
    </p:spTree>
    <p:extLst>
      <p:ext uri="{BB962C8B-B14F-4D97-AF65-F5344CB8AC3E}">
        <p14:creationId xmlns:p14="http://schemas.microsoft.com/office/powerpoint/2010/main" val="2253697688"/>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57814-42E4-4CF8-AFEE-9DDE54BE572B}"/>
              </a:ext>
            </a:extLst>
          </p:cNvPr>
          <p:cNvSpPr>
            <a:spLocks noGrp="1"/>
          </p:cNvSpPr>
          <p:nvPr>
            <p:ph type="title"/>
          </p:nvPr>
        </p:nvSpPr>
        <p:spPr>
          <a:xfrm>
            <a:off x="588263" y="457200"/>
            <a:ext cx="11018520" cy="553998"/>
          </a:xfrm>
        </p:spPr>
        <p:txBody>
          <a:bodyPr/>
          <a:lstStyle/>
          <a:p>
            <a:r>
              <a:rPr lang="en-US" dirty="0"/>
              <a:t>Virtual WANs</a:t>
            </a:r>
          </a:p>
        </p:txBody>
      </p:sp>
      <p:sp>
        <p:nvSpPr>
          <p:cNvPr id="3" name="Text Placeholder 2">
            <a:extLst>
              <a:ext uri="{FF2B5EF4-FFF2-40B4-BE49-F238E27FC236}">
                <a16:creationId xmlns:a16="http://schemas.microsoft.com/office/drawing/2014/main" id="{C7D28ADC-48DE-49EB-92A1-459DED3F2F5A}"/>
              </a:ext>
            </a:extLst>
          </p:cNvPr>
          <p:cNvSpPr>
            <a:spLocks noGrp="1"/>
          </p:cNvSpPr>
          <p:nvPr>
            <p:ph type="body" sz="quarter" idx="10"/>
          </p:nvPr>
        </p:nvSpPr>
        <p:spPr>
          <a:xfrm>
            <a:off x="584199" y="1435100"/>
            <a:ext cx="5773022" cy="5170646"/>
          </a:xfrm>
        </p:spPr>
        <p:txBody>
          <a:bodyPr/>
          <a:lstStyle/>
          <a:p>
            <a:pPr algn="just"/>
            <a:r>
              <a:rPr lang="en-US" dirty="0"/>
              <a:t>Brings together S2S, P2S, and ExpressRoute</a:t>
            </a:r>
          </a:p>
          <a:p>
            <a:pPr algn="just"/>
            <a:r>
              <a:rPr lang="en-US" dirty="0"/>
              <a:t>Integrated connectivity using a hub-and-spoke connectivity model</a:t>
            </a:r>
          </a:p>
          <a:p>
            <a:pPr algn="just"/>
            <a:r>
              <a:rPr lang="en-US" dirty="0"/>
              <a:t>Connect virtual networks and workloads to the Azure hub automatically</a:t>
            </a:r>
          </a:p>
          <a:p>
            <a:pPr algn="just"/>
            <a:r>
              <a:rPr lang="en-US" dirty="0"/>
              <a:t>Visualize the end-to-end flow within Azure</a:t>
            </a:r>
          </a:p>
          <a:p>
            <a:pPr algn="just"/>
            <a:r>
              <a:rPr lang="en-US" dirty="0"/>
              <a:t>Two types: Basic and Standard</a:t>
            </a:r>
          </a:p>
          <a:p>
            <a:pPr algn="just"/>
            <a:endParaRPr lang="en-US" dirty="0"/>
          </a:p>
        </p:txBody>
      </p:sp>
      <p:pic>
        <p:nvPicPr>
          <p:cNvPr id="5" name="Picture 4" descr="ExpressRoute, S2S, and P2S connections are using a Virtual WAN to access Azure virtual networks. ">
            <a:extLst>
              <a:ext uri="{FF2B5EF4-FFF2-40B4-BE49-F238E27FC236}">
                <a16:creationId xmlns:a16="http://schemas.microsoft.com/office/drawing/2014/main" id="{18AAA36B-C4EC-4FA3-9983-6DAD1E83C53D}"/>
              </a:ext>
            </a:extLst>
          </p:cNvPr>
          <p:cNvPicPr>
            <a:picLocks noChangeAspect="1"/>
          </p:cNvPicPr>
          <p:nvPr/>
        </p:nvPicPr>
        <p:blipFill>
          <a:blip r:embed="rId2"/>
          <a:stretch>
            <a:fillRect/>
          </a:stretch>
        </p:blipFill>
        <p:spPr>
          <a:xfrm>
            <a:off x="6360384" y="1839768"/>
            <a:ext cx="5343532" cy="3423228"/>
          </a:xfrm>
          <a:prstGeom prst="rect">
            <a:avLst/>
          </a:prstGeom>
        </p:spPr>
      </p:pic>
    </p:spTree>
    <p:extLst>
      <p:ext uri="{BB962C8B-B14F-4D97-AF65-F5344CB8AC3E}">
        <p14:creationId xmlns:p14="http://schemas.microsoft.com/office/powerpoint/2010/main" val="3616526025"/>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605313" y="2969388"/>
            <a:ext cx="9308592" cy="498598"/>
          </a:xfrm>
        </p:spPr>
        <p:txBody>
          <a:bodyPr/>
          <a:lstStyle/>
          <a:p>
            <a:r>
              <a:rPr lang="en-US" dirty="0"/>
              <a:t>Module 05 Lab and Review</a:t>
            </a:r>
          </a:p>
        </p:txBody>
      </p:sp>
    </p:spTree>
    <p:extLst>
      <p:ext uri="{BB962C8B-B14F-4D97-AF65-F5344CB8AC3E}">
        <p14:creationId xmlns:p14="http://schemas.microsoft.com/office/powerpoint/2010/main" val="328389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D2504-CD52-4530-95A0-64324BCD7B4B}"/>
              </a:ext>
            </a:extLst>
          </p:cNvPr>
          <p:cNvSpPr>
            <a:spLocks noGrp="1"/>
          </p:cNvSpPr>
          <p:nvPr>
            <p:ph type="title"/>
          </p:nvPr>
        </p:nvSpPr>
        <p:spPr/>
        <p:txBody>
          <a:bodyPr/>
          <a:lstStyle/>
          <a:p>
            <a:r>
              <a:rPr lang="en-US" dirty="0">
                <a:solidFill>
                  <a:schemeClr val="tx1"/>
                </a:solidFill>
                <a:cs typeface="Segoe UI"/>
              </a:rPr>
              <a:t>Lab 05 - Implement Intersite Connectivity</a:t>
            </a:r>
          </a:p>
        </p:txBody>
      </p:sp>
      <p:sp>
        <p:nvSpPr>
          <p:cNvPr id="3" name="Text Placeholder 2">
            <a:extLst>
              <a:ext uri="{FF2B5EF4-FFF2-40B4-BE49-F238E27FC236}">
                <a16:creationId xmlns:a16="http://schemas.microsoft.com/office/drawing/2014/main" id="{D463C3F3-1C03-40AA-A1FF-C685CB71C05F}"/>
              </a:ext>
            </a:extLst>
          </p:cNvPr>
          <p:cNvSpPr>
            <a:spLocks noGrp="1"/>
          </p:cNvSpPr>
          <p:nvPr>
            <p:ph type="body" sz="quarter" idx="10"/>
          </p:nvPr>
        </p:nvSpPr>
        <p:spPr>
          <a:xfrm>
            <a:off x="586390" y="1434370"/>
            <a:ext cx="11018520" cy="4136517"/>
          </a:xfrm>
        </p:spPr>
        <p:txBody>
          <a:bodyPr vert="horz" wrap="square" lIns="0" tIns="0" rIns="0" bIns="0" rtlCol="0" anchor="t">
            <a:spAutoFit/>
          </a:bodyPr>
          <a:lstStyle/>
          <a:p>
            <a:r>
              <a:rPr lang="en-US" sz="2400" b="1" dirty="0">
                <a:latin typeface="Segoe UI Semilight"/>
                <a:cs typeface="Segoe UI Semilight"/>
              </a:rPr>
              <a:t>Lab scenario</a:t>
            </a:r>
            <a:endParaRPr lang="en-US" dirty="0"/>
          </a:p>
          <a:p>
            <a:r>
              <a:rPr lang="en-US" sz="2400" dirty="0">
                <a:latin typeface="Segoe UI Semilight"/>
                <a:cs typeface="Segoe UI Semilight"/>
              </a:rPr>
              <a:t>Contoso has its datacenters in Boston, New York, and Seattle offices connected via a mesh wide-area network links, with full connectivity between them. You need to implement a lab environment that will reflect the topology of the Contoso's on-premises networks and verify its functionality.  </a:t>
            </a:r>
            <a:endParaRPr lang="en-US" dirty="0"/>
          </a:p>
          <a:p>
            <a:endParaRPr lang="en-US" sz="2400" b="1" dirty="0"/>
          </a:p>
          <a:p>
            <a:r>
              <a:rPr lang="en-US" sz="2400" b="1" dirty="0">
                <a:latin typeface="Segoe UI Semilight"/>
                <a:cs typeface="Segoe UI Semilight"/>
              </a:rPr>
              <a:t>Objectives</a:t>
            </a:r>
            <a:endParaRPr lang="en-US" dirty="0"/>
          </a:p>
          <a:p>
            <a:r>
              <a:rPr lang="en-US" sz="2400" dirty="0">
                <a:latin typeface="Segoe UI Semilight"/>
                <a:cs typeface="Segoe UI Semilight"/>
              </a:rPr>
              <a:t>Task 1: Provision the lab environment</a:t>
            </a:r>
            <a:endParaRPr lang="en-US" dirty="0"/>
          </a:p>
          <a:p>
            <a:r>
              <a:rPr lang="en-US" sz="2400" dirty="0">
                <a:latin typeface="Segoe UI Semilight"/>
                <a:cs typeface="Segoe UI Semilight"/>
              </a:rPr>
              <a:t>Task 2: Configure local and global virtual network peering</a:t>
            </a:r>
            <a:endParaRPr lang="en-US" sz="2400" dirty="0">
              <a:latin typeface="Segoe UI"/>
              <a:cs typeface="Segoe UI"/>
            </a:endParaRPr>
          </a:p>
          <a:p>
            <a:r>
              <a:rPr lang="en-US" sz="2400" dirty="0">
                <a:latin typeface="Segoe UI Semilight"/>
                <a:cs typeface="Segoe UI Semilight"/>
              </a:rPr>
              <a:t>Task 3: Test intersite connectivity </a:t>
            </a:r>
            <a:endParaRPr lang="en-US" dirty="0"/>
          </a:p>
        </p:txBody>
      </p:sp>
      <p:sp>
        <p:nvSpPr>
          <p:cNvPr id="7" name="TextBox 6">
            <a:extLst>
              <a:ext uri="{FF2B5EF4-FFF2-40B4-BE49-F238E27FC236}">
                <a16:creationId xmlns:a16="http://schemas.microsoft.com/office/drawing/2014/main" id="{92ABEEFB-D7CE-40A9-8B05-507B844DE816}"/>
              </a:ext>
            </a:extLst>
          </p:cNvPr>
          <p:cNvSpPr txBox="1"/>
          <p:nvPr/>
        </p:nvSpPr>
        <p:spPr>
          <a:xfrm>
            <a:off x="8682135" y="5999584"/>
            <a:ext cx="2541037"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dirty="0">
                <a:gradFill>
                  <a:gsLst>
                    <a:gs pos="2917">
                      <a:schemeClr val="tx1"/>
                    </a:gs>
                    <a:gs pos="30000">
                      <a:schemeClr val="tx1"/>
                    </a:gs>
                  </a:gsLst>
                  <a:lin ang="5400000" scaled="0"/>
                </a:gradFill>
              </a:rPr>
              <a:t>Next slide for an architecture diagram</a:t>
            </a:r>
            <a:r>
              <a:rPr lang="en-US" dirty="0">
                <a:cs typeface="Segoe UI"/>
              </a:rPr>
              <a:t>​</a:t>
            </a:r>
            <a:endParaRPr lang="en-US" dirty="0"/>
          </a:p>
        </p:txBody>
      </p:sp>
      <p:sp>
        <p:nvSpPr>
          <p:cNvPr id="6" name="Arrow: Right 5" descr="Arrow right. ">
            <a:extLst>
              <a:ext uri="{FF2B5EF4-FFF2-40B4-BE49-F238E27FC236}">
                <a16:creationId xmlns:a16="http://schemas.microsoft.com/office/drawing/2014/main" id="{577BF5DF-6E24-4124-B072-68726E838C58}"/>
              </a:ext>
            </a:extLst>
          </p:cNvPr>
          <p:cNvSpPr/>
          <p:nvPr/>
        </p:nvSpPr>
        <p:spPr bwMode="auto">
          <a:xfrm>
            <a:off x="11376224" y="5884785"/>
            <a:ext cx="395245" cy="818979"/>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spcBef>
                <a:spcPct val="0"/>
              </a:spcBef>
              <a:spcAft>
                <a:spcPct val="0"/>
              </a:spcAft>
            </a:pPr>
            <a:endParaRPr lang="en-US" sz="1600" dirty="0">
              <a:solidFill>
                <a:srgbClr val="1A1A1A"/>
              </a:solidFill>
              <a:ea typeface="+mn-lt"/>
              <a:cs typeface="Segoe UI" pitchFamily="34" charset="0"/>
            </a:endParaRPr>
          </a:p>
        </p:txBody>
      </p:sp>
    </p:spTree>
    <p:extLst>
      <p:ext uri="{BB962C8B-B14F-4D97-AF65-F5344CB8AC3E}">
        <p14:creationId xmlns:p14="http://schemas.microsoft.com/office/powerpoint/2010/main" val="1015846334"/>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6D009-E706-47D0-8B48-0DC85787336D}"/>
              </a:ext>
            </a:extLst>
          </p:cNvPr>
          <p:cNvSpPr>
            <a:spLocks noGrp="1"/>
          </p:cNvSpPr>
          <p:nvPr>
            <p:ph type="title"/>
          </p:nvPr>
        </p:nvSpPr>
        <p:spPr/>
        <p:txBody>
          <a:bodyPr/>
          <a:lstStyle/>
          <a:p>
            <a:r>
              <a:rPr lang="en-US" dirty="0">
                <a:cs typeface="Segoe UI"/>
              </a:rPr>
              <a:t>Lab 05 – Architecture Diagram</a:t>
            </a:r>
            <a:endParaRPr lang="en-US" dirty="0"/>
          </a:p>
        </p:txBody>
      </p:sp>
      <p:pic>
        <p:nvPicPr>
          <p:cNvPr id="3" name="Picture 3" descr="Architecture diagram as described in the lab guide. ">
            <a:extLst>
              <a:ext uri="{FF2B5EF4-FFF2-40B4-BE49-F238E27FC236}">
                <a16:creationId xmlns:a16="http://schemas.microsoft.com/office/drawing/2014/main" id="{D63103EC-20FF-4147-9BAC-1EBC9C794D90}"/>
              </a:ext>
            </a:extLst>
          </p:cNvPr>
          <p:cNvPicPr>
            <a:picLocks noChangeAspect="1"/>
          </p:cNvPicPr>
          <p:nvPr/>
        </p:nvPicPr>
        <p:blipFill>
          <a:blip r:embed="rId2"/>
          <a:stretch>
            <a:fillRect/>
          </a:stretch>
        </p:blipFill>
        <p:spPr>
          <a:xfrm>
            <a:off x="1348509" y="1219945"/>
            <a:ext cx="8769927" cy="5207819"/>
          </a:xfrm>
          <a:prstGeom prst="rect">
            <a:avLst/>
          </a:prstGeom>
        </p:spPr>
      </p:pic>
    </p:spTree>
    <p:extLst>
      <p:ext uri="{BB962C8B-B14F-4D97-AF65-F5344CB8AC3E}">
        <p14:creationId xmlns:p14="http://schemas.microsoft.com/office/powerpoint/2010/main" val="4241292761"/>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2919" y="2007918"/>
            <a:ext cx="4167887" cy="2215991"/>
          </a:xfrm>
        </p:spPr>
        <p:txBody>
          <a:bodyPr/>
          <a:lstStyle/>
          <a:p>
            <a:r>
              <a:rPr lang="en-US" dirty="0"/>
              <a:t>AZ-104T00A</a:t>
            </a:r>
            <a:br>
              <a:rPr lang="en-US" dirty="0"/>
            </a:br>
            <a:r>
              <a:rPr lang="en-US" dirty="0"/>
              <a:t>Module 06: </a:t>
            </a:r>
            <a:br>
              <a:rPr lang="en-US" dirty="0"/>
            </a:br>
            <a:r>
              <a:rPr lang="en-US" dirty="0"/>
              <a:t>Network Traffic</a:t>
            </a:r>
            <a:br>
              <a:rPr lang="en-US" dirty="0"/>
            </a:br>
            <a:r>
              <a:rPr lang="en-US" dirty="0"/>
              <a:t>Management</a:t>
            </a:r>
          </a:p>
        </p:txBody>
      </p:sp>
    </p:spTree>
    <p:extLst>
      <p:ext uri="{BB962C8B-B14F-4D97-AF65-F5344CB8AC3E}">
        <p14:creationId xmlns:p14="http://schemas.microsoft.com/office/powerpoint/2010/main" val="2430931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8FD67-B9CE-464C-BEFD-D97DA798FC3B}"/>
              </a:ext>
            </a:extLst>
          </p:cNvPr>
          <p:cNvSpPr>
            <a:spLocks noGrp="1"/>
          </p:cNvSpPr>
          <p:nvPr>
            <p:ph type="title"/>
          </p:nvPr>
        </p:nvSpPr>
        <p:spPr/>
        <p:txBody>
          <a:bodyPr/>
          <a:lstStyle/>
          <a:p>
            <a:r>
              <a:rPr lang="en-US" dirty="0"/>
              <a:t>Module Overview</a:t>
            </a:r>
          </a:p>
        </p:txBody>
      </p:sp>
      <p:sp>
        <p:nvSpPr>
          <p:cNvPr id="3" name="Text Placeholder 2">
            <a:extLst>
              <a:ext uri="{FF2B5EF4-FFF2-40B4-BE49-F238E27FC236}">
                <a16:creationId xmlns:a16="http://schemas.microsoft.com/office/drawing/2014/main" id="{AA0C651F-EF8D-4A96-BF69-5590DC92F281}"/>
              </a:ext>
            </a:extLst>
          </p:cNvPr>
          <p:cNvSpPr>
            <a:spLocks noGrp="1"/>
          </p:cNvSpPr>
          <p:nvPr>
            <p:ph type="body" sz="quarter" idx="10"/>
          </p:nvPr>
        </p:nvSpPr>
        <p:spPr>
          <a:xfrm>
            <a:off x="584200" y="1435497"/>
            <a:ext cx="11018520" cy="1982081"/>
          </a:xfrm>
        </p:spPr>
        <p:txBody>
          <a:bodyPr vert="horz" wrap="square" lIns="0" tIns="0" rIns="0" bIns="0" rtlCol="0" anchor="t">
            <a:spAutoFit/>
          </a:bodyPr>
          <a:lstStyle/>
          <a:p>
            <a:r>
              <a:rPr lang="en-US" dirty="0">
                <a:latin typeface="Segoe UI Semilight"/>
                <a:cs typeface="Segoe UI Semilight"/>
              </a:rPr>
              <a:t>Network Routing and Endpoints</a:t>
            </a:r>
            <a:endParaRPr lang="en-US" dirty="0"/>
          </a:p>
          <a:p>
            <a:r>
              <a:rPr lang="en-US" dirty="0">
                <a:latin typeface="Segoe UI Semilight"/>
                <a:cs typeface="Segoe UI Semilight"/>
              </a:rPr>
              <a:t>Azure Load Balancer</a:t>
            </a:r>
          </a:p>
          <a:p>
            <a:r>
              <a:rPr lang="en-US" dirty="0">
                <a:latin typeface="Segoe UI Semilight"/>
                <a:cs typeface="Segoe UI Semilight"/>
              </a:rPr>
              <a:t>Application Gateway</a:t>
            </a:r>
          </a:p>
          <a:p>
            <a:r>
              <a:rPr lang="en-US" dirty="0">
                <a:latin typeface="Segoe UI Semilight"/>
                <a:cs typeface="Segoe UI Semilight"/>
              </a:rPr>
              <a:t>Traffic Manager</a:t>
            </a:r>
          </a:p>
        </p:txBody>
      </p:sp>
    </p:spTree>
    <p:extLst>
      <p:ext uri="{BB962C8B-B14F-4D97-AF65-F5344CB8AC3E}">
        <p14:creationId xmlns:p14="http://schemas.microsoft.com/office/powerpoint/2010/main" val="180088025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Managing User Accounts</a:t>
            </a:r>
          </a:p>
        </p:txBody>
      </p:sp>
      <p:pic>
        <p:nvPicPr>
          <p:cNvPr id="4" name="Picture 4" descr="Screenshot of the Add user tool bar including new user, new guest user, bulk create, bulk invite, bulk delete, download users, refresh, reset password, multi-factor authentication, and delete user. ">
            <a:extLst>
              <a:ext uri="{FF2B5EF4-FFF2-40B4-BE49-F238E27FC236}">
                <a16:creationId xmlns:a16="http://schemas.microsoft.com/office/drawing/2014/main" id="{C3F246BA-4543-4155-AE0E-2671EC309578}"/>
              </a:ext>
            </a:extLst>
          </p:cNvPr>
          <p:cNvPicPr>
            <a:picLocks noChangeAspect="1"/>
          </p:cNvPicPr>
          <p:nvPr/>
        </p:nvPicPr>
        <p:blipFill>
          <a:blip r:embed="rId3"/>
          <a:stretch>
            <a:fillRect/>
          </a:stretch>
        </p:blipFill>
        <p:spPr>
          <a:xfrm>
            <a:off x="595745" y="1339045"/>
            <a:ext cx="11009745" cy="462273"/>
          </a:xfrm>
          <a:prstGeom prst="rect">
            <a:avLst/>
          </a:prstGeom>
        </p:spPr>
      </p:pic>
      <p:pic>
        <p:nvPicPr>
          <p:cNvPr id="12" name="Picture 11" descr="Screenshot of the new user page. Two radio buttons are shown. One for Create User and one for Invite User. ">
            <a:extLst>
              <a:ext uri="{FF2B5EF4-FFF2-40B4-BE49-F238E27FC236}">
                <a16:creationId xmlns:a16="http://schemas.microsoft.com/office/drawing/2014/main" id="{2652E1B4-C87A-4461-AC42-68F00FC68B67}"/>
              </a:ext>
            </a:extLst>
          </p:cNvPr>
          <p:cNvPicPr>
            <a:picLocks noChangeAspect="1"/>
          </p:cNvPicPr>
          <p:nvPr/>
        </p:nvPicPr>
        <p:blipFill>
          <a:blip r:embed="rId4"/>
          <a:stretch>
            <a:fillRect/>
          </a:stretch>
        </p:blipFill>
        <p:spPr>
          <a:xfrm>
            <a:off x="2235778" y="1998425"/>
            <a:ext cx="6515100" cy="2057400"/>
          </a:xfrm>
          <a:prstGeom prst="rect">
            <a:avLst/>
          </a:prstGeom>
        </p:spPr>
      </p:pic>
      <p:sp>
        <p:nvSpPr>
          <p:cNvPr id="8" name="Text Placeholder 7">
            <a:extLst>
              <a:ext uri="{FF2B5EF4-FFF2-40B4-BE49-F238E27FC236}">
                <a16:creationId xmlns:a16="http://schemas.microsoft.com/office/drawing/2014/main" id="{D03D9B80-E3E6-437B-A71F-2743E1BA89EC}"/>
              </a:ext>
            </a:extLst>
          </p:cNvPr>
          <p:cNvSpPr>
            <a:spLocks noGrp="1"/>
          </p:cNvSpPr>
          <p:nvPr>
            <p:ph type="body" sz="quarter" idx="10"/>
          </p:nvPr>
        </p:nvSpPr>
        <p:spPr>
          <a:xfrm>
            <a:off x="588963" y="4385913"/>
            <a:ext cx="11018520" cy="1982081"/>
          </a:xfrm>
        </p:spPr>
        <p:txBody>
          <a:bodyPr/>
          <a:lstStyle/>
          <a:p>
            <a:r>
              <a:rPr lang="en-US" dirty="0"/>
              <a:t>Must be Global Administrator or User Administrator to manage users</a:t>
            </a:r>
          </a:p>
          <a:p>
            <a:r>
              <a:rPr lang="en-US" dirty="0"/>
              <a:t>User profile (picture, job, contact info) is optional</a:t>
            </a:r>
          </a:p>
          <a:p>
            <a:r>
              <a:rPr lang="en-US" dirty="0"/>
              <a:t>Deleted users can be restored for 30 days</a:t>
            </a:r>
          </a:p>
          <a:p>
            <a:r>
              <a:rPr lang="en-US" dirty="0"/>
              <a:t>Sign in and audit log information is available</a:t>
            </a:r>
          </a:p>
        </p:txBody>
      </p:sp>
    </p:spTree>
    <p:extLst>
      <p:ext uri="{BB962C8B-B14F-4D97-AF65-F5344CB8AC3E}">
        <p14:creationId xmlns:p14="http://schemas.microsoft.com/office/powerpoint/2010/main" val="301934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6" y="3035808"/>
            <a:ext cx="10764656" cy="498598"/>
          </a:xfrm>
        </p:spPr>
        <p:txBody>
          <a:bodyPr/>
          <a:lstStyle/>
          <a:p>
            <a:r>
              <a:rPr lang="en-US" dirty="0"/>
              <a:t>Azure Load Balancer</a:t>
            </a:r>
          </a:p>
        </p:txBody>
      </p:sp>
    </p:spTree>
    <p:extLst>
      <p:ext uri="{BB962C8B-B14F-4D97-AF65-F5344CB8AC3E}">
        <p14:creationId xmlns:p14="http://schemas.microsoft.com/office/powerpoint/2010/main" val="2228867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8FD67-B9CE-464C-BEFD-D97DA798FC3B}"/>
              </a:ext>
            </a:extLst>
          </p:cNvPr>
          <p:cNvSpPr>
            <a:spLocks noGrp="1"/>
          </p:cNvSpPr>
          <p:nvPr>
            <p:ph type="title"/>
          </p:nvPr>
        </p:nvSpPr>
        <p:spPr/>
        <p:txBody>
          <a:bodyPr/>
          <a:lstStyle/>
          <a:p>
            <a:r>
              <a:rPr lang="en-US" dirty="0"/>
              <a:t>Azure Load Balancer Overview</a:t>
            </a:r>
          </a:p>
        </p:txBody>
      </p:sp>
      <p:sp>
        <p:nvSpPr>
          <p:cNvPr id="3" name="Text Placeholder 2">
            <a:extLst>
              <a:ext uri="{FF2B5EF4-FFF2-40B4-BE49-F238E27FC236}">
                <a16:creationId xmlns:a16="http://schemas.microsoft.com/office/drawing/2014/main" id="{AA0C651F-EF8D-4A96-BF69-5590DC92F281}"/>
              </a:ext>
            </a:extLst>
          </p:cNvPr>
          <p:cNvSpPr>
            <a:spLocks noGrp="1"/>
          </p:cNvSpPr>
          <p:nvPr>
            <p:ph type="body" sz="quarter" idx="10"/>
          </p:nvPr>
        </p:nvSpPr>
        <p:spPr>
          <a:xfrm>
            <a:off x="584200" y="1435497"/>
            <a:ext cx="11018520" cy="4050340"/>
          </a:xfrm>
        </p:spPr>
        <p:txBody>
          <a:bodyPr/>
          <a:lstStyle/>
          <a:p>
            <a:r>
              <a:rPr lang="en-US" dirty="0"/>
              <a:t>Azure Load Balancer</a:t>
            </a:r>
          </a:p>
          <a:p>
            <a:r>
              <a:rPr lang="en-US" dirty="0"/>
              <a:t>Public Load Balancer</a:t>
            </a:r>
          </a:p>
          <a:p>
            <a:r>
              <a:rPr lang="en-US" dirty="0"/>
              <a:t>Internal Load Balancer</a:t>
            </a:r>
          </a:p>
          <a:p>
            <a:r>
              <a:rPr lang="en-US" dirty="0"/>
              <a:t>Load Balancer SKUs</a:t>
            </a:r>
          </a:p>
          <a:p>
            <a:r>
              <a:rPr lang="en-US" dirty="0"/>
              <a:t>Backend Pools</a:t>
            </a:r>
          </a:p>
          <a:p>
            <a:r>
              <a:rPr lang="en-US" dirty="0"/>
              <a:t>Load Balancer Rules</a:t>
            </a:r>
          </a:p>
          <a:p>
            <a:r>
              <a:rPr lang="en-US" dirty="0"/>
              <a:t>Session Persistence</a:t>
            </a:r>
          </a:p>
          <a:p>
            <a:r>
              <a:rPr lang="en-US" dirty="0"/>
              <a:t>Health Probes</a:t>
            </a:r>
          </a:p>
        </p:txBody>
      </p:sp>
    </p:spTree>
    <p:extLst>
      <p:ext uri="{BB962C8B-B14F-4D97-AF65-F5344CB8AC3E}">
        <p14:creationId xmlns:p14="http://schemas.microsoft.com/office/powerpoint/2010/main" val="1202560319"/>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Load Balancer</a:t>
            </a:r>
          </a:p>
        </p:txBody>
      </p:sp>
      <p:sp>
        <p:nvSpPr>
          <p:cNvPr id="6" name="Text Placeholder 5"/>
          <p:cNvSpPr>
            <a:spLocks noGrp="1"/>
          </p:cNvSpPr>
          <p:nvPr>
            <p:ph type="body" sz="quarter" idx="10"/>
          </p:nvPr>
        </p:nvSpPr>
        <p:spPr>
          <a:xfrm>
            <a:off x="585203" y="3520794"/>
            <a:ext cx="10157219" cy="1895904"/>
          </a:xfrm>
        </p:spPr>
        <p:txBody>
          <a:bodyPr vert="horz" wrap="square" lIns="0" tIns="0" rIns="0" bIns="0" rtlCol="0" anchor="t">
            <a:spAutoFit/>
          </a:bodyPr>
          <a:lstStyle/>
          <a:p>
            <a:r>
              <a:rPr lang="en-US" dirty="0"/>
              <a:t>Distributes inbound traffic to backend resources using load-balancing rules and health probes</a:t>
            </a:r>
          </a:p>
          <a:p>
            <a:r>
              <a:rPr lang="en-US" dirty="0"/>
              <a:t>Can be used for both inbound/outbound scenarios</a:t>
            </a:r>
          </a:p>
          <a:p>
            <a:r>
              <a:rPr lang="en-US" dirty="0"/>
              <a:t>Two types: Public and Internal</a:t>
            </a:r>
          </a:p>
        </p:txBody>
      </p:sp>
      <p:pic>
        <p:nvPicPr>
          <p:cNvPr id="8" name="Picture 7" descr="Diagram showing how load balancer works. Left to right. The frontend is exchanging information with the Load Balancer. The Load Balancer is using rules and probes to communicate with the backend. ">
            <a:extLst>
              <a:ext uri="{FF2B5EF4-FFF2-40B4-BE49-F238E27FC236}">
                <a16:creationId xmlns:a16="http://schemas.microsoft.com/office/drawing/2014/main" id="{26081A2A-F3F5-4D79-AD0F-200DAA895C5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694291" y="721107"/>
            <a:ext cx="7328452" cy="2651250"/>
          </a:xfrm>
          <a:prstGeom prst="rect">
            <a:avLst/>
          </a:prstGeom>
          <a:noFill/>
        </p:spPr>
      </p:pic>
    </p:spTree>
    <p:extLst>
      <p:ext uri="{BB962C8B-B14F-4D97-AF65-F5344CB8AC3E}">
        <p14:creationId xmlns:p14="http://schemas.microsoft.com/office/powerpoint/2010/main" val="4201089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 showing how public load balancer works. Incoming requests on port 80 are sent to  the public load balancer. The LB sends requests on port 80 to three VMs in the web tier subnet. ">
            <a:extLst>
              <a:ext uri="{FF2B5EF4-FFF2-40B4-BE49-F238E27FC236}">
                <a16:creationId xmlns:a16="http://schemas.microsoft.com/office/drawing/2014/main" id="{0DA8EF73-74A4-49A1-85B0-9907A58A407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977367" y="934278"/>
            <a:ext cx="5473906" cy="3730487"/>
          </a:xfrm>
          <a:prstGeom prst="rect">
            <a:avLst/>
          </a:prstGeom>
          <a:noFill/>
          <a:ln>
            <a:noFill/>
          </a:ln>
        </p:spPr>
      </p:pic>
      <p:sp>
        <p:nvSpPr>
          <p:cNvPr id="17" name="Title 16"/>
          <p:cNvSpPr>
            <a:spLocks noGrp="1"/>
          </p:cNvSpPr>
          <p:nvPr>
            <p:ph type="title"/>
          </p:nvPr>
        </p:nvSpPr>
        <p:spPr/>
        <p:txBody>
          <a:bodyPr/>
          <a:lstStyle/>
          <a:p>
            <a:r>
              <a:rPr lang="en-US" dirty="0"/>
              <a:t>Public Load Balancer</a:t>
            </a:r>
          </a:p>
        </p:txBody>
      </p:sp>
      <p:sp>
        <p:nvSpPr>
          <p:cNvPr id="6" name="Text Placeholder 5"/>
          <p:cNvSpPr>
            <a:spLocks noGrp="1"/>
          </p:cNvSpPr>
          <p:nvPr>
            <p:ph type="body" sz="quarter" idx="10"/>
          </p:nvPr>
        </p:nvSpPr>
        <p:spPr>
          <a:xfrm>
            <a:off x="584200" y="4890199"/>
            <a:ext cx="10901855" cy="1378839"/>
          </a:xfrm>
        </p:spPr>
        <p:txBody>
          <a:bodyPr/>
          <a:lstStyle/>
          <a:p>
            <a:r>
              <a:rPr lang="en-US" dirty="0"/>
              <a:t>Maps public IP addresses and port number of incoming traffic to the VM’s private IP address and port number, and vice versa. </a:t>
            </a:r>
          </a:p>
          <a:p>
            <a:r>
              <a:rPr lang="en-US" dirty="0"/>
              <a:t>Apply load balancing rules to distribute traffic across VMs or services.</a:t>
            </a:r>
          </a:p>
        </p:txBody>
      </p:sp>
    </p:spTree>
    <p:extLst>
      <p:ext uri="{BB962C8B-B14F-4D97-AF65-F5344CB8AC3E}">
        <p14:creationId xmlns:p14="http://schemas.microsoft.com/office/powerpoint/2010/main" val="3505764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Internal Load Balancer</a:t>
            </a:r>
          </a:p>
        </p:txBody>
      </p:sp>
      <p:sp>
        <p:nvSpPr>
          <p:cNvPr id="6" name="Text Placeholder 5"/>
          <p:cNvSpPr>
            <a:spLocks noGrp="1"/>
          </p:cNvSpPr>
          <p:nvPr>
            <p:ph type="body" sz="quarter" idx="10"/>
          </p:nvPr>
        </p:nvSpPr>
        <p:spPr>
          <a:xfrm>
            <a:off x="584200" y="1435496"/>
            <a:ext cx="6346687" cy="4481227"/>
          </a:xfrm>
        </p:spPr>
        <p:txBody>
          <a:bodyPr/>
          <a:lstStyle/>
          <a:p>
            <a:r>
              <a:rPr lang="en-US" dirty="0"/>
              <a:t>Directs traffic only to resources inside a virtual network or that use a VPN to access Azure infrastructure.</a:t>
            </a:r>
          </a:p>
          <a:p>
            <a:r>
              <a:rPr lang="en-US" dirty="0"/>
              <a:t>Frontend IP addresses and virtual networks are never directly exposed to an internet endpoint.</a:t>
            </a:r>
          </a:p>
          <a:p>
            <a:r>
              <a:rPr lang="en-US" dirty="0"/>
              <a:t>Enables load balancing within a virtual network, for cross-premises virtual networks, for multi-tier applications, and for line-of-business applications.</a:t>
            </a:r>
          </a:p>
        </p:txBody>
      </p:sp>
      <p:pic>
        <p:nvPicPr>
          <p:cNvPr id="9" name="Picture 8" descr="Diagram showing how an internal load balancer works. Three VMs are shown going through a load balancer to access SQL servers in the database tier subnet. The SQL servers are responding on port 1443. ">
            <a:extLst>
              <a:ext uri="{FF2B5EF4-FFF2-40B4-BE49-F238E27FC236}">
                <a16:creationId xmlns:a16="http://schemas.microsoft.com/office/drawing/2014/main" id="{817C95F0-5DA6-4C44-A4E7-A63F968D322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594126" y="1435100"/>
            <a:ext cx="4188713" cy="3347879"/>
          </a:xfrm>
          <a:prstGeom prst="rect">
            <a:avLst/>
          </a:prstGeom>
          <a:noFill/>
          <a:ln>
            <a:noFill/>
          </a:ln>
        </p:spPr>
      </p:pic>
    </p:spTree>
    <p:extLst>
      <p:ext uri="{BB962C8B-B14F-4D97-AF65-F5344CB8AC3E}">
        <p14:creationId xmlns:p14="http://schemas.microsoft.com/office/powerpoint/2010/main" val="3050714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Load Balancer SKUs</a:t>
            </a:r>
          </a:p>
        </p:txBody>
      </p:sp>
      <p:sp>
        <p:nvSpPr>
          <p:cNvPr id="6" name="Text Placeholder 5"/>
          <p:cNvSpPr>
            <a:spLocks noGrp="1"/>
          </p:cNvSpPr>
          <p:nvPr>
            <p:ph type="body" sz="quarter" idx="10"/>
          </p:nvPr>
        </p:nvSpPr>
        <p:spPr>
          <a:xfrm>
            <a:off x="584200" y="1435100"/>
            <a:ext cx="5560391" cy="3274743"/>
          </a:xfrm>
        </p:spPr>
        <p:txBody>
          <a:bodyPr vert="horz" wrap="square" lIns="0" tIns="0" rIns="0" bIns="0" rtlCol="0" anchor="t">
            <a:spAutoFit/>
          </a:bodyPr>
          <a:lstStyle/>
          <a:p>
            <a:pPr algn="just"/>
            <a:r>
              <a:rPr lang="en-US" dirty="0">
                <a:latin typeface="Segoe UI Semilight"/>
                <a:cs typeface="Segoe UI Semilight"/>
              </a:rPr>
              <a:t>Load balancer supports both Basic and Standard (newer) SKUs</a:t>
            </a:r>
          </a:p>
          <a:p>
            <a:pPr algn="just"/>
            <a:r>
              <a:rPr lang="en-US" dirty="0">
                <a:latin typeface="Segoe UI Semilight"/>
                <a:cs typeface="Segoe UI Semilight"/>
              </a:rPr>
              <a:t>SKUs are not mutable</a:t>
            </a:r>
          </a:p>
          <a:p>
            <a:pPr algn="just"/>
            <a:r>
              <a:rPr lang="en-US" dirty="0">
                <a:latin typeface="Segoe UI Semilight"/>
                <a:cs typeface="Segoe UI Semilight"/>
              </a:rPr>
              <a:t>Load Balancer rule cannot span two virtual networks</a:t>
            </a:r>
          </a:p>
          <a:p>
            <a:pPr algn="just"/>
            <a:r>
              <a:rPr lang="en-US" dirty="0">
                <a:latin typeface="Segoe UI Semilight"/>
                <a:cs typeface="Segoe UI Semilight"/>
              </a:rPr>
              <a:t>No charge for the Basic Load Balancer SKU</a:t>
            </a:r>
          </a:p>
        </p:txBody>
      </p:sp>
      <p:pic>
        <p:nvPicPr>
          <p:cNvPr id="4" name="Picture 4" descr="Screenshot of the Create a load balancer page. The name is lb01. The Region is East US. The Type is Internal. The SKU is Basic. The Virtual Network is vnet01. The subnet is subnet01. The IP address assignment is Dynamic.">
            <a:extLst>
              <a:ext uri="{FF2B5EF4-FFF2-40B4-BE49-F238E27FC236}">
                <a16:creationId xmlns:a16="http://schemas.microsoft.com/office/drawing/2014/main" id="{EFDC0F98-2A9C-4935-A100-3BBCB3D8B7AA}"/>
              </a:ext>
            </a:extLst>
          </p:cNvPr>
          <p:cNvPicPr>
            <a:picLocks noChangeAspect="1"/>
          </p:cNvPicPr>
          <p:nvPr/>
        </p:nvPicPr>
        <p:blipFill>
          <a:blip r:embed="rId3"/>
          <a:stretch>
            <a:fillRect/>
          </a:stretch>
        </p:blipFill>
        <p:spPr>
          <a:xfrm>
            <a:off x="6433127" y="1437910"/>
            <a:ext cx="5173518" cy="4824997"/>
          </a:xfrm>
          <a:prstGeom prst="rect">
            <a:avLst/>
          </a:prstGeom>
          <a:ln>
            <a:solidFill>
              <a:schemeClr val="tx1"/>
            </a:solidFill>
          </a:ln>
        </p:spPr>
      </p:pic>
    </p:spTree>
    <p:extLst>
      <p:ext uri="{BB962C8B-B14F-4D97-AF65-F5344CB8AC3E}">
        <p14:creationId xmlns:p14="http://schemas.microsoft.com/office/powerpoint/2010/main" val="1136465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Backend Pools</a:t>
            </a:r>
          </a:p>
        </p:txBody>
      </p:sp>
      <p:pic>
        <p:nvPicPr>
          <p:cNvPr id="2" name="Picture 1" descr="Screenshot of the backend pool page. The Associated to drop-down is shown with availability set, single virtual machine, and virtual machine scale set. ">
            <a:extLst>
              <a:ext uri="{FF2B5EF4-FFF2-40B4-BE49-F238E27FC236}">
                <a16:creationId xmlns:a16="http://schemas.microsoft.com/office/drawing/2014/main" id="{03D91D40-BE41-4A8B-AE7D-AFD300C1AA95}"/>
              </a:ext>
            </a:extLst>
          </p:cNvPr>
          <p:cNvPicPr>
            <a:picLocks noChangeAspect="1"/>
          </p:cNvPicPr>
          <p:nvPr/>
        </p:nvPicPr>
        <p:blipFill>
          <a:blip r:embed="rId3"/>
          <a:stretch>
            <a:fillRect/>
          </a:stretch>
        </p:blipFill>
        <p:spPr>
          <a:xfrm>
            <a:off x="1125283" y="1484185"/>
            <a:ext cx="3705225" cy="1914525"/>
          </a:xfrm>
          <a:prstGeom prst="rect">
            <a:avLst/>
          </a:prstGeom>
        </p:spPr>
      </p:pic>
      <p:graphicFrame>
        <p:nvGraphicFramePr>
          <p:cNvPr id="7" name="Table 6">
            <a:extLst>
              <a:ext uri="{FF2B5EF4-FFF2-40B4-BE49-F238E27FC236}">
                <a16:creationId xmlns:a16="http://schemas.microsoft.com/office/drawing/2014/main" id="{8DCFB727-F488-4332-83F5-C20A0462ED2B}"/>
              </a:ext>
            </a:extLst>
          </p:cNvPr>
          <p:cNvGraphicFramePr>
            <a:graphicFrameLocks noGrp="1"/>
          </p:cNvGraphicFramePr>
          <p:nvPr/>
        </p:nvGraphicFramePr>
        <p:xfrm>
          <a:off x="5923069" y="1435100"/>
          <a:ext cx="5686319" cy="3170673"/>
        </p:xfrm>
        <a:graphic>
          <a:graphicData uri="http://schemas.openxmlformats.org/drawingml/2006/table">
            <a:tbl>
              <a:tblPr firstRow="1" firstCol="1" bandRow="1">
                <a:tableStyleId>{5C22544A-7EE6-4342-B048-85BDC9FD1C3A}</a:tableStyleId>
              </a:tblPr>
              <a:tblGrid>
                <a:gridCol w="2019572">
                  <a:extLst>
                    <a:ext uri="{9D8B030D-6E8A-4147-A177-3AD203B41FA5}">
                      <a16:colId xmlns:a16="http://schemas.microsoft.com/office/drawing/2014/main" val="3188652653"/>
                    </a:ext>
                  </a:extLst>
                </a:gridCol>
                <a:gridCol w="3666747">
                  <a:extLst>
                    <a:ext uri="{9D8B030D-6E8A-4147-A177-3AD203B41FA5}">
                      <a16:colId xmlns:a16="http://schemas.microsoft.com/office/drawing/2014/main" val="1801538278"/>
                    </a:ext>
                  </a:extLst>
                </a:gridCol>
              </a:tblGrid>
              <a:tr h="352297">
                <a:tc>
                  <a:txBody>
                    <a:bodyPr/>
                    <a:lstStyle/>
                    <a:p>
                      <a:pPr marL="0" marR="156845" algn="ctr"/>
                      <a:r>
                        <a:rPr lang="en-US" sz="2000" b="0" dirty="0">
                          <a:effectLst/>
                        </a:rPr>
                        <a:t> SKU</a:t>
                      </a:r>
                      <a:endParaRPr lang="en-US" sz="2000" b="0" dirty="0">
                        <a:solidFill>
                          <a:srgbClr val="3C3C3C"/>
                        </a:solidFill>
                        <a:effectLst/>
                        <a:latin typeface="Open Sans"/>
                        <a:ea typeface="Times New Roman" panose="02020603050405020304" pitchFamily="18" charset="0"/>
                      </a:endParaRPr>
                    </a:p>
                  </a:txBody>
                  <a:tcPr marL="113942" marR="1139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156845"/>
                      <a:r>
                        <a:rPr lang="en-US" sz="2000" b="0" kern="1200" dirty="0">
                          <a:solidFill>
                            <a:schemeClr val="lt1"/>
                          </a:solidFill>
                          <a:effectLst/>
                          <a:latin typeface="+mn-lt"/>
                          <a:ea typeface="+mn-ea"/>
                          <a:cs typeface="+mn-cs"/>
                        </a:rPr>
                        <a:t>Backend pool endpoints</a:t>
                      </a:r>
                    </a:p>
                  </a:txBody>
                  <a:tcPr marL="113942" marR="1139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8697460"/>
                  </a:ext>
                </a:extLst>
              </a:tr>
              <a:tr h="1409188">
                <a:tc>
                  <a:txBody>
                    <a:bodyPr/>
                    <a:lstStyle/>
                    <a:p>
                      <a:pPr marL="0" marR="156845"/>
                      <a:r>
                        <a:rPr lang="en-US" sz="2000" b="0" dirty="0">
                          <a:solidFill>
                            <a:schemeClr val="tx1"/>
                          </a:solidFill>
                          <a:effectLst/>
                          <a:latin typeface="Open Sans"/>
                          <a:ea typeface="Times New Roman" panose="02020603050405020304" pitchFamily="18" charset="0"/>
                        </a:rPr>
                        <a:t>Basic SKU</a:t>
                      </a:r>
                    </a:p>
                  </a:txBody>
                  <a:tcPr marL="113942" marR="1139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6EF"/>
                    </a:solidFill>
                  </a:tcPr>
                </a:tc>
                <a:tc>
                  <a:txBody>
                    <a:bodyPr/>
                    <a:lstStyle/>
                    <a:p>
                      <a:pPr marL="0" marR="156845" lvl="0" indent="0" algn="l" defTabSz="932742" rtl="0" eaLnBrk="1" fontAlgn="auto" latinLnBrk="0" hangingPunct="1">
                        <a:lnSpc>
                          <a:spcPct val="100000"/>
                        </a:lnSpc>
                        <a:spcBef>
                          <a:spcPts val="0"/>
                        </a:spcBef>
                        <a:spcAft>
                          <a:spcPts val="0"/>
                        </a:spcAft>
                        <a:buClrTx/>
                        <a:buSzTx/>
                        <a:buFontTx/>
                        <a:buNone/>
                        <a:tabLst/>
                        <a:defRPr/>
                      </a:pPr>
                      <a:r>
                        <a:rPr lang="en-US" sz="2000" dirty="0">
                          <a:effectLst/>
                        </a:rPr>
                        <a:t>VMs in a single availability set or VM scale set.</a:t>
                      </a:r>
                      <a:endParaRPr lang="en-US" sz="2000" dirty="0">
                        <a:solidFill>
                          <a:srgbClr val="3C3C3C"/>
                        </a:solidFill>
                        <a:effectLst/>
                        <a:latin typeface="Open Sans"/>
                        <a:ea typeface="Times New Roman" panose="02020603050405020304" pitchFamily="18" charset="0"/>
                      </a:endParaRPr>
                    </a:p>
                    <a:p>
                      <a:pPr marL="0" marR="156845"/>
                      <a:endParaRPr lang="en-US" sz="2000" dirty="0">
                        <a:solidFill>
                          <a:srgbClr val="3C3C3C"/>
                        </a:solidFill>
                        <a:effectLst/>
                        <a:latin typeface="Open Sans"/>
                        <a:ea typeface="Times New Roman" panose="02020603050405020304" pitchFamily="18" charset="0"/>
                      </a:endParaRPr>
                    </a:p>
                  </a:txBody>
                  <a:tcPr marL="113942" marR="1139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2944636"/>
                  </a:ext>
                </a:extLst>
              </a:tr>
              <a:tr h="1409188">
                <a:tc>
                  <a:txBody>
                    <a:bodyPr/>
                    <a:lstStyle/>
                    <a:p>
                      <a:pPr marL="0" marR="156845"/>
                      <a:r>
                        <a:rPr lang="en-US" sz="2000" b="0" dirty="0">
                          <a:solidFill>
                            <a:schemeClr val="tx1"/>
                          </a:solidFill>
                          <a:effectLst/>
                          <a:latin typeface="Open Sans"/>
                          <a:ea typeface="Times New Roman" panose="02020603050405020304" pitchFamily="18" charset="0"/>
                        </a:rPr>
                        <a:t>Standard SKU</a:t>
                      </a:r>
                    </a:p>
                  </a:txBody>
                  <a:tcPr marL="113942" marR="1139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6EF"/>
                    </a:solidFill>
                  </a:tcPr>
                </a:tc>
                <a:tc>
                  <a:txBody>
                    <a:bodyPr/>
                    <a:lstStyle/>
                    <a:p>
                      <a:pPr marL="0" marR="156845"/>
                      <a:r>
                        <a:rPr lang="en-US" sz="2000" dirty="0">
                          <a:effectLst/>
                        </a:rPr>
                        <a:t>Any VM in a single virtual network, including a blend of VMs, availability sets, and VM scale sets.</a:t>
                      </a:r>
                      <a:endParaRPr lang="en-US" sz="2000" dirty="0">
                        <a:solidFill>
                          <a:srgbClr val="3C3C3C"/>
                        </a:solidFill>
                        <a:effectLst/>
                        <a:latin typeface="Open Sans"/>
                        <a:ea typeface="Times New Roman" panose="02020603050405020304" pitchFamily="18" charset="0"/>
                      </a:endParaRPr>
                    </a:p>
                  </a:txBody>
                  <a:tcPr marL="113942" marR="11394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8724596"/>
                  </a:ext>
                </a:extLst>
              </a:tr>
            </a:tbl>
          </a:graphicData>
        </a:graphic>
      </p:graphicFrame>
      <p:sp>
        <p:nvSpPr>
          <p:cNvPr id="6" name="Text Placeholder 5"/>
          <p:cNvSpPr>
            <a:spLocks noGrp="1"/>
          </p:cNvSpPr>
          <p:nvPr>
            <p:ph type="body" sz="quarter" idx="10"/>
          </p:nvPr>
        </p:nvSpPr>
        <p:spPr>
          <a:xfrm>
            <a:off x="666496" y="3958453"/>
            <a:ext cx="5429504" cy="2240613"/>
          </a:xfrm>
        </p:spPr>
        <p:txBody>
          <a:bodyPr/>
          <a:lstStyle/>
          <a:p>
            <a:pPr marL="0" indent="0">
              <a:buNone/>
            </a:pPr>
            <a:r>
              <a:rPr lang="en-US" dirty="0"/>
              <a:t>To distribute traffic, a back-end address pool contains the IP addresses of the virtual NICs that are connected to the load balancer</a:t>
            </a:r>
          </a:p>
          <a:p>
            <a:endParaRPr lang="en-US" dirty="0"/>
          </a:p>
        </p:txBody>
      </p:sp>
    </p:spTree>
    <p:extLst>
      <p:ext uri="{BB962C8B-B14F-4D97-AF65-F5344CB8AC3E}">
        <p14:creationId xmlns:p14="http://schemas.microsoft.com/office/powerpoint/2010/main" val="129820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Load Balancer Rules</a:t>
            </a:r>
          </a:p>
        </p:txBody>
      </p:sp>
      <p:sp>
        <p:nvSpPr>
          <p:cNvPr id="6" name="Text Placeholder 5"/>
          <p:cNvSpPr>
            <a:spLocks noGrp="1"/>
          </p:cNvSpPr>
          <p:nvPr>
            <p:ph type="body" sz="quarter" idx="10"/>
          </p:nvPr>
        </p:nvSpPr>
        <p:spPr>
          <a:xfrm>
            <a:off x="584200" y="1324660"/>
            <a:ext cx="5114235" cy="4050340"/>
          </a:xfrm>
        </p:spPr>
        <p:txBody>
          <a:bodyPr/>
          <a:lstStyle/>
          <a:p>
            <a:r>
              <a:rPr lang="en-US" dirty="0"/>
              <a:t>Maps a frontend IP and port combination to a set of backend IP addresses and port combination</a:t>
            </a:r>
          </a:p>
          <a:p>
            <a:r>
              <a:rPr lang="en-US" dirty="0"/>
              <a:t>Rules can be used in combination with NAT rules</a:t>
            </a:r>
          </a:p>
          <a:p>
            <a:r>
              <a:rPr lang="en-US" dirty="0"/>
              <a:t>A NAT rule is explicitly attached to a VM (or network interface) to complete the path to the target</a:t>
            </a:r>
          </a:p>
        </p:txBody>
      </p:sp>
      <p:pic>
        <p:nvPicPr>
          <p:cNvPr id="2" name="Picture 2" descr="A screen shot of adding a load balancing rule. The name of the rule is lb01. The IP Version is IPv4. The Frontend IP address is 10.1.0.4. The protocol is TCP. The port is 80. The backend port is 80. The Backend pool is bep01. The Health probe is hp01. The Session persistence is none. The Idle timeout is 4. The Floating IP is Disabled.">
            <a:extLst>
              <a:ext uri="{FF2B5EF4-FFF2-40B4-BE49-F238E27FC236}">
                <a16:creationId xmlns:a16="http://schemas.microsoft.com/office/drawing/2014/main" id="{B57E8819-7AC0-47C6-B08A-AA158356ADBF}"/>
              </a:ext>
            </a:extLst>
          </p:cNvPr>
          <p:cNvPicPr>
            <a:picLocks noChangeAspect="1"/>
          </p:cNvPicPr>
          <p:nvPr/>
        </p:nvPicPr>
        <p:blipFill>
          <a:blip r:embed="rId3"/>
          <a:stretch>
            <a:fillRect/>
          </a:stretch>
        </p:blipFill>
        <p:spPr>
          <a:xfrm>
            <a:off x="6423891" y="800812"/>
            <a:ext cx="4664363" cy="5533464"/>
          </a:xfrm>
          <a:prstGeom prst="rect">
            <a:avLst/>
          </a:prstGeom>
          <a:ln>
            <a:solidFill>
              <a:schemeClr val="tx1"/>
            </a:solidFill>
          </a:ln>
        </p:spPr>
      </p:pic>
    </p:spTree>
    <p:extLst>
      <p:ext uri="{BB962C8B-B14F-4D97-AF65-F5344CB8AC3E}">
        <p14:creationId xmlns:p14="http://schemas.microsoft.com/office/powerpoint/2010/main" val="249114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llustration of hash-based distribution with a load balancer and 3 virtual machines.">
            <a:extLst>
              <a:ext uri="{FF2B5EF4-FFF2-40B4-BE49-F238E27FC236}">
                <a16:creationId xmlns:a16="http://schemas.microsoft.com/office/drawing/2014/main" id="{697F01D7-7159-4CDF-BEF4-7D01856D607D}"/>
              </a:ext>
            </a:extLst>
          </p:cNvPr>
          <p:cNvPicPr/>
          <p:nvPr/>
        </p:nvPicPr>
        <p:blipFill>
          <a:blip r:embed="rId3">
            <a:extLst>
              <a:ext uri="{28A0092B-C50C-407E-A947-70E740481C1C}">
                <a14:useLocalDpi xmlns:a14="http://schemas.microsoft.com/office/drawing/2010/main" val="0"/>
              </a:ext>
            </a:extLst>
          </a:blip>
          <a:stretch>
            <a:fillRect/>
          </a:stretch>
        </p:blipFill>
        <p:spPr>
          <a:xfrm>
            <a:off x="3818634" y="897735"/>
            <a:ext cx="7513982" cy="3405808"/>
          </a:xfrm>
          <a:prstGeom prst="rect">
            <a:avLst/>
          </a:prstGeom>
        </p:spPr>
      </p:pic>
      <p:sp>
        <p:nvSpPr>
          <p:cNvPr id="17" name="Title 16"/>
          <p:cNvSpPr>
            <a:spLocks noGrp="1"/>
          </p:cNvSpPr>
          <p:nvPr>
            <p:ph type="title"/>
          </p:nvPr>
        </p:nvSpPr>
        <p:spPr/>
        <p:txBody>
          <a:bodyPr/>
          <a:lstStyle/>
          <a:p>
            <a:r>
              <a:rPr lang="en-US" dirty="0"/>
              <a:t>Session Persistence</a:t>
            </a:r>
          </a:p>
        </p:txBody>
      </p:sp>
      <p:sp>
        <p:nvSpPr>
          <p:cNvPr id="6" name="Text Placeholder 5"/>
          <p:cNvSpPr>
            <a:spLocks noGrp="1"/>
          </p:cNvSpPr>
          <p:nvPr>
            <p:ph type="body" sz="quarter" idx="10"/>
          </p:nvPr>
        </p:nvSpPr>
        <p:spPr>
          <a:xfrm>
            <a:off x="586740" y="4468549"/>
            <a:ext cx="11018520" cy="2068259"/>
          </a:xfrm>
        </p:spPr>
        <p:txBody>
          <a:bodyPr/>
          <a:lstStyle/>
          <a:p>
            <a:r>
              <a:rPr lang="en-US" sz="2400" dirty="0"/>
              <a:t>Session persistence specifies how client traffic is handled </a:t>
            </a:r>
          </a:p>
          <a:p>
            <a:r>
              <a:rPr lang="en-US" sz="2400" b="1" dirty="0"/>
              <a:t>None </a:t>
            </a:r>
            <a:r>
              <a:rPr lang="en-US" sz="2400" dirty="0"/>
              <a:t>(default) requests can be handled by any virtual machine </a:t>
            </a:r>
          </a:p>
          <a:p>
            <a:r>
              <a:rPr lang="en-US" sz="2400" b="1" dirty="0"/>
              <a:t>Client IP </a:t>
            </a:r>
            <a:r>
              <a:rPr lang="en-US" sz="2400" dirty="0"/>
              <a:t>requests will be handled by the same virtual machine</a:t>
            </a:r>
          </a:p>
          <a:p>
            <a:pPr lvl="0"/>
            <a:r>
              <a:rPr lang="en-US" sz="2400" b="1" dirty="0"/>
              <a:t>Client IP and protocol </a:t>
            </a:r>
            <a:r>
              <a:rPr lang="en-US" sz="2400" dirty="0"/>
              <a:t>specifies that successive requests from the same address and protocol will be handled by the same virtual machine</a:t>
            </a:r>
          </a:p>
        </p:txBody>
      </p:sp>
      <p:pic>
        <p:nvPicPr>
          <p:cNvPr id="4" name="Picture 4" descr="A screen shot of the Session persistence setttings.">
            <a:extLst>
              <a:ext uri="{FF2B5EF4-FFF2-40B4-BE49-F238E27FC236}">
                <a16:creationId xmlns:a16="http://schemas.microsoft.com/office/drawing/2014/main" id="{2D78A9BE-5257-48B3-A967-F51BBDC5BB58}"/>
              </a:ext>
            </a:extLst>
          </p:cNvPr>
          <p:cNvPicPr>
            <a:picLocks noChangeAspect="1"/>
          </p:cNvPicPr>
          <p:nvPr/>
        </p:nvPicPr>
        <p:blipFill>
          <a:blip r:embed="rId4"/>
          <a:stretch>
            <a:fillRect/>
          </a:stretch>
        </p:blipFill>
        <p:spPr>
          <a:xfrm>
            <a:off x="725054" y="1612197"/>
            <a:ext cx="2743200" cy="1980298"/>
          </a:xfrm>
          <a:prstGeom prst="rect">
            <a:avLst/>
          </a:prstGeom>
          <a:ln>
            <a:solidFill>
              <a:schemeClr val="tx1"/>
            </a:solidFill>
          </a:ln>
        </p:spPr>
      </p:pic>
    </p:spTree>
    <p:extLst>
      <p:ext uri="{BB962C8B-B14F-4D97-AF65-F5344CB8AC3E}">
        <p14:creationId xmlns:p14="http://schemas.microsoft.com/office/powerpoint/2010/main" val="1309880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Health Probes</a:t>
            </a:r>
          </a:p>
        </p:txBody>
      </p:sp>
      <p:sp>
        <p:nvSpPr>
          <p:cNvPr id="6" name="Text Placeholder 5"/>
          <p:cNvSpPr>
            <a:spLocks noGrp="1"/>
          </p:cNvSpPr>
          <p:nvPr>
            <p:ph type="body" sz="quarter" idx="10"/>
          </p:nvPr>
        </p:nvSpPr>
        <p:spPr>
          <a:xfrm>
            <a:off x="584200" y="1435100"/>
            <a:ext cx="5226346" cy="4998291"/>
          </a:xfrm>
        </p:spPr>
        <p:txBody>
          <a:bodyPr/>
          <a:lstStyle/>
          <a:p>
            <a:pPr algn="just"/>
            <a:r>
              <a:rPr lang="en-US" dirty="0"/>
              <a:t>Allows the load balancer to monitor the status of an app</a:t>
            </a:r>
          </a:p>
          <a:p>
            <a:pPr algn="just"/>
            <a:r>
              <a:rPr lang="en-US" dirty="0"/>
              <a:t>Dynamically adds or removes VMs from the load balancer rotation based on their response to health checks</a:t>
            </a:r>
          </a:p>
          <a:p>
            <a:pPr algn="just"/>
            <a:r>
              <a:rPr lang="en-US" dirty="0"/>
              <a:t>HTTP custom probe (preferred) pings every 15 seconds</a:t>
            </a:r>
          </a:p>
          <a:p>
            <a:pPr algn="just"/>
            <a:r>
              <a:rPr lang="en-US" dirty="0"/>
              <a:t>TCP custom probe tries to establish a successful TCP session </a:t>
            </a:r>
          </a:p>
        </p:txBody>
      </p:sp>
      <p:pic>
        <p:nvPicPr>
          <p:cNvPr id="2" name="Picture 2" descr="Screenshot of the HTTP custom probe page. The port is 80. The path is /. The interval is 5. The unhealthy threshold is 2. ">
            <a:extLst>
              <a:ext uri="{FF2B5EF4-FFF2-40B4-BE49-F238E27FC236}">
                <a16:creationId xmlns:a16="http://schemas.microsoft.com/office/drawing/2014/main" id="{C8716DE8-E4C0-46C6-8517-7EB89D4E2B76}"/>
              </a:ext>
            </a:extLst>
          </p:cNvPr>
          <p:cNvPicPr>
            <a:picLocks noChangeAspect="1"/>
          </p:cNvPicPr>
          <p:nvPr/>
        </p:nvPicPr>
        <p:blipFill>
          <a:blip r:embed="rId3"/>
          <a:stretch>
            <a:fillRect/>
          </a:stretch>
        </p:blipFill>
        <p:spPr>
          <a:xfrm>
            <a:off x="6253018" y="1434843"/>
            <a:ext cx="5394036" cy="4297731"/>
          </a:xfrm>
          <a:prstGeom prst="rect">
            <a:avLst/>
          </a:prstGeom>
          <a:ln>
            <a:solidFill>
              <a:schemeClr val="tx1"/>
            </a:solidFill>
          </a:ln>
        </p:spPr>
      </p:pic>
    </p:spTree>
    <p:extLst>
      <p:ext uri="{BB962C8B-B14F-4D97-AF65-F5344CB8AC3E}">
        <p14:creationId xmlns:p14="http://schemas.microsoft.com/office/powerpoint/2010/main" val="104186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tx1"/>
                </a:solidFill>
              </a:rPr>
              <a:t>Bulk User Accounts</a:t>
            </a:r>
          </a:p>
        </p:txBody>
      </p:sp>
      <p:pic>
        <p:nvPicPr>
          <p:cNvPr id="2" name="Picture 1" descr="A CSV file is shown being processed by New-ADUser and writing to Azure AD.">
            <a:extLst>
              <a:ext uri="{FF2B5EF4-FFF2-40B4-BE49-F238E27FC236}">
                <a16:creationId xmlns:a16="http://schemas.microsoft.com/office/drawing/2014/main" id="{34B9BDBD-7416-4103-AF76-FC87ACFB98DD}"/>
              </a:ext>
            </a:extLst>
          </p:cNvPr>
          <p:cNvPicPr>
            <a:picLocks noChangeAspect="1"/>
          </p:cNvPicPr>
          <p:nvPr/>
        </p:nvPicPr>
        <p:blipFill>
          <a:blip r:embed="rId3"/>
          <a:stretch>
            <a:fillRect/>
          </a:stretch>
        </p:blipFill>
        <p:spPr>
          <a:xfrm>
            <a:off x="817810" y="1590134"/>
            <a:ext cx="10375176" cy="1674176"/>
          </a:xfrm>
          <a:prstGeom prst="rect">
            <a:avLst/>
          </a:prstGeom>
        </p:spPr>
      </p:pic>
      <p:sp>
        <p:nvSpPr>
          <p:cNvPr id="6" name="Text Placeholder 5"/>
          <p:cNvSpPr>
            <a:spLocks noGrp="1"/>
          </p:cNvSpPr>
          <p:nvPr>
            <p:ph type="body" sz="quarter" idx="10"/>
          </p:nvPr>
        </p:nvSpPr>
        <p:spPr>
          <a:xfrm>
            <a:off x="584200" y="3687581"/>
            <a:ext cx="11018520" cy="2437590"/>
          </a:xfrm>
        </p:spPr>
        <p:txBody>
          <a:bodyPr/>
          <a:lstStyle/>
          <a:p>
            <a:r>
              <a:rPr lang="en-US" sz="2400" dirty="0">
                <a:solidFill>
                  <a:schemeClr val="tx1"/>
                </a:solidFill>
              </a:rPr>
              <a:t>Create the comma-separated values (CSV) file with the list of all the users and their properties</a:t>
            </a:r>
          </a:p>
          <a:p>
            <a:r>
              <a:rPr lang="en-US" sz="2400" dirty="0">
                <a:solidFill>
                  <a:schemeClr val="tx1"/>
                </a:solidFill>
              </a:rPr>
              <a:t>Loop through the file processing each user</a:t>
            </a:r>
          </a:p>
          <a:p>
            <a:r>
              <a:rPr lang="en-US" sz="2400" dirty="0">
                <a:solidFill>
                  <a:schemeClr val="tx1"/>
                </a:solidFill>
              </a:rPr>
              <a:t>Consider error handling, duplicate users, initial password settings, empty properties, and when the account is enabled</a:t>
            </a:r>
          </a:p>
          <a:p>
            <a:pPr marL="0" indent="0">
              <a:buNone/>
            </a:pPr>
            <a:endParaRPr lang="en-US" sz="2400" dirty="0"/>
          </a:p>
        </p:txBody>
      </p:sp>
    </p:spTree>
    <p:extLst>
      <p:ext uri="{BB962C8B-B14F-4D97-AF65-F5344CB8AC3E}">
        <p14:creationId xmlns:p14="http://schemas.microsoft.com/office/powerpoint/2010/main" val="1618880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6" y="3035808"/>
            <a:ext cx="10764656" cy="498598"/>
          </a:xfrm>
        </p:spPr>
        <p:txBody>
          <a:bodyPr/>
          <a:lstStyle/>
          <a:p>
            <a:r>
              <a:rPr lang="en-US" dirty="0"/>
              <a:t>Azure Application Gateway</a:t>
            </a:r>
          </a:p>
        </p:txBody>
      </p:sp>
    </p:spTree>
    <p:extLst>
      <p:ext uri="{BB962C8B-B14F-4D97-AF65-F5344CB8AC3E}">
        <p14:creationId xmlns:p14="http://schemas.microsoft.com/office/powerpoint/2010/main" val="2268391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8FD67-B9CE-464C-BEFD-D97DA798FC3B}"/>
              </a:ext>
            </a:extLst>
          </p:cNvPr>
          <p:cNvSpPr>
            <a:spLocks noGrp="1"/>
          </p:cNvSpPr>
          <p:nvPr>
            <p:ph type="title"/>
          </p:nvPr>
        </p:nvSpPr>
        <p:spPr/>
        <p:txBody>
          <a:bodyPr/>
          <a:lstStyle/>
          <a:p>
            <a:r>
              <a:rPr lang="en-US" dirty="0">
                <a:solidFill>
                  <a:schemeClr val="tx1"/>
                </a:solidFill>
              </a:rPr>
              <a:t>Application Gateway Overview</a:t>
            </a:r>
          </a:p>
        </p:txBody>
      </p:sp>
      <p:sp>
        <p:nvSpPr>
          <p:cNvPr id="3" name="Text Placeholder 2">
            <a:extLst>
              <a:ext uri="{FF2B5EF4-FFF2-40B4-BE49-F238E27FC236}">
                <a16:creationId xmlns:a16="http://schemas.microsoft.com/office/drawing/2014/main" id="{AA0C651F-EF8D-4A96-BF69-5590DC92F281}"/>
              </a:ext>
            </a:extLst>
          </p:cNvPr>
          <p:cNvSpPr>
            <a:spLocks noGrp="1"/>
          </p:cNvSpPr>
          <p:nvPr>
            <p:ph type="body" sz="quarter" idx="10"/>
          </p:nvPr>
        </p:nvSpPr>
        <p:spPr>
          <a:xfrm>
            <a:off x="584200" y="1435497"/>
            <a:ext cx="11018520" cy="1982081"/>
          </a:xfrm>
        </p:spPr>
        <p:txBody>
          <a:bodyPr/>
          <a:lstStyle/>
          <a:p>
            <a:r>
              <a:rPr lang="en-US" dirty="0"/>
              <a:t>Application Gateway</a:t>
            </a:r>
          </a:p>
          <a:p>
            <a:r>
              <a:rPr lang="en-US" dirty="0"/>
              <a:t>Application Gateway Routing</a:t>
            </a:r>
          </a:p>
          <a:p>
            <a:r>
              <a:rPr lang="en-US" dirty="0"/>
              <a:t>Application Gateway Configuration</a:t>
            </a:r>
          </a:p>
          <a:p>
            <a:pPr marL="0" indent="0">
              <a:buNone/>
            </a:pPr>
            <a:endParaRPr lang="en-US" dirty="0"/>
          </a:p>
        </p:txBody>
      </p:sp>
    </p:spTree>
    <p:extLst>
      <p:ext uri="{BB962C8B-B14F-4D97-AF65-F5344CB8AC3E}">
        <p14:creationId xmlns:p14="http://schemas.microsoft.com/office/powerpoint/2010/main" val="2825110562"/>
      </p:ext>
    </p:extLst>
  </p:cSld>
  <p:clrMapOvr>
    <a:masterClrMapping/>
  </p:clrMapOvr>
  <p:transition>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8FD67-B9CE-464C-BEFD-D97DA798FC3B}"/>
              </a:ext>
            </a:extLst>
          </p:cNvPr>
          <p:cNvSpPr>
            <a:spLocks noGrp="1"/>
          </p:cNvSpPr>
          <p:nvPr>
            <p:ph type="title"/>
          </p:nvPr>
        </p:nvSpPr>
        <p:spPr/>
        <p:txBody>
          <a:bodyPr/>
          <a:lstStyle/>
          <a:p>
            <a:r>
              <a:rPr lang="en-US" dirty="0">
                <a:solidFill>
                  <a:schemeClr val="tx1"/>
                </a:solidFill>
              </a:rPr>
              <a:t>Application Gateway</a:t>
            </a:r>
          </a:p>
        </p:txBody>
      </p:sp>
      <p:sp>
        <p:nvSpPr>
          <p:cNvPr id="3" name="Text Placeholder 2">
            <a:extLst>
              <a:ext uri="{FF2B5EF4-FFF2-40B4-BE49-F238E27FC236}">
                <a16:creationId xmlns:a16="http://schemas.microsoft.com/office/drawing/2014/main" id="{AA0C651F-EF8D-4A96-BF69-5590DC92F281}"/>
              </a:ext>
            </a:extLst>
          </p:cNvPr>
          <p:cNvSpPr>
            <a:spLocks noGrp="1"/>
          </p:cNvSpPr>
          <p:nvPr>
            <p:ph type="body" sz="quarter" idx="10"/>
          </p:nvPr>
        </p:nvSpPr>
        <p:spPr>
          <a:xfrm>
            <a:off x="588263" y="3977339"/>
            <a:ext cx="11018520" cy="1895904"/>
          </a:xfrm>
        </p:spPr>
        <p:txBody>
          <a:bodyPr/>
          <a:lstStyle/>
          <a:p>
            <a:r>
              <a:rPr lang="en-US" dirty="0"/>
              <a:t>Manages web app requests</a:t>
            </a:r>
          </a:p>
          <a:p>
            <a:r>
              <a:rPr lang="en-US" dirty="0"/>
              <a:t>Routes traffic to a pool of web servers based on the URL of a request </a:t>
            </a:r>
          </a:p>
          <a:p>
            <a:r>
              <a:rPr lang="en-US" dirty="0"/>
              <a:t>The web servers can be Azure virtual machines, Azure virtual machine scale sets, Azure App Service, and even on-premises servers</a:t>
            </a:r>
          </a:p>
        </p:txBody>
      </p:sp>
      <p:pic>
        <p:nvPicPr>
          <p:cNvPr id="4" name="Picture 3" descr="A flowchart from left to right: browser, app gateway frontend IP, listener, Rule, and backed pool.">
            <a:extLst>
              <a:ext uri="{FF2B5EF4-FFF2-40B4-BE49-F238E27FC236}">
                <a16:creationId xmlns:a16="http://schemas.microsoft.com/office/drawing/2014/main" id="{7DBBBD2C-88CB-4969-AC36-9A1139E3B8DE}"/>
              </a:ext>
            </a:extLst>
          </p:cNvPr>
          <p:cNvPicPr>
            <a:picLocks noChangeAspect="1"/>
          </p:cNvPicPr>
          <p:nvPr/>
        </p:nvPicPr>
        <p:blipFill>
          <a:blip r:embed="rId3"/>
          <a:stretch>
            <a:fillRect/>
          </a:stretch>
        </p:blipFill>
        <p:spPr>
          <a:xfrm>
            <a:off x="1916073" y="1087804"/>
            <a:ext cx="8210550" cy="2705100"/>
          </a:xfrm>
          <a:prstGeom prst="rect">
            <a:avLst/>
          </a:prstGeom>
        </p:spPr>
      </p:pic>
    </p:spTree>
    <p:extLst>
      <p:ext uri="{BB962C8B-B14F-4D97-AF65-F5344CB8AC3E}">
        <p14:creationId xmlns:p14="http://schemas.microsoft.com/office/powerpoint/2010/main" val="851149815"/>
      </p:ext>
    </p:extLst>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17D6EC6-6568-4FE6-8F87-864D2F62ED85}"/>
              </a:ext>
              <a:ext uri="{C183D7F6-B498-43B3-948B-1728B52AA6E4}">
                <adec:decorative xmlns:adec="http://schemas.microsoft.com/office/drawing/2017/decorative" val="1"/>
              </a:ext>
            </a:extLst>
          </p:cNvPr>
          <p:cNvSpPr/>
          <p:nvPr/>
        </p:nvSpPr>
        <p:spPr bwMode="auto">
          <a:xfrm>
            <a:off x="6358933" y="1330924"/>
            <a:ext cx="5734259" cy="67874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0B17C322-3095-40E2-BF95-01D274D4C823}"/>
              </a:ext>
              <a:ext uri="{C183D7F6-B498-43B3-948B-1728B52AA6E4}">
                <adec:decorative xmlns:adec="http://schemas.microsoft.com/office/drawing/2017/decorative" val="1"/>
              </a:ext>
            </a:extLst>
          </p:cNvPr>
          <p:cNvSpPr/>
          <p:nvPr/>
        </p:nvSpPr>
        <p:spPr bwMode="auto">
          <a:xfrm>
            <a:off x="361741" y="1330924"/>
            <a:ext cx="5734259" cy="67874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2F9B50-5D67-4608-B464-AEAEA00296B7}"/>
              </a:ext>
            </a:extLst>
          </p:cNvPr>
          <p:cNvSpPr>
            <a:spLocks noGrp="1"/>
          </p:cNvSpPr>
          <p:nvPr>
            <p:ph type="title"/>
          </p:nvPr>
        </p:nvSpPr>
        <p:spPr/>
        <p:txBody>
          <a:bodyPr/>
          <a:lstStyle/>
          <a:p>
            <a:r>
              <a:rPr lang="en-US" dirty="0">
                <a:solidFill>
                  <a:schemeClr val="tx1"/>
                </a:solidFill>
              </a:rPr>
              <a:t>Application Gateway Routing</a:t>
            </a:r>
          </a:p>
        </p:txBody>
      </p:sp>
      <p:sp>
        <p:nvSpPr>
          <p:cNvPr id="3" name="Text Placeholder 2">
            <a:extLst>
              <a:ext uri="{FF2B5EF4-FFF2-40B4-BE49-F238E27FC236}">
                <a16:creationId xmlns:a16="http://schemas.microsoft.com/office/drawing/2014/main" id="{94D8D6BC-BEC2-4ED8-90CC-ECB60769A0E2}"/>
              </a:ext>
            </a:extLst>
          </p:cNvPr>
          <p:cNvSpPr>
            <a:spLocks noGrp="1"/>
          </p:cNvSpPr>
          <p:nvPr>
            <p:ph type="body" sz="quarter" idx="10"/>
          </p:nvPr>
        </p:nvSpPr>
        <p:spPr>
          <a:xfrm>
            <a:off x="584200" y="1467147"/>
            <a:ext cx="5511800" cy="430887"/>
          </a:xfrm>
        </p:spPr>
        <p:txBody>
          <a:bodyPr/>
          <a:lstStyle/>
          <a:p>
            <a:pPr marL="0" indent="0" algn="ctr">
              <a:buNone/>
            </a:pPr>
            <a:r>
              <a:rPr lang="en-US" dirty="0">
                <a:solidFill>
                  <a:schemeClr val="bg1"/>
                </a:solidFill>
              </a:rPr>
              <a:t>Path-based routing</a:t>
            </a:r>
          </a:p>
        </p:txBody>
      </p:sp>
      <p:pic>
        <p:nvPicPr>
          <p:cNvPr id="4" name="Picture 3" descr="Flowchart from left to right: user, application gateway, image server pool. Traffic is directed to the image server pool based on *images or *video. ">
            <a:extLst>
              <a:ext uri="{FF2B5EF4-FFF2-40B4-BE49-F238E27FC236}">
                <a16:creationId xmlns:a16="http://schemas.microsoft.com/office/drawing/2014/main" id="{CBFDC944-EE57-48CC-BAA8-AD77CA629DE6}"/>
              </a:ext>
            </a:extLst>
          </p:cNvPr>
          <p:cNvPicPr>
            <a:picLocks noChangeAspect="1"/>
          </p:cNvPicPr>
          <p:nvPr/>
        </p:nvPicPr>
        <p:blipFill>
          <a:blip r:embed="rId2"/>
          <a:stretch>
            <a:fillRect/>
          </a:stretch>
        </p:blipFill>
        <p:spPr>
          <a:xfrm>
            <a:off x="584200" y="2291646"/>
            <a:ext cx="5084061" cy="3379544"/>
          </a:xfrm>
          <a:prstGeom prst="rect">
            <a:avLst/>
          </a:prstGeom>
          <a:ln>
            <a:noFill/>
          </a:ln>
        </p:spPr>
      </p:pic>
      <p:sp>
        <p:nvSpPr>
          <p:cNvPr id="5" name="Text Placeholder 2">
            <a:extLst>
              <a:ext uri="{FF2B5EF4-FFF2-40B4-BE49-F238E27FC236}">
                <a16:creationId xmlns:a16="http://schemas.microsoft.com/office/drawing/2014/main" id="{B84CCF65-7025-48CF-9BCC-80C4E5FF3A6E}"/>
              </a:ext>
            </a:extLst>
          </p:cNvPr>
          <p:cNvSpPr txBox="1">
            <a:spLocks/>
          </p:cNvSpPr>
          <p:nvPr/>
        </p:nvSpPr>
        <p:spPr>
          <a:xfrm>
            <a:off x="6584740" y="1467147"/>
            <a:ext cx="5511800" cy="4308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dirty="0">
                <a:solidFill>
                  <a:schemeClr val="bg1"/>
                </a:solidFill>
              </a:rPr>
              <a:t>Multiple-site</a:t>
            </a:r>
            <a:r>
              <a:rPr lang="en-US" dirty="0"/>
              <a:t> </a:t>
            </a:r>
            <a:r>
              <a:rPr lang="en-US" dirty="0">
                <a:solidFill>
                  <a:schemeClr val="bg1"/>
                </a:solidFill>
              </a:rPr>
              <a:t>routing</a:t>
            </a:r>
          </a:p>
        </p:txBody>
      </p:sp>
      <p:pic>
        <p:nvPicPr>
          <p:cNvPr id="6" name="Picture 5" descr="Flowchart left to right: user, application gateway, backend pool. Traffic is directed to the backend pool based on company, contoso or fabrikam.">
            <a:extLst>
              <a:ext uri="{FF2B5EF4-FFF2-40B4-BE49-F238E27FC236}">
                <a16:creationId xmlns:a16="http://schemas.microsoft.com/office/drawing/2014/main" id="{A1641C57-4705-449B-A73A-B720E402E1AA}"/>
              </a:ext>
            </a:extLst>
          </p:cNvPr>
          <p:cNvPicPr>
            <a:picLocks noChangeAspect="1"/>
          </p:cNvPicPr>
          <p:nvPr/>
        </p:nvPicPr>
        <p:blipFill>
          <a:blip r:embed="rId3"/>
          <a:stretch>
            <a:fillRect/>
          </a:stretch>
        </p:blipFill>
        <p:spPr>
          <a:xfrm>
            <a:off x="6318459" y="2291646"/>
            <a:ext cx="5246176" cy="3487308"/>
          </a:xfrm>
          <a:prstGeom prst="rect">
            <a:avLst/>
          </a:prstGeom>
        </p:spPr>
      </p:pic>
      <p:sp>
        <p:nvSpPr>
          <p:cNvPr id="7" name="Rectangle 6">
            <a:extLst>
              <a:ext uri="{FF2B5EF4-FFF2-40B4-BE49-F238E27FC236}">
                <a16:creationId xmlns:a16="http://schemas.microsoft.com/office/drawing/2014/main" id="{DC4D6DA2-9A67-412F-8BAD-E6345E0DD029}"/>
              </a:ext>
              <a:ext uri="{C183D7F6-B498-43B3-948B-1728B52AA6E4}">
                <adec:decorative xmlns:adec="http://schemas.microsoft.com/office/drawing/2017/decorative" val="1"/>
              </a:ext>
            </a:extLst>
          </p:cNvPr>
          <p:cNvSpPr/>
          <p:nvPr/>
        </p:nvSpPr>
        <p:spPr bwMode="auto">
          <a:xfrm>
            <a:off x="361741" y="1330924"/>
            <a:ext cx="5734259" cy="4622242"/>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07679B4-BA84-4669-91EA-8C039FC3455F}"/>
              </a:ext>
              <a:ext uri="{C183D7F6-B498-43B3-948B-1728B52AA6E4}">
                <adec:decorative xmlns:adec="http://schemas.microsoft.com/office/drawing/2017/decorative" val="1"/>
              </a:ext>
            </a:extLst>
          </p:cNvPr>
          <p:cNvSpPr/>
          <p:nvPr/>
        </p:nvSpPr>
        <p:spPr bwMode="auto">
          <a:xfrm>
            <a:off x="6360607" y="1330924"/>
            <a:ext cx="5734259" cy="4622242"/>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16783272"/>
      </p:ext>
    </p:extLst>
  </p:cSld>
  <p:clrMapOvr>
    <a:masterClrMapping/>
  </p:clrMapOvr>
  <p:transition>
    <p:fad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13FE2-5230-45AC-8B59-F650A65773FB}"/>
              </a:ext>
            </a:extLst>
          </p:cNvPr>
          <p:cNvSpPr>
            <a:spLocks noGrp="1"/>
          </p:cNvSpPr>
          <p:nvPr>
            <p:ph type="title"/>
          </p:nvPr>
        </p:nvSpPr>
        <p:spPr/>
        <p:txBody>
          <a:bodyPr/>
          <a:lstStyle/>
          <a:p>
            <a:r>
              <a:rPr lang="en-US" dirty="0">
                <a:solidFill>
                  <a:schemeClr val="tx1"/>
                </a:solidFill>
              </a:rPr>
              <a:t>Application Gateway Components</a:t>
            </a:r>
          </a:p>
        </p:txBody>
      </p:sp>
      <p:sp>
        <p:nvSpPr>
          <p:cNvPr id="3" name="Text Placeholder 2">
            <a:extLst>
              <a:ext uri="{FF2B5EF4-FFF2-40B4-BE49-F238E27FC236}">
                <a16:creationId xmlns:a16="http://schemas.microsoft.com/office/drawing/2014/main" id="{9383E57C-4F63-40E9-A648-75FE367B6017}"/>
              </a:ext>
            </a:extLst>
          </p:cNvPr>
          <p:cNvSpPr>
            <a:spLocks noGrp="1"/>
          </p:cNvSpPr>
          <p:nvPr>
            <p:ph type="body" sz="quarter" idx="10"/>
          </p:nvPr>
        </p:nvSpPr>
        <p:spPr>
          <a:xfrm>
            <a:off x="586740" y="1499622"/>
            <a:ext cx="3492891" cy="3016210"/>
          </a:xfrm>
        </p:spPr>
        <p:txBody>
          <a:bodyPr/>
          <a:lstStyle/>
          <a:p>
            <a:r>
              <a:rPr lang="en-US" dirty="0"/>
              <a:t>Frontend IP</a:t>
            </a:r>
          </a:p>
          <a:p>
            <a:r>
              <a:rPr lang="en-US" dirty="0"/>
              <a:t>Listeners</a:t>
            </a:r>
          </a:p>
          <a:p>
            <a:r>
              <a:rPr lang="en-US" dirty="0"/>
              <a:t>Routing rules</a:t>
            </a:r>
          </a:p>
          <a:p>
            <a:r>
              <a:rPr lang="en-US" dirty="0"/>
              <a:t>Backend pools</a:t>
            </a:r>
          </a:p>
          <a:p>
            <a:r>
              <a:rPr lang="en-US" dirty="0"/>
              <a:t>Web application firewall (optional)</a:t>
            </a:r>
          </a:p>
          <a:p>
            <a:r>
              <a:rPr lang="en-US" dirty="0"/>
              <a:t>Health probes</a:t>
            </a:r>
          </a:p>
        </p:txBody>
      </p:sp>
      <p:pic>
        <p:nvPicPr>
          <p:cNvPr id="4" name="Picture 3" descr="Flowchart top to bottom: frontend IP, listener, rule, and backend instances.">
            <a:extLst>
              <a:ext uri="{FF2B5EF4-FFF2-40B4-BE49-F238E27FC236}">
                <a16:creationId xmlns:a16="http://schemas.microsoft.com/office/drawing/2014/main" id="{0AB68DEE-20F8-4339-87B3-BADEC988ED02}"/>
              </a:ext>
            </a:extLst>
          </p:cNvPr>
          <p:cNvPicPr>
            <a:picLocks noChangeAspect="1"/>
          </p:cNvPicPr>
          <p:nvPr/>
        </p:nvPicPr>
        <p:blipFill>
          <a:blip r:embed="rId2"/>
          <a:stretch>
            <a:fillRect/>
          </a:stretch>
        </p:blipFill>
        <p:spPr>
          <a:xfrm>
            <a:off x="3869767" y="1499622"/>
            <a:ext cx="8210550" cy="4667250"/>
          </a:xfrm>
          <a:prstGeom prst="rect">
            <a:avLst/>
          </a:prstGeom>
        </p:spPr>
      </p:pic>
    </p:spTree>
    <p:extLst>
      <p:ext uri="{BB962C8B-B14F-4D97-AF65-F5344CB8AC3E}">
        <p14:creationId xmlns:p14="http://schemas.microsoft.com/office/powerpoint/2010/main" val="2690557431"/>
      </p:ext>
    </p:extLst>
  </p:cSld>
  <p:clrMapOvr>
    <a:masterClrMapping/>
  </p:clrMapOvr>
  <p:transition>
    <p:fade/>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6" y="3035808"/>
            <a:ext cx="10764656" cy="498598"/>
          </a:xfrm>
        </p:spPr>
        <p:txBody>
          <a:bodyPr/>
          <a:lstStyle/>
          <a:p>
            <a:r>
              <a:rPr lang="en-US" dirty="0"/>
              <a:t>Azure Traffic Manager</a:t>
            </a:r>
          </a:p>
        </p:txBody>
      </p:sp>
    </p:spTree>
    <p:extLst>
      <p:ext uri="{BB962C8B-B14F-4D97-AF65-F5344CB8AC3E}">
        <p14:creationId xmlns:p14="http://schemas.microsoft.com/office/powerpoint/2010/main" val="133475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8FD67-B9CE-464C-BEFD-D97DA798FC3B}"/>
              </a:ext>
            </a:extLst>
          </p:cNvPr>
          <p:cNvSpPr>
            <a:spLocks noGrp="1"/>
          </p:cNvSpPr>
          <p:nvPr>
            <p:ph type="title"/>
          </p:nvPr>
        </p:nvSpPr>
        <p:spPr/>
        <p:txBody>
          <a:bodyPr/>
          <a:lstStyle/>
          <a:p>
            <a:r>
              <a:rPr lang="en-US" dirty="0">
                <a:solidFill>
                  <a:schemeClr val="tx1"/>
                </a:solidFill>
              </a:rPr>
              <a:t>Traffic Manager Overview</a:t>
            </a:r>
          </a:p>
        </p:txBody>
      </p:sp>
      <p:sp>
        <p:nvSpPr>
          <p:cNvPr id="3" name="Text Placeholder 2">
            <a:extLst>
              <a:ext uri="{FF2B5EF4-FFF2-40B4-BE49-F238E27FC236}">
                <a16:creationId xmlns:a16="http://schemas.microsoft.com/office/drawing/2014/main" id="{AA0C651F-EF8D-4A96-BF69-5590DC92F281}"/>
              </a:ext>
            </a:extLst>
          </p:cNvPr>
          <p:cNvSpPr>
            <a:spLocks noGrp="1"/>
          </p:cNvSpPr>
          <p:nvPr>
            <p:ph type="body" sz="quarter" idx="10"/>
          </p:nvPr>
        </p:nvSpPr>
        <p:spPr>
          <a:xfrm>
            <a:off x="584200" y="1435497"/>
            <a:ext cx="11018520" cy="1982081"/>
          </a:xfrm>
        </p:spPr>
        <p:txBody>
          <a:bodyPr/>
          <a:lstStyle/>
          <a:p>
            <a:r>
              <a:rPr lang="en-US" dirty="0"/>
              <a:t>Azure Traffic Manager</a:t>
            </a:r>
          </a:p>
          <a:p>
            <a:r>
              <a:rPr lang="en-US" dirty="0"/>
              <a:t>Traffic Manager Routing Methods</a:t>
            </a:r>
          </a:p>
          <a:p>
            <a:r>
              <a:rPr lang="en-US" dirty="0"/>
              <a:t>Distributing Network Traffic</a:t>
            </a:r>
          </a:p>
          <a:p>
            <a:pPr marL="0" indent="0">
              <a:buNone/>
            </a:pPr>
            <a:endParaRPr lang="en-US" dirty="0"/>
          </a:p>
        </p:txBody>
      </p:sp>
    </p:spTree>
    <p:extLst>
      <p:ext uri="{BB962C8B-B14F-4D97-AF65-F5344CB8AC3E}">
        <p14:creationId xmlns:p14="http://schemas.microsoft.com/office/powerpoint/2010/main" val="448817644"/>
      </p:ext>
    </p:extLst>
  </p:cSld>
  <p:clrMapOvr>
    <a:masterClrMapping/>
  </p:clrMapOvr>
  <p:transition>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Traffic Manager</a:t>
            </a:r>
          </a:p>
        </p:txBody>
      </p:sp>
      <p:sp>
        <p:nvSpPr>
          <p:cNvPr id="6" name="Text Placeholder 5"/>
          <p:cNvSpPr>
            <a:spLocks noGrp="1"/>
          </p:cNvSpPr>
          <p:nvPr>
            <p:ph type="body" sz="quarter" idx="10"/>
          </p:nvPr>
        </p:nvSpPr>
        <p:spPr>
          <a:xfrm>
            <a:off x="554101" y="1295210"/>
            <a:ext cx="6151500" cy="4136517"/>
          </a:xfrm>
        </p:spPr>
        <p:txBody>
          <a:bodyPr/>
          <a:lstStyle/>
          <a:p>
            <a:r>
              <a:rPr lang="en-US" dirty="0"/>
              <a:t>Allows you to control distribution of user traffic to service endpoints around the world</a:t>
            </a:r>
          </a:p>
          <a:p>
            <a:r>
              <a:rPr lang="en-US" dirty="0"/>
              <a:t>Uses DNS to direct end-user requests to the most appropriate endpoint</a:t>
            </a:r>
          </a:p>
          <a:p>
            <a:r>
              <a:rPr lang="en-US" dirty="0"/>
              <a:t>Selects an endpoint based on the configuring traffic-routing method</a:t>
            </a:r>
          </a:p>
          <a:p>
            <a:r>
              <a:rPr lang="en-US" dirty="0"/>
              <a:t>Provides endpoint health checks and automatic endpoint failover</a:t>
            </a:r>
          </a:p>
        </p:txBody>
      </p:sp>
      <p:pic>
        <p:nvPicPr>
          <p:cNvPr id="5" name="Picture 4" descr="Diagram illustrating how Azure Traffic Manager controls traffic, with 4 steps shown. Step 1 is the DNS query. Step 2 is Traffic Manager using  a routing method to determine the best endpoint. Step 3 is the DNS response back to the user. Step 4 is the clients connects directly to the selected endpoint, not through Traffic Manager. ">
            <a:extLst>
              <a:ext uri="{FF2B5EF4-FFF2-40B4-BE49-F238E27FC236}">
                <a16:creationId xmlns:a16="http://schemas.microsoft.com/office/drawing/2014/main" id="{E8CAC7E1-5A94-4DFA-880D-D304F32498C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480313" y="1435100"/>
            <a:ext cx="5129075" cy="4077804"/>
          </a:xfrm>
          <a:prstGeom prst="rect">
            <a:avLst/>
          </a:prstGeom>
          <a:noFill/>
          <a:ln>
            <a:noFill/>
          </a:ln>
        </p:spPr>
      </p:pic>
    </p:spTree>
    <p:extLst>
      <p:ext uri="{BB962C8B-B14F-4D97-AF65-F5344CB8AC3E}">
        <p14:creationId xmlns:p14="http://schemas.microsoft.com/office/powerpoint/2010/main" val="3536756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78DE2-D21B-42AC-9D3D-876C8C3EA344}"/>
              </a:ext>
            </a:extLst>
          </p:cNvPr>
          <p:cNvSpPr>
            <a:spLocks noGrp="1"/>
          </p:cNvSpPr>
          <p:nvPr>
            <p:ph type="title"/>
          </p:nvPr>
        </p:nvSpPr>
        <p:spPr/>
        <p:txBody>
          <a:bodyPr/>
          <a:lstStyle/>
          <a:p>
            <a:r>
              <a:rPr lang="en-US" dirty="0"/>
              <a:t>Traffic Manager Routing Methods</a:t>
            </a:r>
          </a:p>
        </p:txBody>
      </p:sp>
      <p:sp>
        <p:nvSpPr>
          <p:cNvPr id="3" name="Text Placeholder 2">
            <a:extLst>
              <a:ext uri="{FF2B5EF4-FFF2-40B4-BE49-F238E27FC236}">
                <a16:creationId xmlns:a16="http://schemas.microsoft.com/office/drawing/2014/main" id="{AC8FCDDE-1C41-4680-BA7B-E4D48781100A}"/>
              </a:ext>
            </a:extLst>
          </p:cNvPr>
          <p:cNvSpPr>
            <a:spLocks noGrp="1"/>
          </p:cNvSpPr>
          <p:nvPr>
            <p:ph type="body" sz="quarter" idx="10"/>
          </p:nvPr>
        </p:nvSpPr>
        <p:spPr>
          <a:xfrm>
            <a:off x="584200" y="1435497"/>
            <a:ext cx="6469743" cy="4801314"/>
          </a:xfrm>
        </p:spPr>
        <p:txBody>
          <a:bodyPr vert="horz" wrap="square" lIns="0" tIns="0" rIns="0" bIns="0" rtlCol="0" anchor="t">
            <a:spAutoFit/>
          </a:bodyPr>
          <a:lstStyle/>
          <a:p>
            <a:r>
              <a:rPr lang="en-US" sz="2400" b="1" dirty="0">
                <a:latin typeface="Segoe UI Semilight"/>
                <a:cs typeface="Segoe UI Semilight"/>
              </a:rPr>
              <a:t>Priority</a:t>
            </a:r>
            <a:r>
              <a:rPr lang="en-US" sz="2400" dirty="0">
                <a:latin typeface="Segoe UI Semilight"/>
                <a:cs typeface="Segoe UI Semilight"/>
              </a:rPr>
              <a:t> routing routes traffic to a  prioritized list of service endpoints </a:t>
            </a:r>
            <a:endParaRPr lang="en-US" sz="2400" dirty="0"/>
          </a:p>
          <a:p>
            <a:r>
              <a:rPr lang="en-US" sz="2400" b="1" dirty="0">
                <a:latin typeface="Segoe UI Semilight"/>
                <a:cs typeface="Segoe UI Semilight"/>
              </a:rPr>
              <a:t>Performance</a:t>
            </a:r>
            <a:r>
              <a:rPr lang="en-US" sz="2400" dirty="0">
                <a:latin typeface="Segoe UI Semilight"/>
                <a:cs typeface="Segoe UI Semilight"/>
              </a:rPr>
              <a:t> routing Routes traffic to the location closest to the user</a:t>
            </a:r>
          </a:p>
          <a:p>
            <a:r>
              <a:rPr lang="en-US" sz="2400" b="1" dirty="0">
                <a:latin typeface="Segoe UI Semilight"/>
                <a:cs typeface="Segoe UI Semilight"/>
              </a:rPr>
              <a:t>Geographic</a:t>
            </a:r>
            <a:r>
              <a:rPr lang="en-US" sz="2400" dirty="0">
                <a:latin typeface="Segoe UI Semilight"/>
                <a:cs typeface="Segoe UI Semilight"/>
              </a:rPr>
              <a:t> routing routes traffic to a set of geographic locations </a:t>
            </a:r>
            <a:endParaRPr lang="en-US" sz="2400" dirty="0"/>
          </a:p>
          <a:p>
            <a:r>
              <a:rPr lang="en-US" sz="2400" b="1" dirty="0">
                <a:latin typeface="Segoe UI Semilight"/>
                <a:cs typeface="Segoe UI Semilight"/>
              </a:rPr>
              <a:t>Weighted</a:t>
            </a:r>
            <a:r>
              <a:rPr lang="en-US" sz="2400" dirty="0">
                <a:latin typeface="Segoe UI Semilight"/>
                <a:cs typeface="Segoe UI Semilight"/>
              </a:rPr>
              <a:t> routing distributes traffic evenly using a pre-defined weighting</a:t>
            </a:r>
          </a:p>
          <a:p>
            <a:r>
              <a:rPr lang="en-US" sz="2400" b="1" dirty="0">
                <a:latin typeface="Segoe UI Semilight"/>
                <a:cs typeface="Segoe UI Semilight"/>
              </a:rPr>
              <a:t>MultiValue</a:t>
            </a:r>
            <a:r>
              <a:rPr lang="en-US" sz="2400" dirty="0">
                <a:latin typeface="Segoe UI Semilight"/>
                <a:cs typeface="Segoe UI Semilight"/>
              </a:rPr>
              <a:t> routing distributes traffic only to IPv4 and IPv6 endpoints</a:t>
            </a:r>
          </a:p>
          <a:p>
            <a:r>
              <a:rPr lang="en-US" sz="2400" b="1" dirty="0">
                <a:latin typeface="Segoe UI Semilight"/>
                <a:cs typeface="Segoe UI Semilight"/>
              </a:rPr>
              <a:t>Subnet</a:t>
            </a:r>
            <a:r>
              <a:rPr lang="en-US" sz="2400" dirty="0">
                <a:latin typeface="Segoe UI Semilight"/>
                <a:cs typeface="Segoe UI Semilight"/>
              </a:rPr>
              <a:t> routing distributes traffic based on source IP ranges</a:t>
            </a:r>
          </a:p>
        </p:txBody>
      </p:sp>
      <p:pic>
        <p:nvPicPr>
          <p:cNvPr id="7" name="Picture 7" descr="Screenshot of the Create Traffic manager page. The routing method drop-down selections are shown including weighted, priority, geographic, multivalue, and subnet. ">
            <a:extLst>
              <a:ext uri="{FF2B5EF4-FFF2-40B4-BE49-F238E27FC236}">
                <a16:creationId xmlns:a16="http://schemas.microsoft.com/office/drawing/2014/main" id="{1F78D627-67D7-4798-BF73-031B2110E69E}"/>
              </a:ext>
            </a:extLst>
          </p:cNvPr>
          <p:cNvPicPr>
            <a:picLocks noChangeAspect="1"/>
          </p:cNvPicPr>
          <p:nvPr/>
        </p:nvPicPr>
        <p:blipFill>
          <a:blip r:embed="rId2"/>
          <a:stretch>
            <a:fillRect/>
          </a:stretch>
        </p:blipFill>
        <p:spPr>
          <a:xfrm>
            <a:off x="8246118" y="1327713"/>
            <a:ext cx="2979998" cy="4202574"/>
          </a:xfrm>
          <a:prstGeom prst="rect">
            <a:avLst/>
          </a:prstGeom>
          <a:ln>
            <a:solidFill>
              <a:schemeClr val="tx1"/>
            </a:solidFill>
          </a:ln>
        </p:spPr>
      </p:pic>
    </p:spTree>
    <p:extLst>
      <p:ext uri="{BB962C8B-B14F-4D97-AF65-F5344CB8AC3E}">
        <p14:creationId xmlns:p14="http://schemas.microsoft.com/office/powerpoint/2010/main" val="3024074308"/>
      </p:ext>
    </p:extLst>
  </p:cSld>
  <p:clrMapOvr>
    <a:masterClrMapping/>
  </p:clrMapOvr>
  <p:transition>
    <p:fade/>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Distributing Network Traffic</a:t>
            </a:r>
          </a:p>
        </p:txBody>
      </p:sp>
      <p:sp>
        <p:nvSpPr>
          <p:cNvPr id="5" name="Text Placeholder 4">
            <a:extLst>
              <a:ext uri="{FF2B5EF4-FFF2-40B4-BE49-F238E27FC236}">
                <a16:creationId xmlns:a16="http://schemas.microsoft.com/office/drawing/2014/main" id="{428F47AE-8823-480F-9A8E-46AACCA40447}"/>
              </a:ext>
            </a:extLst>
          </p:cNvPr>
          <p:cNvSpPr>
            <a:spLocks noGrp="1"/>
          </p:cNvSpPr>
          <p:nvPr>
            <p:ph type="body" sz="quarter" idx="10"/>
          </p:nvPr>
        </p:nvSpPr>
        <p:spPr>
          <a:xfrm>
            <a:off x="584200" y="5407264"/>
            <a:ext cx="10780486" cy="947952"/>
          </a:xfrm>
        </p:spPr>
        <p:txBody>
          <a:bodyPr/>
          <a:lstStyle/>
          <a:p>
            <a:r>
              <a:rPr lang="en-US" dirty="0"/>
              <a:t>Azure has several options to distribute network traffic</a:t>
            </a:r>
          </a:p>
          <a:p>
            <a:r>
              <a:rPr lang="en-US" dirty="0"/>
              <a:t>They can each be used in isolation or in combination</a:t>
            </a:r>
          </a:p>
        </p:txBody>
      </p:sp>
      <p:graphicFrame>
        <p:nvGraphicFramePr>
          <p:cNvPr id="2" name="Table 1">
            <a:extLst>
              <a:ext uri="{FF2B5EF4-FFF2-40B4-BE49-F238E27FC236}">
                <a16:creationId xmlns:a16="http://schemas.microsoft.com/office/drawing/2014/main" id="{2993296F-8BFF-40F9-92B1-9A0C0EF84840}"/>
              </a:ext>
            </a:extLst>
          </p:cNvPr>
          <p:cNvGraphicFramePr>
            <a:graphicFrameLocks noGrp="1"/>
          </p:cNvGraphicFramePr>
          <p:nvPr/>
        </p:nvGraphicFramePr>
        <p:xfrm>
          <a:off x="650043" y="1210248"/>
          <a:ext cx="10104307" cy="3892970"/>
        </p:xfrm>
        <a:graphic>
          <a:graphicData uri="http://schemas.openxmlformats.org/drawingml/2006/table">
            <a:tbl>
              <a:tblPr firstRow="1" firstCol="1" bandRow="1">
                <a:tableStyleId>{5C22544A-7EE6-4342-B048-85BDC9FD1C3A}</a:tableStyleId>
              </a:tblPr>
              <a:tblGrid>
                <a:gridCol w="1823074">
                  <a:extLst>
                    <a:ext uri="{9D8B030D-6E8A-4147-A177-3AD203B41FA5}">
                      <a16:colId xmlns:a16="http://schemas.microsoft.com/office/drawing/2014/main" val="4103797862"/>
                    </a:ext>
                  </a:extLst>
                </a:gridCol>
                <a:gridCol w="2771889">
                  <a:extLst>
                    <a:ext uri="{9D8B030D-6E8A-4147-A177-3AD203B41FA5}">
                      <a16:colId xmlns:a16="http://schemas.microsoft.com/office/drawing/2014/main" val="4258134149"/>
                    </a:ext>
                  </a:extLst>
                </a:gridCol>
                <a:gridCol w="2754672">
                  <a:extLst>
                    <a:ext uri="{9D8B030D-6E8A-4147-A177-3AD203B41FA5}">
                      <a16:colId xmlns:a16="http://schemas.microsoft.com/office/drawing/2014/main" val="2570625045"/>
                    </a:ext>
                  </a:extLst>
                </a:gridCol>
                <a:gridCol w="2754672">
                  <a:extLst>
                    <a:ext uri="{9D8B030D-6E8A-4147-A177-3AD203B41FA5}">
                      <a16:colId xmlns:a16="http://schemas.microsoft.com/office/drawing/2014/main" val="1419478650"/>
                    </a:ext>
                  </a:extLst>
                </a:gridCol>
              </a:tblGrid>
              <a:tr h="443942">
                <a:tc>
                  <a:txBody>
                    <a:bodyPr/>
                    <a:lstStyle/>
                    <a:p>
                      <a:pPr marL="0" marR="156845" algn="ctr"/>
                      <a:r>
                        <a:rPr lang="en-US" sz="1800" b="0" dirty="0">
                          <a:effectLst/>
                        </a:rPr>
                        <a:t>Service</a:t>
                      </a:r>
                      <a:endParaRPr lang="en-US" sz="1800" b="0" dirty="0">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78149" marR="7814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156845" algn="ctr"/>
                      <a:r>
                        <a:rPr lang="en-US" sz="1800" b="0" dirty="0">
                          <a:effectLst/>
                        </a:rPr>
                        <a:t>Azure Load Balancer</a:t>
                      </a:r>
                      <a:endParaRPr lang="en-US" sz="1800" b="0" dirty="0">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78149" marR="7814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algn="ctr">
                        <a:buNone/>
                      </a:pPr>
                      <a:r>
                        <a:rPr lang="en-US" sz="1800" b="0" dirty="0">
                          <a:effectLst/>
                        </a:rPr>
                        <a:t>Application Gateway</a:t>
                      </a:r>
                    </a:p>
                  </a:txBody>
                  <a:tcPr marL="78149" marR="7814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156845" algn="ctr"/>
                      <a:r>
                        <a:rPr lang="en-US" sz="1800" b="0" dirty="0">
                          <a:effectLst/>
                        </a:rPr>
                        <a:t>Traffic Manager</a:t>
                      </a:r>
                      <a:endParaRPr lang="en-US" sz="1800" b="0" dirty="0">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78149" marR="7814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52780995"/>
                  </a:ext>
                </a:extLst>
              </a:tr>
              <a:tr h="416798">
                <a:tc>
                  <a:txBody>
                    <a:bodyPr/>
                    <a:lstStyle/>
                    <a:p>
                      <a:pPr marL="0" marR="156845"/>
                      <a:r>
                        <a:rPr lang="en-US" sz="1800" b="0" dirty="0">
                          <a:solidFill>
                            <a:schemeClr val="tx1"/>
                          </a:solidFill>
                          <a:effectLst/>
                        </a:rPr>
                        <a:t>Technology</a:t>
                      </a:r>
                      <a:endParaRPr lang="en-US" sz="1800" b="0" dirty="0">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78149" marR="7814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D6EF"/>
                    </a:solidFill>
                  </a:tcPr>
                </a:tc>
                <a:tc>
                  <a:txBody>
                    <a:bodyPr/>
                    <a:lstStyle/>
                    <a:p>
                      <a:pPr marL="0" marR="156845"/>
                      <a:r>
                        <a:rPr lang="en-US" sz="1800" b="0" dirty="0">
                          <a:solidFill>
                            <a:schemeClr val="tx1"/>
                          </a:solidFill>
                          <a:effectLst/>
                        </a:rPr>
                        <a:t>Transport Layer (level 4)</a:t>
                      </a:r>
                      <a:endParaRPr lang="en-US" sz="1800" b="0" dirty="0">
                        <a:solidFill>
                          <a:schemeClr val="tx1"/>
                        </a:solidFill>
                        <a:effectLst/>
                        <a:latin typeface="Segoe UI Semilight"/>
                        <a:ea typeface="Times New Roman" panose="02020603050405020304" pitchFamily="18" charset="0"/>
                        <a:cs typeface="Segoe UI Semilight"/>
                      </a:endParaRPr>
                    </a:p>
                  </a:txBody>
                  <a:tcPr marL="78149" marR="7814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a:buNone/>
                      </a:pPr>
                      <a:r>
                        <a:rPr lang="en-US" sz="1800" b="0" dirty="0">
                          <a:solidFill>
                            <a:schemeClr val="tx1"/>
                          </a:solidFill>
                          <a:effectLst/>
                        </a:rPr>
                        <a:t>Application Layer (level 7)</a:t>
                      </a:r>
                    </a:p>
                  </a:txBody>
                  <a:tcPr marL="78149" marR="7814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156845"/>
                      <a:r>
                        <a:rPr lang="en-US" sz="1800" b="0" dirty="0">
                          <a:solidFill>
                            <a:schemeClr val="tx1"/>
                          </a:solidFill>
                          <a:effectLst/>
                        </a:rPr>
                        <a:t>DNS Resolver</a:t>
                      </a:r>
                      <a:endParaRPr lang="en-US" sz="1800" b="0" dirty="0">
                        <a:solidFill>
                          <a:schemeClr val="tx1"/>
                        </a:solidFill>
                        <a:effectLst/>
                        <a:latin typeface="Segoe UI Semilight"/>
                        <a:ea typeface="Times New Roman" panose="02020603050405020304" pitchFamily="18" charset="0"/>
                        <a:cs typeface="Segoe UI Semilight"/>
                      </a:endParaRPr>
                    </a:p>
                  </a:txBody>
                  <a:tcPr marL="78149" marR="7814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7310459"/>
                  </a:ext>
                </a:extLst>
              </a:tr>
              <a:tr h="833597">
                <a:tc>
                  <a:txBody>
                    <a:bodyPr/>
                    <a:lstStyle/>
                    <a:p>
                      <a:pPr marL="0" marR="156845"/>
                      <a:r>
                        <a:rPr lang="en-US" sz="1800" b="0" dirty="0">
                          <a:solidFill>
                            <a:schemeClr val="tx1"/>
                          </a:solidFill>
                          <a:effectLst/>
                        </a:rPr>
                        <a:t>Protocols</a:t>
                      </a:r>
                      <a:endParaRPr lang="en-US" sz="1800" b="0" dirty="0">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78149" marR="7814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7ECF7"/>
                    </a:solidFill>
                  </a:tcPr>
                </a:tc>
                <a:tc>
                  <a:txBody>
                    <a:bodyPr/>
                    <a:lstStyle/>
                    <a:p>
                      <a:pPr marL="0" marR="156845"/>
                      <a:r>
                        <a:rPr lang="en-US" sz="1800" b="0" dirty="0">
                          <a:solidFill>
                            <a:schemeClr val="tx1"/>
                          </a:solidFill>
                          <a:effectLst/>
                        </a:rPr>
                        <a:t>Any TCP or UDP Protocol</a:t>
                      </a:r>
                      <a:endParaRPr lang="en-US" sz="1800" b="0" dirty="0">
                        <a:solidFill>
                          <a:schemeClr val="tx1"/>
                        </a:solidFill>
                        <a:effectLst/>
                        <a:latin typeface="Segoe UI Semilight"/>
                        <a:ea typeface="Times New Roman" panose="02020603050405020304" pitchFamily="18" charset="0"/>
                        <a:cs typeface="Segoe UI Semilight"/>
                      </a:endParaRPr>
                    </a:p>
                  </a:txBody>
                  <a:tcPr marL="78149" marR="7814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a:buNone/>
                      </a:pPr>
                      <a:r>
                        <a:rPr lang="en-US" sz="1800" b="0" i="0" u="none" strike="noStrike" noProof="0" dirty="0">
                          <a:solidFill>
                            <a:schemeClr val="tx1"/>
                          </a:solidFill>
                          <a:effectLst/>
                          <a:latin typeface="Segoe UI"/>
                        </a:rPr>
                        <a:t>HTTP, HTTPS, HTTP/2, &amp; WebSockets</a:t>
                      </a:r>
                      <a:endParaRPr lang="en-US" dirty="0">
                        <a:solidFill>
                          <a:schemeClr val="tx1"/>
                        </a:solidFill>
                      </a:endParaRPr>
                    </a:p>
                  </a:txBody>
                  <a:tcPr marL="78149" marR="7814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156845"/>
                      <a:r>
                        <a:rPr lang="en-US" sz="1800" b="0" dirty="0">
                          <a:solidFill>
                            <a:schemeClr val="tx1"/>
                          </a:solidFill>
                          <a:effectLst/>
                        </a:rPr>
                        <a:t>DNS Resolution</a:t>
                      </a:r>
                    </a:p>
                  </a:txBody>
                  <a:tcPr marL="78149" marR="7814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48540193"/>
                  </a:ext>
                </a:extLst>
              </a:tr>
              <a:tr h="1033791">
                <a:tc>
                  <a:txBody>
                    <a:bodyPr/>
                    <a:lstStyle/>
                    <a:p>
                      <a:pPr marL="0" marR="156845"/>
                      <a:r>
                        <a:rPr lang="en-US" sz="1800" b="0" dirty="0">
                          <a:solidFill>
                            <a:schemeClr val="tx1"/>
                          </a:solidFill>
                          <a:effectLst/>
                        </a:rPr>
                        <a:t>Backends or Endpoints</a:t>
                      </a:r>
                      <a:endParaRPr lang="en-US" sz="1800" b="0" dirty="0">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78149" marR="7814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D6EF"/>
                    </a:solidFill>
                  </a:tcPr>
                </a:tc>
                <a:tc>
                  <a:txBody>
                    <a:bodyPr/>
                    <a:lstStyle/>
                    <a:p>
                      <a:pPr marL="0" marR="156845"/>
                      <a:r>
                        <a:rPr lang="en-US" sz="1800" b="0" dirty="0">
                          <a:solidFill>
                            <a:schemeClr val="tx1"/>
                          </a:solidFill>
                          <a:effectLst/>
                        </a:rPr>
                        <a:t>Azure Virtual Machines, and Azure Virtual Machine Scale Sets</a:t>
                      </a:r>
                    </a:p>
                  </a:txBody>
                  <a:tcPr marL="78149" marR="7814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a:buNone/>
                      </a:pPr>
                      <a:r>
                        <a:rPr lang="en-US" sz="1800" b="0" dirty="0">
                          <a:solidFill>
                            <a:schemeClr val="tx1"/>
                          </a:solidFill>
                          <a:effectLst/>
                        </a:rPr>
                        <a:t>Azure Virtual Machines, Azure Virtual Machine Scale Sets, Azure App Services, IP Addresses, and Hostnames</a:t>
                      </a:r>
                    </a:p>
                  </a:txBody>
                  <a:tcPr marL="78149" marR="7814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156845"/>
                      <a:r>
                        <a:rPr lang="en-US" sz="1800" b="0" dirty="0">
                          <a:solidFill>
                            <a:schemeClr val="tx1"/>
                          </a:solidFill>
                          <a:effectLst/>
                        </a:rPr>
                        <a:t>Azure Cloud Services, Azure App Services, Azure App Service Slots, and Public IP Addresses</a:t>
                      </a:r>
                    </a:p>
                  </a:txBody>
                  <a:tcPr marL="78149" marR="7814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05229977"/>
                  </a:ext>
                </a:extLst>
              </a:tr>
              <a:tr h="827033">
                <a:tc>
                  <a:txBody>
                    <a:bodyPr/>
                    <a:lstStyle/>
                    <a:p>
                      <a:pPr marL="0" marR="156845"/>
                      <a:r>
                        <a:rPr lang="en-US" sz="1800" b="0" dirty="0">
                          <a:solidFill>
                            <a:schemeClr val="tx1"/>
                          </a:solidFill>
                          <a:effectLst/>
                        </a:rPr>
                        <a:t>Network Connectivity</a:t>
                      </a:r>
                      <a:endParaRPr lang="en-US" sz="1800" b="0" dirty="0">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78149" marR="7814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7ECF7"/>
                    </a:solidFill>
                  </a:tcPr>
                </a:tc>
                <a:tc>
                  <a:txBody>
                    <a:bodyPr/>
                    <a:lstStyle/>
                    <a:p>
                      <a:pPr marL="0" marR="156845"/>
                      <a:r>
                        <a:rPr lang="en-US" sz="1800" b="0" dirty="0">
                          <a:solidFill>
                            <a:schemeClr val="tx1"/>
                          </a:solidFill>
                          <a:effectLst/>
                        </a:rPr>
                        <a:t>External and Internal</a:t>
                      </a:r>
                    </a:p>
                  </a:txBody>
                  <a:tcPr marL="78149" marR="7814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7ECF7"/>
                    </a:solidFill>
                  </a:tcPr>
                </a:tc>
                <a:tc>
                  <a:txBody>
                    <a:bodyPr/>
                    <a:lstStyle/>
                    <a:p>
                      <a:pPr marL="0" lvl="0">
                        <a:buNone/>
                      </a:pPr>
                      <a:r>
                        <a:rPr lang="en-US" sz="1800" b="0" i="0" u="none" strike="noStrike" noProof="0" dirty="0">
                          <a:solidFill>
                            <a:schemeClr val="tx1"/>
                          </a:solidFill>
                          <a:effectLst/>
                          <a:latin typeface="Segoe UI"/>
                        </a:rPr>
                        <a:t>External and Internal</a:t>
                      </a:r>
                    </a:p>
                  </a:txBody>
                  <a:tcPr marL="78149" marR="7814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156845"/>
                      <a:r>
                        <a:rPr lang="en-US" sz="1800" b="0" dirty="0">
                          <a:solidFill>
                            <a:schemeClr val="tx1"/>
                          </a:solidFill>
                          <a:effectLst/>
                        </a:rPr>
                        <a:t>External</a:t>
                      </a:r>
                      <a:endParaRPr lang="en-US" sz="1800" b="0" dirty="0">
                        <a:solidFill>
                          <a:schemeClr val="tx1"/>
                        </a:solidFill>
                        <a:effectLst/>
                        <a:latin typeface="Segoe UI Semilight"/>
                        <a:ea typeface="Times New Roman" panose="02020603050405020304" pitchFamily="18" charset="0"/>
                        <a:cs typeface="Segoe UI Semilight"/>
                      </a:endParaRPr>
                    </a:p>
                  </a:txBody>
                  <a:tcPr marL="78149" marR="7814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78005993"/>
                  </a:ext>
                </a:extLst>
              </a:tr>
            </a:tbl>
          </a:graphicData>
        </a:graphic>
      </p:graphicFrame>
    </p:spTree>
    <p:extLst>
      <p:ext uri="{BB962C8B-B14F-4D97-AF65-F5344CB8AC3E}">
        <p14:creationId xmlns:p14="http://schemas.microsoft.com/office/powerpoint/2010/main" val="3959174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Group Accounts</a:t>
            </a:r>
          </a:p>
        </p:txBody>
      </p:sp>
      <p:sp>
        <p:nvSpPr>
          <p:cNvPr id="3" name="Text Placeholder 2">
            <a:extLst>
              <a:ext uri="{FF2B5EF4-FFF2-40B4-BE49-F238E27FC236}">
                <a16:creationId xmlns:a16="http://schemas.microsoft.com/office/drawing/2014/main" id="{29FA23E7-56CC-4234-A79B-4833FD53B2B0}"/>
              </a:ext>
            </a:extLst>
          </p:cNvPr>
          <p:cNvSpPr>
            <a:spLocks noGrp="1"/>
          </p:cNvSpPr>
          <p:nvPr>
            <p:ph type="body" sz="quarter" idx="10"/>
          </p:nvPr>
        </p:nvSpPr>
        <p:spPr>
          <a:xfrm>
            <a:off x="586390" y="1434370"/>
            <a:ext cx="11018520" cy="4567404"/>
          </a:xfrm>
        </p:spPr>
        <p:txBody>
          <a:bodyPr/>
          <a:lstStyle/>
          <a:p>
            <a:r>
              <a:rPr lang="en-US" dirty="0"/>
              <a:t>Group Types</a:t>
            </a:r>
          </a:p>
          <a:p>
            <a:pPr marL="457200" indent="-457200">
              <a:buFont typeface="Arial" panose="020B0604020202020204" pitchFamily="34" charset="0"/>
              <a:buChar char="•"/>
            </a:pPr>
            <a:r>
              <a:rPr lang="en-US" dirty="0"/>
              <a:t>Security groups</a:t>
            </a:r>
          </a:p>
          <a:p>
            <a:pPr marL="457200" indent="-457200">
              <a:buFont typeface="Arial" panose="020B0604020202020204" pitchFamily="34" charset="0"/>
              <a:buChar char="•"/>
            </a:pPr>
            <a:r>
              <a:rPr lang="en-US" dirty="0"/>
              <a:t>Office 365 groups</a:t>
            </a:r>
          </a:p>
          <a:p>
            <a:r>
              <a:rPr lang="en-US" dirty="0"/>
              <a:t>Assignment Types</a:t>
            </a:r>
          </a:p>
          <a:p>
            <a:pPr marL="457200" indent="-457200">
              <a:buFont typeface="Arial" panose="020B0604020202020204" pitchFamily="34" charset="0"/>
              <a:buChar char="•"/>
            </a:pPr>
            <a:r>
              <a:rPr lang="en-US" dirty="0"/>
              <a:t>Assigned</a:t>
            </a:r>
          </a:p>
          <a:p>
            <a:pPr marL="457200" indent="-457200">
              <a:buFont typeface="Arial" panose="020B0604020202020204" pitchFamily="34" charset="0"/>
              <a:buChar char="•"/>
            </a:pPr>
            <a:r>
              <a:rPr lang="en-US" dirty="0"/>
              <a:t>Dynamic User</a:t>
            </a:r>
          </a:p>
          <a:p>
            <a:pPr marL="457200" indent="-457200">
              <a:buFont typeface="Arial" panose="020B0604020202020204" pitchFamily="34" charset="0"/>
              <a:buChar char="•"/>
            </a:pPr>
            <a:r>
              <a:rPr lang="en-US" dirty="0">
                <a:solidFill>
                  <a:schemeClr val="tx1"/>
                </a:solidFill>
              </a:rPr>
              <a:t>Dynamic Device (Security groups only)</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2" name="Picture 3" descr="Screenshot of the Users and Groups - All Groups page in the Azure Portal. All Groups is highlighted and three groups are shown: Managers, Virtual Machine Administrators, and Virtual Network Administrators. The Group Type for each group is Security and the Membership Type is Assigned.">
            <a:extLst>
              <a:ext uri="{FF2B5EF4-FFF2-40B4-BE49-F238E27FC236}">
                <a16:creationId xmlns:a16="http://schemas.microsoft.com/office/drawing/2014/main" id="{BECEA85E-89EE-4A61-AD0F-43C2886365C7}"/>
              </a:ext>
            </a:extLst>
          </p:cNvPr>
          <p:cNvPicPr>
            <a:picLocks noChangeAspect="1"/>
          </p:cNvPicPr>
          <p:nvPr/>
        </p:nvPicPr>
        <p:blipFill>
          <a:blip r:embed="rId3"/>
          <a:stretch>
            <a:fillRect/>
          </a:stretch>
        </p:blipFill>
        <p:spPr>
          <a:xfrm>
            <a:off x="5070035" y="1895374"/>
            <a:ext cx="6691745" cy="2219937"/>
          </a:xfrm>
          <a:prstGeom prst="rect">
            <a:avLst/>
          </a:prstGeom>
        </p:spPr>
      </p:pic>
    </p:spTree>
    <p:extLst>
      <p:ext uri="{BB962C8B-B14F-4D97-AF65-F5344CB8AC3E}">
        <p14:creationId xmlns:p14="http://schemas.microsoft.com/office/powerpoint/2010/main" val="2633615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6" y="3035808"/>
            <a:ext cx="10764656" cy="498598"/>
          </a:xfrm>
        </p:spPr>
        <p:txBody>
          <a:bodyPr/>
          <a:lstStyle/>
          <a:p>
            <a:r>
              <a:rPr lang="en-US" dirty="0"/>
              <a:t>Module 06 Lab and Review</a:t>
            </a:r>
          </a:p>
        </p:txBody>
      </p:sp>
    </p:spTree>
    <p:extLst>
      <p:ext uri="{BB962C8B-B14F-4D97-AF65-F5344CB8AC3E}">
        <p14:creationId xmlns:p14="http://schemas.microsoft.com/office/powerpoint/2010/main" val="167110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B55C8-6368-4BBB-A9E6-0DE88363DA1D}"/>
              </a:ext>
            </a:extLst>
          </p:cNvPr>
          <p:cNvSpPr>
            <a:spLocks noGrp="1"/>
          </p:cNvSpPr>
          <p:nvPr>
            <p:ph type="title"/>
          </p:nvPr>
        </p:nvSpPr>
        <p:spPr/>
        <p:txBody>
          <a:bodyPr/>
          <a:lstStyle/>
          <a:p>
            <a:r>
              <a:rPr lang="en-US" dirty="0"/>
              <a:t>Lab 06 – Implement Traffic Management</a:t>
            </a:r>
          </a:p>
        </p:txBody>
      </p:sp>
      <p:sp>
        <p:nvSpPr>
          <p:cNvPr id="3" name="Text Placeholder 2">
            <a:extLst>
              <a:ext uri="{FF2B5EF4-FFF2-40B4-BE49-F238E27FC236}">
                <a16:creationId xmlns:a16="http://schemas.microsoft.com/office/drawing/2014/main" id="{76AA030A-0331-4BAD-B57E-71AE2526CC18}"/>
              </a:ext>
            </a:extLst>
          </p:cNvPr>
          <p:cNvSpPr>
            <a:spLocks noGrp="1"/>
          </p:cNvSpPr>
          <p:nvPr>
            <p:ph type="body" sz="quarter" idx="10"/>
          </p:nvPr>
        </p:nvSpPr>
        <p:spPr>
          <a:xfrm>
            <a:off x="584200" y="1435497"/>
            <a:ext cx="10505831" cy="4468916"/>
          </a:xfrm>
        </p:spPr>
        <p:txBody>
          <a:bodyPr vert="horz" wrap="square" lIns="0" tIns="0" rIns="0" bIns="0" rtlCol="0" anchor="t">
            <a:spAutoFit/>
          </a:bodyPr>
          <a:lstStyle/>
          <a:p>
            <a:pPr marL="0" indent="0">
              <a:buNone/>
            </a:pPr>
            <a:r>
              <a:rPr lang="en-US" sz="2400" b="1" dirty="0">
                <a:latin typeface="Segoe UI Semilight"/>
                <a:cs typeface="Segoe UI Semilight"/>
              </a:rPr>
              <a:t>Scenario</a:t>
            </a:r>
            <a:endParaRPr lang="en-US" sz="2400" b="1" dirty="0">
              <a:latin typeface="Segoe UI Semilight"/>
              <a:cs typeface="Segoe UI"/>
            </a:endParaRPr>
          </a:p>
          <a:p>
            <a:pPr marL="0" indent="0">
              <a:buNone/>
            </a:pPr>
            <a:r>
              <a:rPr lang="en-US" sz="2400" dirty="0">
                <a:latin typeface="Segoe UI Semilight"/>
                <a:ea typeface="+mn-lt"/>
                <a:cs typeface="+mn-lt"/>
              </a:rPr>
              <a:t>You are tasked with implementing a hub spoke topology for network traffic. The topology should include an Azure Load Balancer and Azure Application Gateway.</a:t>
            </a:r>
          </a:p>
          <a:p>
            <a:pPr marL="0" indent="0">
              <a:buNone/>
            </a:pPr>
            <a:endParaRPr lang="en-US" sz="1200" dirty="0">
              <a:latin typeface="Segoe UI Semilight"/>
              <a:cs typeface="Segoe UI Semilight"/>
            </a:endParaRPr>
          </a:p>
          <a:p>
            <a:pPr marL="0" indent="0">
              <a:buNone/>
            </a:pPr>
            <a:r>
              <a:rPr lang="en-US" sz="2400" b="1" dirty="0">
                <a:latin typeface="Segoe UI Semilight"/>
                <a:cs typeface="Segoe UI Semilight"/>
              </a:rPr>
              <a:t>Objectives</a:t>
            </a:r>
            <a:br>
              <a:rPr lang="en-US" sz="2400" dirty="0">
                <a:latin typeface="Segoe UI Semilight"/>
                <a:cs typeface="Segoe UI Semilight"/>
              </a:rPr>
            </a:br>
            <a:r>
              <a:rPr lang="en-US" sz="2400" dirty="0">
                <a:latin typeface="Segoe UI Semilight"/>
                <a:cs typeface="Segoe UI Semilight"/>
              </a:rPr>
              <a:t>Task 1: Provision the lab environment</a:t>
            </a:r>
            <a:br>
              <a:rPr lang="en-US" sz="2400" dirty="0">
                <a:latin typeface="Segoe UI Semilight"/>
                <a:cs typeface="Segoe UI Semilight"/>
              </a:rPr>
            </a:br>
            <a:r>
              <a:rPr lang="en-US" sz="2400" dirty="0">
                <a:latin typeface="Segoe UI Semilight"/>
                <a:cs typeface="Segoe UI Semilight"/>
              </a:rPr>
              <a:t>Task 2: Configure the hub and spoke network topology</a:t>
            </a:r>
            <a:br>
              <a:rPr lang="en-US" sz="2400" dirty="0">
                <a:latin typeface="Segoe UI Semilight"/>
                <a:cs typeface="Segoe UI Semilight"/>
              </a:rPr>
            </a:br>
            <a:r>
              <a:rPr lang="en-US" sz="2400" dirty="0">
                <a:latin typeface="Segoe UI Semilight"/>
                <a:cs typeface="Segoe UI Semilight"/>
              </a:rPr>
              <a:t>Task 3: Test transitivity of virtual network peering</a:t>
            </a:r>
            <a:br>
              <a:rPr lang="en-US" sz="2400" dirty="0">
                <a:latin typeface="Segoe UI Semilight"/>
                <a:cs typeface="Segoe UI Semilight"/>
              </a:rPr>
            </a:br>
            <a:r>
              <a:rPr lang="en-US" sz="2400" dirty="0">
                <a:latin typeface="Segoe UI Semilight"/>
                <a:cs typeface="Segoe UI Semilight"/>
              </a:rPr>
              <a:t>Task 4: Configure routing in the hub and spoke topology</a:t>
            </a:r>
            <a:br>
              <a:rPr lang="en-US" sz="2400" dirty="0">
                <a:latin typeface="Segoe UI Semilight"/>
                <a:cs typeface="Segoe UI Semilight"/>
              </a:rPr>
            </a:br>
            <a:r>
              <a:rPr lang="en-US" sz="2400" dirty="0">
                <a:latin typeface="Segoe UI Semilight"/>
                <a:cs typeface="Segoe UI Semilight"/>
              </a:rPr>
              <a:t>Task 5: Implement Azure Load Balancer</a:t>
            </a:r>
            <a:br>
              <a:rPr lang="en-US" sz="2400" dirty="0">
                <a:latin typeface="Segoe UI Semilight"/>
                <a:cs typeface="Segoe UI Semilight"/>
              </a:rPr>
            </a:br>
            <a:r>
              <a:rPr lang="en-US" sz="2400" dirty="0">
                <a:latin typeface="Segoe UI Semilight"/>
                <a:cs typeface="Segoe UI Semilight"/>
              </a:rPr>
              <a:t>Task 6: Implement Azure Application Gateway</a:t>
            </a:r>
            <a:endParaRPr lang="en-US" sz="2400" dirty="0"/>
          </a:p>
        </p:txBody>
      </p:sp>
      <p:pic>
        <p:nvPicPr>
          <p:cNvPr id="4" name="Picture 4" descr="Next slide for architecture diagram. ">
            <a:extLst>
              <a:ext uri="{FF2B5EF4-FFF2-40B4-BE49-F238E27FC236}">
                <a16:creationId xmlns:a16="http://schemas.microsoft.com/office/drawing/2014/main" id="{D96196D4-DE60-481D-BEFC-102033CF26CB}"/>
              </a:ext>
            </a:extLst>
          </p:cNvPr>
          <p:cNvPicPr>
            <a:picLocks noChangeAspect="1"/>
          </p:cNvPicPr>
          <p:nvPr/>
        </p:nvPicPr>
        <p:blipFill>
          <a:blip r:embed="rId3"/>
          <a:stretch>
            <a:fillRect/>
          </a:stretch>
        </p:blipFill>
        <p:spPr>
          <a:xfrm>
            <a:off x="9322981" y="5780912"/>
            <a:ext cx="2743200" cy="895989"/>
          </a:xfrm>
          <a:prstGeom prst="rect">
            <a:avLst/>
          </a:prstGeom>
        </p:spPr>
      </p:pic>
    </p:spTree>
    <p:extLst>
      <p:ext uri="{BB962C8B-B14F-4D97-AF65-F5344CB8AC3E}">
        <p14:creationId xmlns:p14="http://schemas.microsoft.com/office/powerpoint/2010/main" val="3832365085"/>
      </p:ext>
    </p:extLst>
  </p:cSld>
  <p:clrMapOvr>
    <a:masterClrMapping/>
  </p:clrMapOvr>
  <p:transition>
    <p:fade/>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D6D26-A3DB-43D4-8A67-99A2F174A4A2}"/>
              </a:ext>
            </a:extLst>
          </p:cNvPr>
          <p:cNvSpPr>
            <a:spLocks noGrp="1"/>
          </p:cNvSpPr>
          <p:nvPr>
            <p:ph type="title"/>
          </p:nvPr>
        </p:nvSpPr>
        <p:spPr/>
        <p:txBody>
          <a:bodyPr/>
          <a:lstStyle/>
          <a:p>
            <a:r>
              <a:rPr lang="en-US" dirty="0">
                <a:cs typeface="Segoe UI"/>
              </a:rPr>
              <a:t>Lab 06 – Architecture Diagram</a:t>
            </a:r>
            <a:endParaRPr lang="en-US" dirty="0"/>
          </a:p>
        </p:txBody>
      </p:sp>
      <p:grpSp>
        <p:nvGrpSpPr>
          <p:cNvPr id="12" name="Group 11" descr="Architecture diagram as explained in the lab guide. ">
            <a:extLst>
              <a:ext uri="{FF2B5EF4-FFF2-40B4-BE49-F238E27FC236}">
                <a16:creationId xmlns:a16="http://schemas.microsoft.com/office/drawing/2014/main" id="{AFAEEED3-1A3D-47EC-B384-870A4CFC62B6}"/>
              </a:ext>
            </a:extLst>
          </p:cNvPr>
          <p:cNvGrpSpPr/>
          <p:nvPr/>
        </p:nvGrpSpPr>
        <p:grpSpPr>
          <a:xfrm>
            <a:off x="1921164" y="1204919"/>
            <a:ext cx="7980218" cy="5307144"/>
            <a:chOff x="1921164" y="1204919"/>
            <a:chExt cx="7980218" cy="5307144"/>
          </a:xfrm>
        </p:grpSpPr>
        <p:pic>
          <p:nvPicPr>
            <p:cNvPr id="3" name="Picture 3" descr="A picture containing map, text&#10;&#10;Description generated with very high confidence">
              <a:extLst>
                <a:ext uri="{FF2B5EF4-FFF2-40B4-BE49-F238E27FC236}">
                  <a16:creationId xmlns:a16="http://schemas.microsoft.com/office/drawing/2014/main" id="{F20E3579-3757-483D-B20B-4F5F661E6AE4}"/>
                </a:ext>
              </a:extLst>
            </p:cNvPr>
            <p:cNvPicPr>
              <a:picLocks noChangeAspect="1"/>
            </p:cNvPicPr>
            <p:nvPr/>
          </p:nvPicPr>
          <p:blipFill>
            <a:blip r:embed="rId3"/>
            <a:stretch>
              <a:fillRect/>
            </a:stretch>
          </p:blipFill>
          <p:spPr>
            <a:xfrm>
              <a:off x="1921164" y="1204919"/>
              <a:ext cx="7980218" cy="5307144"/>
            </a:xfrm>
            <a:prstGeom prst="rect">
              <a:avLst/>
            </a:prstGeom>
          </p:spPr>
        </p:pic>
        <p:sp>
          <p:nvSpPr>
            <p:cNvPr id="7" name="Oval 6">
              <a:extLst>
                <a:ext uri="{FF2B5EF4-FFF2-40B4-BE49-F238E27FC236}">
                  <a16:creationId xmlns:a16="http://schemas.microsoft.com/office/drawing/2014/main" id="{7A773FE4-0CF3-41F6-9F86-659CAB2B0387}"/>
                </a:ext>
              </a:extLst>
            </p:cNvPr>
            <p:cNvSpPr/>
            <p:nvPr/>
          </p:nvSpPr>
          <p:spPr>
            <a:xfrm>
              <a:off x="2290618" y="2582945"/>
              <a:ext cx="281560" cy="220940"/>
            </a:xfrm>
            <a:prstGeom prst="ellipse">
              <a:avLst/>
            </a:prstGeom>
            <a:solidFill>
              <a:srgbClr val="FFFFCC"/>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1</a:t>
              </a:r>
            </a:p>
          </p:txBody>
        </p:sp>
        <p:sp>
          <p:nvSpPr>
            <p:cNvPr id="9" name="Oval 8">
              <a:extLst>
                <a:ext uri="{FF2B5EF4-FFF2-40B4-BE49-F238E27FC236}">
                  <a16:creationId xmlns:a16="http://schemas.microsoft.com/office/drawing/2014/main" id="{CA40E3D0-45E5-4306-9A0E-1517479253EC}"/>
                </a:ext>
              </a:extLst>
            </p:cNvPr>
            <p:cNvSpPr/>
            <p:nvPr/>
          </p:nvSpPr>
          <p:spPr>
            <a:xfrm>
              <a:off x="6522466" y="2584735"/>
              <a:ext cx="281560" cy="220940"/>
            </a:xfrm>
            <a:prstGeom prst="ellipse">
              <a:avLst/>
            </a:prstGeom>
            <a:solidFill>
              <a:srgbClr val="FFFFCC"/>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2</a:t>
              </a:r>
            </a:p>
          </p:txBody>
        </p:sp>
        <p:sp>
          <p:nvSpPr>
            <p:cNvPr id="11" name="Oval 10">
              <a:extLst>
                <a:ext uri="{FF2B5EF4-FFF2-40B4-BE49-F238E27FC236}">
                  <a16:creationId xmlns:a16="http://schemas.microsoft.com/office/drawing/2014/main" id="{1EAD3192-110A-4EAD-9B71-EF020220A02E}"/>
                </a:ext>
              </a:extLst>
            </p:cNvPr>
            <p:cNvSpPr/>
            <p:nvPr/>
          </p:nvSpPr>
          <p:spPr>
            <a:xfrm>
              <a:off x="9080313" y="2582945"/>
              <a:ext cx="281560" cy="220940"/>
            </a:xfrm>
            <a:prstGeom prst="ellipse">
              <a:avLst/>
            </a:prstGeom>
            <a:solidFill>
              <a:srgbClr val="FFFFCC"/>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n w="0"/>
                  <a:solidFill>
                    <a:schemeClr val="tx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3</a:t>
              </a:r>
            </a:p>
          </p:txBody>
        </p:sp>
      </p:grpSp>
    </p:spTree>
    <p:extLst>
      <p:ext uri="{BB962C8B-B14F-4D97-AF65-F5344CB8AC3E}">
        <p14:creationId xmlns:p14="http://schemas.microsoft.com/office/powerpoint/2010/main" val="2460046508"/>
      </p:ext>
    </p:extLst>
  </p:cSld>
  <p:clrMapOvr>
    <a:masterClrMapping/>
  </p:clrMapOvr>
  <p:transition>
    <p:fad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2063" y="2443044"/>
            <a:ext cx="4167887" cy="1661993"/>
          </a:xfrm>
        </p:spPr>
        <p:txBody>
          <a:bodyPr/>
          <a:lstStyle/>
          <a:p>
            <a:r>
              <a:rPr lang="en-US" dirty="0"/>
              <a:t>AZ-104T00A</a:t>
            </a:r>
            <a:br>
              <a:rPr lang="en-US" dirty="0"/>
            </a:br>
            <a:r>
              <a:rPr lang="en-US" dirty="0"/>
              <a:t>Module 07: </a:t>
            </a:r>
            <a:br>
              <a:rPr lang="en-US" dirty="0"/>
            </a:br>
            <a:r>
              <a:rPr lang="en-US" dirty="0"/>
              <a:t>Azure Storage</a:t>
            </a:r>
          </a:p>
        </p:txBody>
      </p:sp>
    </p:spTree>
    <p:extLst>
      <p:ext uri="{BB962C8B-B14F-4D97-AF65-F5344CB8AC3E}">
        <p14:creationId xmlns:p14="http://schemas.microsoft.com/office/powerpoint/2010/main" val="2839766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736BC-719D-45C5-872C-A705A220D04C}"/>
              </a:ext>
            </a:extLst>
          </p:cNvPr>
          <p:cNvSpPr>
            <a:spLocks noGrp="1"/>
          </p:cNvSpPr>
          <p:nvPr>
            <p:ph type="title"/>
          </p:nvPr>
        </p:nvSpPr>
        <p:spPr/>
        <p:txBody>
          <a:bodyPr/>
          <a:lstStyle/>
          <a:p>
            <a:r>
              <a:rPr lang="en-US" dirty="0"/>
              <a:t>Module Overview</a:t>
            </a:r>
          </a:p>
        </p:txBody>
      </p:sp>
      <p:sp>
        <p:nvSpPr>
          <p:cNvPr id="3" name="Text Placeholder 2">
            <a:extLst>
              <a:ext uri="{FF2B5EF4-FFF2-40B4-BE49-F238E27FC236}">
                <a16:creationId xmlns:a16="http://schemas.microsoft.com/office/drawing/2014/main" id="{0D930D4C-EC3A-4732-80A6-D0D7CF4EFDE2}"/>
              </a:ext>
            </a:extLst>
          </p:cNvPr>
          <p:cNvSpPr>
            <a:spLocks noGrp="1"/>
          </p:cNvSpPr>
          <p:nvPr>
            <p:ph type="body" sz="quarter" idx="10"/>
          </p:nvPr>
        </p:nvSpPr>
        <p:spPr>
          <a:xfrm>
            <a:off x="584200" y="1435497"/>
            <a:ext cx="11018520" cy="2499146"/>
          </a:xfrm>
        </p:spPr>
        <p:txBody>
          <a:bodyPr/>
          <a:lstStyle/>
          <a:p>
            <a:r>
              <a:rPr lang="en-US" dirty="0"/>
              <a:t>Storage Accounts</a:t>
            </a:r>
          </a:p>
          <a:p>
            <a:r>
              <a:rPr lang="en-US" dirty="0"/>
              <a:t>Blob Storage</a:t>
            </a:r>
          </a:p>
          <a:p>
            <a:r>
              <a:rPr lang="en-US" dirty="0"/>
              <a:t>Storage Security</a:t>
            </a:r>
          </a:p>
          <a:p>
            <a:r>
              <a:rPr lang="en-US" dirty="0"/>
              <a:t>Azure Files and File Sync</a:t>
            </a:r>
          </a:p>
          <a:p>
            <a:r>
              <a:rPr lang="en-US" dirty="0"/>
              <a:t>Managing Storage</a:t>
            </a:r>
          </a:p>
        </p:txBody>
      </p:sp>
    </p:spTree>
    <p:extLst>
      <p:ext uri="{BB962C8B-B14F-4D97-AF65-F5344CB8AC3E}">
        <p14:creationId xmlns:p14="http://schemas.microsoft.com/office/powerpoint/2010/main" val="3058943118"/>
      </p:ext>
    </p:extLst>
  </p:cSld>
  <p:clrMapOvr>
    <a:masterClrMapping/>
  </p:clrMapOvr>
  <p:transition>
    <p:fad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6" y="3035808"/>
            <a:ext cx="10764656" cy="498598"/>
          </a:xfrm>
        </p:spPr>
        <p:txBody>
          <a:bodyPr/>
          <a:lstStyle/>
          <a:p>
            <a:r>
              <a:rPr lang="en-US" dirty="0"/>
              <a:t>Storage Accounts</a:t>
            </a:r>
          </a:p>
        </p:txBody>
      </p:sp>
    </p:spTree>
    <p:extLst>
      <p:ext uri="{BB962C8B-B14F-4D97-AF65-F5344CB8AC3E}">
        <p14:creationId xmlns:p14="http://schemas.microsoft.com/office/powerpoint/2010/main" val="999358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736BC-719D-45C5-872C-A705A220D04C}"/>
              </a:ext>
            </a:extLst>
          </p:cNvPr>
          <p:cNvSpPr>
            <a:spLocks noGrp="1"/>
          </p:cNvSpPr>
          <p:nvPr>
            <p:ph type="title"/>
          </p:nvPr>
        </p:nvSpPr>
        <p:spPr/>
        <p:txBody>
          <a:bodyPr/>
          <a:lstStyle/>
          <a:p>
            <a:r>
              <a:rPr lang="en-US" dirty="0"/>
              <a:t>Storage Accounts Overview</a:t>
            </a:r>
          </a:p>
        </p:txBody>
      </p:sp>
      <p:sp>
        <p:nvSpPr>
          <p:cNvPr id="3" name="Text Placeholder 2">
            <a:extLst>
              <a:ext uri="{FF2B5EF4-FFF2-40B4-BE49-F238E27FC236}">
                <a16:creationId xmlns:a16="http://schemas.microsoft.com/office/drawing/2014/main" id="{0D930D4C-EC3A-4732-80A6-D0D7CF4EFDE2}"/>
              </a:ext>
            </a:extLst>
          </p:cNvPr>
          <p:cNvSpPr>
            <a:spLocks noGrp="1"/>
          </p:cNvSpPr>
          <p:nvPr>
            <p:ph type="body" sz="quarter" idx="10"/>
          </p:nvPr>
        </p:nvSpPr>
        <p:spPr>
          <a:xfrm>
            <a:off x="584200" y="1435497"/>
            <a:ext cx="11018520" cy="3016210"/>
          </a:xfrm>
        </p:spPr>
        <p:txBody>
          <a:bodyPr/>
          <a:lstStyle/>
          <a:p>
            <a:r>
              <a:rPr lang="en-US" dirty="0"/>
              <a:t>Azure Storage</a:t>
            </a:r>
          </a:p>
          <a:p>
            <a:r>
              <a:rPr lang="en-US" dirty="0"/>
              <a:t>Azure Storage Services</a:t>
            </a:r>
          </a:p>
          <a:p>
            <a:r>
              <a:rPr lang="en-US" dirty="0"/>
              <a:t>Storage Account Kinds</a:t>
            </a:r>
          </a:p>
          <a:p>
            <a:r>
              <a:rPr lang="en-US" dirty="0">
                <a:solidFill>
                  <a:schemeClr val="tx1"/>
                </a:solidFill>
              </a:rPr>
              <a:t>Replication Strategies</a:t>
            </a:r>
          </a:p>
          <a:p>
            <a:r>
              <a:rPr lang="en-US" dirty="0"/>
              <a:t>Accessing Storage </a:t>
            </a:r>
          </a:p>
          <a:p>
            <a:r>
              <a:rPr lang="en-US" dirty="0"/>
              <a:t>Securing Storage Endpoints</a:t>
            </a:r>
          </a:p>
        </p:txBody>
      </p:sp>
    </p:spTree>
    <p:extLst>
      <p:ext uri="{BB962C8B-B14F-4D97-AF65-F5344CB8AC3E}">
        <p14:creationId xmlns:p14="http://schemas.microsoft.com/office/powerpoint/2010/main" val="3065152424"/>
      </p:ext>
    </p:extLst>
  </p:cSld>
  <p:clrMapOvr>
    <a:masterClrMapping/>
  </p:clrMapOvr>
  <p:transition>
    <p:fade/>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Storage</a:t>
            </a:r>
          </a:p>
        </p:txBody>
      </p:sp>
      <p:sp>
        <p:nvSpPr>
          <p:cNvPr id="6" name="Text Placeholder 5"/>
          <p:cNvSpPr>
            <a:spLocks noGrp="1"/>
          </p:cNvSpPr>
          <p:nvPr>
            <p:ph type="body" sz="quarter" idx="10"/>
          </p:nvPr>
        </p:nvSpPr>
        <p:spPr>
          <a:xfrm>
            <a:off x="588263" y="1274559"/>
            <a:ext cx="10862715" cy="4776692"/>
          </a:xfrm>
        </p:spPr>
        <p:txBody>
          <a:bodyPr/>
          <a:lstStyle/>
          <a:p>
            <a:pPr algn="just"/>
            <a:r>
              <a:rPr lang="en-US" dirty="0"/>
              <a:t>A service that you can use to store files, messages, tables, and other types of information</a:t>
            </a:r>
          </a:p>
          <a:p>
            <a:pPr algn="just"/>
            <a:r>
              <a:rPr lang="en-US" dirty="0"/>
              <a:t>Durable, secure, scalable, managed, accessible</a:t>
            </a:r>
          </a:p>
          <a:p>
            <a:pPr algn="just"/>
            <a:r>
              <a:rPr lang="en-US" dirty="0"/>
              <a:t>Manage data with multiple storage accounts</a:t>
            </a:r>
          </a:p>
          <a:p>
            <a:pPr algn="just"/>
            <a:r>
              <a:rPr lang="en-US" dirty="0"/>
              <a:t>Three categories of Azure storage:</a:t>
            </a:r>
          </a:p>
          <a:p>
            <a:pPr lvl="1" algn="just"/>
            <a:r>
              <a:rPr lang="en-US" sz="2400" dirty="0"/>
              <a:t>Storage for virtual machines – Disks and File Shares</a:t>
            </a:r>
          </a:p>
          <a:p>
            <a:pPr lvl="1" algn="just"/>
            <a:r>
              <a:rPr lang="en-US" sz="2400" dirty="0"/>
              <a:t>Unstructured data – Blobs and Data Lake Store</a:t>
            </a:r>
          </a:p>
          <a:p>
            <a:pPr lvl="1" algn="just"/>
            <a:r>
              <a:rPr lang="en-US" sz="2400" dirty="0"/>
              <a:t>Structured data - Tables, Cosmos DB, and Azure SQL DB</a:t>
            </a:r>
          </a:p>
          <a:p>
            <a:pPr algn="just"/>
            <a:r>
              <a:rPr lang="en-US" dirty="0"/>
              <a:t>Standard storage backed by magnetic drives (HDD) is lowest cost</a:t>
            </a:r>
          </a:p>
          <a:p>
            <a:pPr algn="just"/>
            <a:r>
              <a:rPr lang="en-US" dirty="0"/>
              <a:t>Premium storage backed by solid state drives (SSD)</a:t>
            </a:r>
          </a:p>
        </p:txBody>
      </p:sp>
    </p:spTree>
    <p:extLst>
      <p:ext uri="{BB962C8B-B14F-4D97-AF65-F5344CB8AC3E}">
        <p14:creationId xmlns:p14="http://schemas.microsoft.com/office/powerpoint/2010/main" val="2991835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3A8DC-7D85-43DE-962C-11EEECC7013A}"/>
              </a:ext>
            </a:extLst>
          </p:cNvPr>
          <p:cNvSpPr>
            <a:spLocks noGrp="1"/>
          </p:cNvSpPr>
          <p:nvPr>
            <p:ph type="title"/>
          </p:nvPr>
        </p:nvSpPr>
        <p:spPr/>
        <p:txBody>
          <a:bodyPr/>
          <a:lstStyle/>
          <a:p>
            <a:r>
              <a:rPr lang="en-US" dirty="0">
                <a:solidFill>
                  <a:schemeClr val="tx1"/>
                </a:solidFill>
              </a:rPr>
              <a:t>Azure Storage Services </a:t>
            </a:r>
          </a:p>
        </p:txBody>
      </p:sp>
      <p:sp>
        <p:nvSpPr>
          <p:cNvPr id="3" name="Text Placeholder 2">
            <a:extLst>
              <a:ext uri="{FF2B5EF4-FFF2-40B4-BE49-F238E27FC236}">
                <a16:creationId xmlns:a16="http://schemas.microsoft.com/office/drawing/2014/main" id="{3E8811E9-4783-4FB4-B508-0CE982284783}"/>
              </a:ext>
            </a:extLst>
          </p:cNvPr>
          <p:cNvSpPr>
            <a:spLocks noGrp="1"/>
          </p:cNvSpPr>
          <p:nvPr>
            <p:ph type="body" sz="quarter" idx="10"/>
          </p:nvPr>
        </p:nvSpPr>
        <p:spPr>
          <a:xfrm>
            <a:off x="584200" y="1221488"/>
            <a:ext cx="6964464" cy="4584781"/>
          </a:xfrm>
        </p:spPr>
        <p:txBody>
          <a:bodyPr vert="horz" wrap="square" lIns="0" tIns="0" rIns="0" bIns="0" rtlCol="0" anchor="t">
            <a:spAutoFit/>
          </a:bodyPr>
          <a:lstStyle/>
          <a:p>
            <a:pPr algn="just">
              <a:lnSpc>
                <a:spcPct val="150000"/>
              </a:lnSpc>
            </a:pPr>
            <a:r>
              <a:rPr lang="en-US" sz="2400" b="1" dirty="0"/>
              <a:t>Azure Containers</a:t>
            </a:r>
            <a:r>
              <a:rPr lang="en-US" sz="2400" dirty="0"/>
              <a:t>: A massively scalable object store for text and binary data</a:t>
            </a:r>
          </a:p>
          <a:p>
            <a:pPr algn="just">
              <a:lnSpc>
                <a:spcPct val="150000"/>
              </a:lnSpc>
            </a:pPr>
            <a:r>
              <a:rPr lang="en-US" sz="2400" b="1" dirty="0"/>
              <a:t>Azure Files</a:t>
            </a:r>
            <a:r>
              <a:rPr lang="en-US" sz="2400" dirty="0"/>
              <a:t>: Managed file shares for cloud or on-premises deployments</a:t>
            </a:r>
          </a:p>
          <a:p>
            <a:pPr algn="just">
              <a:lnSpc>
                <a:spcPct val="150000"/>
              </a:lnSpc>
            </a:pPr>
            <a:r>
              <a:rPr lang="en-US" sz="2400" b="1" dirty="0">
                <a:latin typeface="Segoe UI Semilight"/>
                <a:cs typeface="Segoe UI Semilight"/>
              </a:rPr>
              <a:t>Azure Tables</a:t>
            </a:r>
            <a:r>
              <a:rPr lang="en-US" sz="2400" dirty="0">
                <a:latin typeface="Segoe UI Semilight"/>
                <a:cs typeface="Segoe UI Semilight"/>
              </a:rPr>
              <a:t>: A NoSQL store for schemaless storage of structured data</a:t>
            </a:r>
          </a:p>
          <a:p>
            <a:pPr algn="just">
              <a:lnSpc>
                <a:spcPct val="150000"/>
              </a:lnSpc>
            </a:pPr>
            <a:r>
              <a:rPr lang="en-US" sz="2400" b="1" dirty="0"/>
              <a:t>Azure Queues</a:t>
            </a:r>
            <a:r>
              <a:rPr lang="en-US" sz="2400" dirty="0"/>
              <a:t>: A messaging store for reliable messaging between application components</a:t>
            </a:r>
          </a:p>
        </p:txBody>
      </p:sp>
      <p:pic>
        <p:nvPicPr>
          <p:cNvPr id="6" name="Picture 5" descr="Screenshot of the Azure storage dashboard with containers, file shares, tables, and queues. ">
            <a:extLst>
              <a:ext uri="{FF2B5EF4-FFF2-40B4-BE49-F238E27FC236}">
                <a16:creationId xmlns:a16="http://schemas.microsoft.com/office/drawing/2014/main" id="{E8D2185C-612D-48BC-A9BB-6D5C0F09EED0}"/>
              </a:ext>
            </a:extLst>
          </p:cNvPr>
          <p:cNvPicPr>
            <a:picLocks noChangeAspect="1"/>
          </p:cNvPicPr>
          <p:nvPr/>
        </p:nvPicPr>
        <p:blipFill>
          <a:blip r:embed="rId3"/>
          <a:stretch>
            <a:fillRect/>
          </a:stretch>
        </p:blipFill>
        <p:spPr>
          <a:xfrm>
            <a:off x="7834993" y="1011198"/>
            <a:ext cx="3314700" cy="5076825"/>
          </a:xfrm>
          <a:prstGeom prst="rect">
            <a:avLst/>
          </a:prstGeom>
        </p:spPr>
      </p:pic>
    </p:spTree>
    <p:extLst>
      <p:ext uri="{BB962C8B-B14F-4D97-AF65-F5344CB8AC3E}">
        <p14:creationId xmlns:p14="http://schemas.microsoft.com/office/powerpoint/2010/main" val="41281666"/>
      </p:ext>
    </p:extLst>
  </p:cSld>
  <p:clrMapOvr>
    <a:masterClrMapping/>
  </p:clrMapOvr>
  <p:transition>
    <p:fade/>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6521B-8ABE-4268-A82D-7695AAF02440}"/>
              </a:ext>
            </a:extLst>
          </p:cNvPr>
          <p:cNvSpPr>
            <a:spLocks noGrp="1"/>
          </p:cNvSpPr>
          <p:nvPr>
            <p:ph type="title"/>
          </p:nvPr>
        </p:nvSpPr>
        <p:spPr/>
        <p:txBody>
          <a:bodyPr/>
          <a:lstStyle/>
          <a:p>
            <a:r>
              <a:rPr lang="en-US" dirty="0"/>
              <a:t>Storage Account Kinds</a:t>
            </a:r>
          </a:p>
        </p:txBody>
      </p:sp>
      <p:graphicFrame>
        <p:nvGraphicFramePr>
          <p:cNvPr id="4" name="Table 3">
            <a:extLst>
              <a:ext uri="{FF2B5EF4-FFF2-40B4-BE49-F238E27FC236}">
                <a16:creationId xmlns:a16="http://schemas.microsoft.com/office/drawing/2014/main" id="{C63C61C4-362D-4C4D-BF42-B73F179EB9A3}"/>
              </a:ext>
            </a:extLst>
          </p:cNvPr>
          <p:cNvGraphicFramePr>
            <a:graphicFrameLocks noGrp="1"/>
          </p:cNvGraphicFramePr>
          <p:nvPr/>
        </p:nvGraphicFramePr>
        <p:xfrm>
          <a:off x="588262" y="1468877"/>
          <a:ext cx="11084052" cy="3522162"/>
        </p:xfrm>
        <a:graphic>
          <a:graphicData uri="http://schemas.openxmlformats.org/drawingml/2006/table">
            <a:tbl>
              <a:tblPr firstRow="1">
                <a:tableStyleId>{3C2FFA5D-87B4-456A-9821-1D502468CF0F}</a:tableStyleId>
              </a:tblPr>
              <a:tblGrid>
                <a:gridCol w="2466437">
                  <a:extLst>
                    <a:ext uri="{9D8B030D-6E8A-4147-A177-3AD203B41FA5}">
                      <a16:colId xmlns:a16="http://schemas.microsoft.com/office/drawing/2014/main" val="565760015"/>
                    </a:ext>
                  </a:extLst>
                </a:gridCol>
                <a:gridCol w="3075589">
                  <a:extLst>
                    <a:ext uri="{9D8B030D-6E8A-4147-A177-3AD203B41FA5}">
                      <a16:colId xmlns:a16="http://schemas.microsoft.com/office/drawing/2014/main" val="67243231"/>
                    </a:ext>
                  </a:extLst>
                </a:gridCol>
                <a:gridCol w="2771013">
                  <a:extLst>
                    <a:ext uri="{9D8B030D-6E8A-4147-A177-3AD203B41FA5}">
                      <a16:colId xmlns:a16="http://schemas.microsoft.com/office/drawing/2014/main" val="1279908248"/>
                    </a:ext>
                  </a:extLst>
                </a:gridCol>
                <a:gridCol w="2771013">
                  <a:extLst>
                    <a:ext uri="{9D8B030D-6E8A-4147-A177-3AD203B41FA5}">
                      <a16:colId xmlns:a16="http://schemas.microsoft.com/office/drawing/2014/main" val="927231463"/>
                    </a:ext>
                  </a:extLst>
                </a:gridCol>
              </a:tblGrid>
              <a:tr h="457200">
                <a:tc>
                  <a:txBody>
                    <a:bodyPr/>
                    <a:lstStyle/>
                    <a:p>
                      <a:pPr algn="ctr"/>
                      <a:r>
                        <a:rPr lang="en-US" sz="1800" dirty="0">
                          <a:effectLst/>
                        </a:rPr>
                        <a:t>Storage account type</a:t>
                      </a:r>
                      <a:endParaRPr lang="en-US" sz="1800" dirty="0">
                        <a:solidFill>
                          <a:schemeClr val="bg1"/>
                        </a:solidFill>
                        <a:effectLst/>
                      </a:endParaRPr>
                    </a:p>
                  </a:txBody>
                  <a:tcPr marL="36524" marR="36524" marT="29219" marB="2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effectLst/>
                        </a:rPr>
                        <a:t>Supported services</a:t>
                      </a:r>
                      <a:endParaRPr lang="en-US" sz="1800" dirty="0">
                        <a:solidFill>
                          <a:schemeClr val="bg1"/>
                        </a:solidFill>
                        <a:effectLst/>
                      </a:endParaRPr>
                    </a:p>
                  </a:txBody>
                  <a:tcPr marL="36524" marR="36524" marT="29219" marB="2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effectLst/>
                        </a:rPr>
                        <a:t>Supported tiers</a:t>
                      </a:r>
                      <a:endParaRPr lang="en-US" sz="1800" dirty="0">
                        <a:solidFill>
                          <a:schemeClr val="bg1"/>
                        </a:solidFill>
                        <a:effectLst/>
                      </a:endParaRPr>
                    </a:p>
                  </a:txBody>
                  <a:tcPr marL="36524" marR="36524" marT="29219" marB="2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effectLst/>
                        </a:rPr>
                        <a:t>Replication options</a:t>
                      </a:r>
                      <a:endParaRPr lang="en-US" sz="1800" dirty="0">
                        <a:solidFill>
                          <a:schemeClr val="bg1"/>
                        </a:solidFill>
                        <a:effectLst/>
                      </a:endParaRPr>
                    </a:p>
                  </a:txBody>
                  <a:tcPr marL="36524" marR="36524" marT="29219" marB="2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7331877"/>
                  </a:ext>
                </a:extLst>
              </a:tr>
              <a:tr h="457200">
                <a:tc>
                  <a:txBody>
                    <a:bodyPr/>
                    <a:lstStyle/>
                    <a:p>
                      <a:pPr algn="l"/>
                      <a:r>
                        <a:rPr lang="en-US" sz="1800" dirty="0">
                          <a:effectLst/>
                        </a:rPr>
                        <a:t>BlobStorage</a:t>
                      </a:r>
                    </a:p>
                  </a:txBody>
                  <a:tcPr marL="36524" marR="36524" marT="29219" marB="2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6EF"/>
                    </a:solidFill>
                  </a:tcPr>
                </a:tc>
                <a:tc>
                  <a:txBody>
                    <a:bodyPr/>
                    <a:lstStyle/>
                    <a:p>
                      <a:pPr algn="l"/>
                      <a:r>
                        <a:rPr lang="en-US" sz="1800" dirty="0">
                          <a:effectLst/>
                        </a:rPr>
                        <a:t>Blob (block blobs and append blobs only)</a:t>
                      </a:r>
                    </a:p>
                  </a:txBody>
                  <a:tcPr marL="36524" marR="36524" marT="29219" marB="2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6EF"/>
                    </a:solidFill>
                  </a:tcPr>
                </a:tc>
                <a:tc>
                  <a:txBody>
                    <a:bodyPr/>
                    <a:lstStyle/>
                    <a:p>
                      <a:pPr algn="ctr"/>
                      <a:r>
                        <a:rPr lang="en-US" sz="1800" dirty="0">
                          <a:effectLst/>
                        </a:rPr>
                        <a:t>Standard</a:t>
                      </a:r>
                    </a:p>
                  </a:txBody>
                  <a:tcPr marL="36524" marR="36524" marT="29219" marB="2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6EF"/>
                    </a:solidFill>
                  </a:tcPr>
                </a:tc>
                <a:tc>
                  <a:txBody>
                    <a:bodyPr/>
                    <a:lstStyle/>
                    <a:p>
                      <a:pPr algn="ctr"/>
                      <a:r>
                        <a:rPr lang="en-US" sz="1800" dirty="0">
                          <a:effectLst/>
                        </a:rPr>
                        <a:t>LRS, GRS, RA-GRS</a:t>
                      </a:r>
                    </a:p>
                  </a:txBody>
                  <a:tcPr marL="36524" marR="36524" marT="29219" marB="2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6EF"/>
                    </a:solidFill>
                  </a:tcPr>
                </a:tc>
                <a:extLst>
                  <a:ext uri="{0D108BD9-81ED-4DB2-BD59-A6C34878D82A}">
                    <a16:rowId xmlns:a16="http://schemas.microsoft.com/office/drawing/2014/main" val="3083846976"/>
                  </a:ext>
                </a:extLst>
              </a:tr>
              <a:tr h="636650">
                <a:tc>
                  <a:txBody>
                    <a:bodyPr/>
                    <a:lstStyle/>
                    <a:p>
                      <a:pPr algn="l"/>
                      <a:r>
                        <a:rPr lang="en-US" sz="1800" dirty="0">
                          <a:effectLst/>
                        </a:rPr>
                        <a:t>Storage (general purpose v1)</a:t>
                      </a:r>
                    </a:p>
                  </a:txBody>
                  <a:tcPr marL="36524" marR="36524" marT="29219" marB="2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CF7"/>
                    </a:solidFill>
                  </a:tcPr>
                </a:tc>
                <a:tc>
                  <a:txBody>
                    <a:bodyPr/>
                    <a:lstStyle/>
                    <a:p>
                      <a:pPr algn="l"/>
                      <a:r>
                        <a:rPr lang="en-US" sz="1800" dirty="0">
                          <a:effectLst/>
                        </a:rPr>
                        <a:t>Blob, File, Queue, Table, and Disk</a:t>
                      </a:r>
                    </a:p>
                  </a:txBody>
                  <a:tcPr marL="36524" marR="36524" marT="29219" marB="2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CF7"/>
                    </a:solidFill>
                  </a:tcPr>
                </a:tc>
                <a:tc>
                  <a:txBody>
                    <a:bodyPr/>
                    <a:lstStyle/>
                    <a:p>
                      <a:pPr algn="ctr"/>
                      <a:r>
                        <a:rPr lang="en-US" sz="1800" dirty="0">
                          <a:effectLst/>
                        </a:rPr>
                        <a:t>Standard, Premium</a:t>
                      </a:r>
                    </a:p>
                  </a:txBody>
                  <a:tcPr marL="36524" marR="36524" marT="29219" marB="2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CF7"/>
                    </a:solidFill>
                  </a:tcPr>
                </a:tc>
                <a:tc>
                  <a:txBody>
                    <a:bodyPr/>
                    <a:lstStyle/>
                    <a:p>
                      <a:pPr algn="ctr"/>
                      <a:r>
                        <a:rPr lang="en-US" sz="1800" dirty="0">
                          <a:effectLst/>
                        </a:rPr>
                        <a:t>LRS, GRS, RA-GRS</a:t>
                      </a:r>
                    </a:p>
                  </a:txBody>
                  <a:tcPr marL="36524" marR="36524" marT="29219" marB="2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CF7"/>
                    </a:solidFill>
                  </a:tcPr>
                </a:tc>
                <a:extLst>
                  <a:ext uri="{0D108BD9-81ED-4DB2-BD59-A6C34878D82A}">
                    <a16:rowId xmlns:a16="http://schemas.microsoft.com/office/drawing/2014/main" val="3831040734"/>
                  </a:ext>
                </a:extLst>
              </a:tr>
              <a:tr h="636650">
                <a:tc>
                  <a:txBody>
                    <a:bodyPr/>
                    <a:lstStyle/>
                    <a:p>
                      <a:pPr algn="l"/>
                      <a:r>
                        <a:rPr lang="en-US" sz="1800" dirty="0">
                          <a:effectLst/>
                        </a:rPr>
                        <a:t>StorageV2 (general purpose v2)</a:t>
                      </a:r>
                    </a:p>
                  </a:txBody>
                  <a:tcPr marL="36524" marR="36524" marT="29219" marB="2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CF7"/>
                    </a:solidFill>
                  </a:tcPr>
                </a:tc>
                <a:tc>
                  <a:txBody>
                    <a:bodyPr/>
                    <a:lstStyle/>
                    <a:p>
                      <a:pPr algn="l"/>
                      <a:r>
                        <a:rPr lang="en-US" sz="1800" dirty="0">
                          <a:effectLst/>
                        </a:rPr>
                        <a:t>Blob, File, Queue, Table, and Disk</a:t>
                      </a:r>
                    </a:p>
                  </a:txBody>
                  <a:tcPr marL="36524" marR="36524" marT="29219" marB="2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CF7"/>
                    </a:solidFill>
                  </a:tcPr>
                </a:tc>
                <a:tc>
                  <a:txBody>
                    <a:bodyPr/>
                    <a:lstStyle/>
                    <a:p>
                      <a:pPr algn="ctr"/>
                      <a:r>
                        <a:rPr lang="en-US" sz="1800" dirty="0">
                          <a:effectLst/>
                        </a:rPr>
                        <a:t>Standard, Premium</a:t>
                      </a:r>
                    </a:p>
                  </a:txBody>
                  <a:tcPr marL="36524" marR="36524" marT="29219" marB="2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CF7"/>
                    </a:solidFill>
                  </a:tcPr>
                </a:tc>
                <a:tc>
                  <a:txBody>
                    <a:bodyPr/>
                    <a:lstStyle/>
                    <a:p>
                      <a:pPr algn="ctr"/>
                      <a:r>
                        <a:rPr lang="en-US" sz="1800" dirty="0">
                          <a:effectLst/>
                        </a:rPr>
                        <a:t>LRS, GRS, RA-GRS, ZRS, ZGRS (preview), RA-ZGRS (preview)</a:t>
                      </a:r>
                    </a:p>
                  </a:txBody>
                  <a:tcPr marL="36524" marR="36524" marT="29219" marB="2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CF7"/>
                    </a:solidFill>
                  </a:tcPr>
                </a:tc>
                <a:extLst>
                  <a:ext uri="{0D108BD9-81ED-4DB2-BD59-A6C34878D82A}">
                    <a16:rowId xmlns:a16="http://schemas.microsoft.com/office/drawing/2014/main" val="3161086412"/>
                  </a:ext>
                </a:extLst>
              </a:tr>
              <a:tr h="457200">
                <a:tc>
                  <a:txBody>
                    <a:bodyPr/>
                    <a:lstStyle/>
                    <a:p>
                      <a:pPr algn="l"/>
                      <a:r>
                        <a:rPr lang="en-US" sz="1800" dirty="0">
                          <a:effectLst/>
                        </a:rPr>
                        <a:t>Block blob storage</a:t>
                      </a:r>
                    </a:p>
                  </a:txBody>
                  <a:tcPr marL="36524" marR="36524" marT="29219" marB="2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CF7"/>
                    </a:solidFill>
                  </a:tcPr>
                </a:tc>
                <a:tc>
                  <a:txBody>
                    <a:bodyPr/>
                    <a:lstStyle/>
                    <a:p>
                      <a:pPr algn="l"/>
                      <a:r>
                        <a:rPr lang="en-US" sz="1800" dirty="0">
                          <a:effectLst/>
                        </a:rPr>
                        <a:t>Blob (block blobs and append blobs only)</a:t>
                      </a:r>
                    </a:p>
                  </a:txBody>
                  <a:tcPr marL="36524" marR="36524" marT="29219" marB="2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CF7"/>
                    </a:solidFill>
                  </a:tcPr>
                </a:tc>
                <a:tc>
                  <a:txBody>
                    <a:bodyPr/>
                    <a:lstStyle/>
                    <a:p>
                      <a:pPr algn="ctr"/>
                      <a:r>
                        <a:rPr lang="en-US" sz="1800" dirty="0">
                          <a:effectLst/>
                        </a:rPr>
                        <a:t>Premium</a:t>
                      </a:r>
                    </a:p>
                  </a:txBody>
                  <a:tcPr marL="36524" marR="36524" marT="29219" marB="2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CF7"/>
                    </a:solidFill>
                  </a:tcPr>
                </a:tc>
                <a:tc>
                  <a:txBody>
                    <a:bodyPr/>
                    <a:lstStyle/>
                    <a:p>
                      <a:pPr algn="ctr"/>
                      <a:r>
                        <a:rPr lang="en-US" sz="1800" dirty="0">
                          <a:effectLst/>
                        </a:rPr>
                        <a:t>LRS, ZRS (limited regions)</a:t>
                      </a:r>
                    </a:p>
                  </a:txBody>
                  <a:tcPr marL="36524" marR="36524" marT="29219" marB="2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CF7"/>
                    </a:solidFill>
                  </a:tcPr>
                </a:tc>
                <a:extLst>
                  <a:ext uri="{0D108BD9-81ED-4DB2-BD59-A6C34878D82A}">
                    <a16:rowId xmlns:a16="http://schemas.microsoft.com/office/drawing/2014/main" val="1047334802"/>
                  </a:ext>
                </a:extLst>
              </a:tr>
              <a:tr h="277750">
                <a:tc>
                  <a:txBody>
                    <a:bodyPr/>
                    <a:lstStyle/>
                    <a:p>
                      <a:pPr algn="l"/>
                      <a:r>
                        <a:rPr lang="en-US" sz="1800" dirty="0">
                          <a:effectLst/>
                        </a:rPr>
                        <a:t>File Storage</a:t>
                      </a:r>
                    </a:p>
                  </a:txBody>
                  <a:tcPr marL="36524" marR="36524" marT="29219" marB="2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6EF"/>
                    </a:solidFill>
                  </a:tcPr>
                </a:tc>
                <a:tc>
                  <a:txBody>
                    <a:bodyPr/>
                    <a:lstStyle/>
                    <a:p>
                      <a:pPr algn="l"/>
                      <a:r>
                        <a:rPr lang="en-US" sz="1800" dirty="0">
                          <a:effectLst/>
                        </a:rPr>
                        <a:t>Files only</a:t>
                      </a:r>
                    </a:p>
                  </a:txBody>
                  <a:tcPr marL="36524" marR="36524" marT="29219" marB="2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6EF"/>
                    </a:solidFill>
                  </a:tcPr>
                </a:tc>
                <a:tc>
                  <a:txBody>
                    <a:bodyPr/>
                    <a:lstStyle/>
                    <a:p>
                      <a:pPr algn="ctr"/>
                      <a:r>
                        <a:rPr lang="en-US" sz="1800" dirty="0">
                          <a:effectLst/>
                        </a:rPr>
                        <a:t>Premium</a:t>
                      </a:r>
                    </a:p>
                  </a:txBody>
                  <a:tcPr marL="36524" marR="36524" marT="29219" marB="2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6EF"/>
                    </a:solidFill>
                  </a:tcPr>
                </a:tc>
                <a:tc>
                  <a:txBody>
                    <a:bodyPr/>
                    <a:lstStyle/>
                    <a:p>
                      <a:pPr algn="ctr"/>
                      <a:r>
                        <a:rPr lang="en-US" sz="1800" dirty="0">
                          <a:effectLst/>
                        </a:rPr>
                        <a:t>LRS, </a:t>
                      </a:r>
                      <a:r>
                        <a:rPr lang="en-US" sz="1800" b="0" i="0" u="none" strike="noStrike" noProof="0" dirty="0">
                          <a:effectLst/>
                          <a:latin typeface="Segoe UI"/>
                        </a:rPr>
                        <a:t>ZRS (limited regions)</a:t>
                      </a:r>
                      <a:endParaRPr lang="en-US" sz="1800" dirty="0">
                        <a:effectLst/>
                      </a:endParaRPr>
                    </a:p>
                  </a:txBody>
                  <a:tcPr marL="36524" marR="36524" marT="29219" marB="2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6EF"/>
                    </a:solidFill>
                  </a:tcPr>
                </a:tc>
                <a:extLst>
                  <a:ext uri="{0D108BD9-81ED-4DB2-BD59-A6C34878D82A}">
                    <a16:rowId xmlns:a16="http://schemas.microsoft.com/office/drawing/2014/main" val="619226042"/>
                  </a:ext>
                </a:extLst>
              </a:tr>
            </a:tbl>
          </a:graphicData>
        </a:graphic>
      </p:graphicFrame>
      <p:sp>
        <p:nvSpPr>
          <p:cNvPr id="5" name="Rectangle 4">
            <a:extLst>
              <a:ext uri="{FF2B5EF4-FFF2-40B4-BE49-F238E27FC236}">
                <a16:creationId xmlns:a16="http://schemas.microsoft.com/office/drawing/2014/main" id="{F18C382E-CB68-458E-946E-7E0643308302}"/>
              </a:ext>
            </a:extLst>
          </p:cNvPr>
          <p:cNvSpPr/>
          <p:nvPr/>
        </p:nvSpPr>
        <p:spPr>
          <a:xfrm>
            <a:off x="519684" y="5673181"/>
            <a:ext cx="11152632" cy="369332"/>
          </a:xfrm>
          <a:prstGeom prst="rect">
            <a:avLst/>
          </a:prstGeom>
        </p:spPr>
        <p:txBody>
          <a:bodyPr wrap="square">
            <a:spAutoFit/>
          </a:bodyPr>
          <a:lstStyle/>
          <a:p>
            <a:r>
              <a:rPr lang="en-US" dirty="0">
                <a:solidFill>
                  <a:srgbClr val="92D050"/>
                </a:solidFill>
              </a:rPr>
              <a:t>✔️ </a:t>
            </a:r>
            <a:r>
              <a:rPr lang="en-US" dirty="0"/>
              <a:t>All storage accounts are encrypted using Storage Service Encryption (SSE) for data at rest</a:t>
            </a:r>
            <a:endParaRPr lang="en-US" dirty="0">
              <a:gradFill>
                <a:gsLst>
                  <a:gs pos="1250">
                    <a:schemeClr val="tx1"/>
                  </a:gs>
                  <a:gs pos="100000">
                    <a:schemeClr val="tx1"/>
                  </a:gs>
                </a:gsLst>
                <a:lin ang="5400000" scaled="0"/>
              </a:gradFill>
              <a:cs typeface="Segoe UI Semilight" panose="020B0402040204020203" pitchFamily="34" charset="0"/>
            </a:endParaRPr>
          </a:p>
        </p:txBody>
      </p:sp>
    </p:spTree>
    <p:extLst>
      <p:ext uri="{BB962C8B-B14F-4D97-AF65-F5344CB8AC3E}">
        <p14:creationId xmlns:p14="http://schemas.microsoft.com/office/powerpoint/2010/main" val="134959753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A3137-CCDE-4D5D-AAB3-7D5EC85AF276}"/>
              </a:ext>
            </a:extLst>
          </p:cNvPr>
          <p:cNvSpPr>
            <a:spLocks noGrp="1"/>
          </p:cNvSpPr>
          <p:nvPr>
            <p:ph type="title"/>
          </p:nvPr>
        </p:nvSpPr>
        <p:spPr>
          <a:xfrm>
            <a:off x="588263" y="457200"/>
            <a:ext cx="11018520" cy="553998"/>
          </a:xfrm>
        </p:spPr>
        <p:txBody>
          <a:bodyPr/>
          <a:lstStyle/>
          <a:p>
            <a:r>
              <a:rPr lang="en-US" dirty="0"/>
              <a:t>Azure AD Connect</a:t>
            </a:r>
          </a:p>
        </p:txBody>
      </p:sp>
      <p:sp>
        <p:nvSpPr>
          <p:cNvPr id="3" name="Text Placeholder 2">
            <a:extLst>
              <a:ext uri="{FF2B5EF4-FFF2-40B4-BE49-F238E27FC236}">
                <a16:creationId xmlns:a16="http://schemas.microsoft.com/office/drawing/2014/main" id="{BF5AA6E9-4437-47A5-BE00-32DCCF96C249}"/>
              </a:ext>
            </a:extLst>
          </p:cNvPr>
          <p:cNvSpPr>
            <a:spLocks noGrp="1"/>
          </p:cNvSpPr>
          <p:nvPr>
            <p:ph type="body" sz="quarter" idx="10"/>
          </p:nvPr>
        </p:nvSpPr>
        <p:spPr>
          <a:xfrm>
            <a:off x="584201" y="1435100"/>
            <a:ext cx="6108002" cy="4050340"/>
          </a:xfrm>
        </p:spPr>
        <p:txBody>
          <a:bodyPr/>
          <a:lstStyle/>
          <a:p>
            <a:pPr algn="just"/>
            <a:r>
              <a:rPr lang="en-US" dirty="0"/>
              <a:t>Integrate your on-premises directories with Azure Active Directory</a:t>
            </a:r>
          </a:p>
          <a:p>
            <a:pPr algn="just"/>
            <a:r>
              <a:rPr lang="en-US" dirty="0"/>
              <a:t>Provides a common identity for your users for Office 365, Azure, and SaaS applications integrated with Azure AD</a:t>
            </a:r>
          </a:p>
          <a:p>
            <a:pPr algn="just"/>
            <a:r>
              <a:rPr lang="en-US" dirty="0"/>
              <a:t>There are several authentication options – password hash synchronization and pass-through authentication</a:t>
            </a:r>
          </a:p>
        </p:txBody>
      </p:sp>
      <p:pic>
        <p:nvPicPr>
          <p:cNvPr id="4" name="Picture 3" descr="Azure AD Connect is shown connecting on-premises AD to Azure AD.">
            <a:extLst>
              <a:ext uri="{FF2B5EF4-FFF2-40B4-BE49-F238E27FC236}">
                <a16:creationId xmlns:a16="http://schemas.microsoft.com/office/drawing/2014/main" id="{2FF2D0F8-EF31-4E09-A9A1-02F6F6CA08DC}"/>
              </a:ext>
            </a:extLst>
          </p:cNvPr>
          <p:cNvPicPr>
            <a:picLocks noChangeAspect="1"/>
          </p:cNvPicPr>
          <p:nvPr/>
        </p:nvPicPr>
        <p:blipFill>
          <a:blip r:embed="rId3"/>
          <a:stretch>
            <a:fillRect/>
          </a:stretch>
        </p:blipFill>
        <p:spPr>
          <a:xfrm>
            <a:off x="7124784" y="1636288"/>
            <a:ext cx="4706148" cy="2679193"/>
          </a:xfrm>
          <a:prstGeom prst="rect">
            <a:avLst/>
          </a:prstGeom>
        </p:spPr>
      </p:pic>
    </p:spTree>
    <p:extLst>
      <p:ext uri="{BB962C8B-B14F-4D97-AF65-F5344CB8AC3E}">
        <p14:creationId xmlns:p14="http://schemas.microsoft.com/office/powerpoint/2010/main" val="2680944544"/>
      </p:ext>
    </p:extLst>
  </p:cSld>
  <p:clrMapOvr>
    <a:masterClrMapping/>
  </p:clrMapOvr>
  <p:transition>
    <p:fade/>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C7ACE3-520A-41FC-86D2-BB5BA149FD56}"/>
              </a:ext>
            </a:extLst>
          </p:cNvPr>
          <p:cNvSpPr>
            <a:spLocks noGrp="1"/>
          </p:cNvSpPr>
          <p:nvPr>
            <p:ph type="title"/>
          </p:nvPr>
        </p:nvSpPr>
        <p:spPr/>
        <p:txBody>
          <a:bodyPr/>
          <a:lstStyle/>
          <a:p>
            <a:r>
              <a:rPr lang="en-US" dirty="0">
                <a:solidFill>
                  <a:schemeClr val="tx1"/>
                </a:solidFill>
              </a:rPr>
              <a:t>Replication Strategies </a:t>
            </a:r>
          </a:p>
        </p:txBody>
      </p:sp>
      <p:graphicFrame>
        <p:nvGraphicFramePr>
          <p:cNvPr id="4" name="Table 4">
            <a:extLst>
              <a:ext uri="{FF2B5EF4-FFF2-40B4-BE49-F238E27FC236}">
                <a16:creationId xmlns:a16="http://schemas.microsoft.com/office/drawing/2014/main" id="{062E5073-A387-4CB3-9FDE-32A0FDF5CDE7}"/>
              </a:ext>
            </a:extLst>
          </p:cNvPr>
          <p:cNvGraphicFramePr>
            <a:graphicFrameLocks noGrp="1"/>
          </p:cNvGraphicFramePr>
          <p:nvPr>
            <p:extLst>
              <p:ext uri="{D42A27DB-BD31-4B8C-83A1-F6EECF244321}">
                <p14:modId xmlns:p14="http://schemas.microsoft.com/office/powerpoint/2010/main" val="176695029"/>
              </p:ext>
            </p:extLst>
          </p:nvPr>
        </p:nvGraphicFramePr>
        <p:xfrm>
          <a:off x="625670" y="1423051"/>
          <a:ext cx="11191192" cy="2418577"/>
        </p:xfrm>
        <a:graphic>
          <a:graphicData uri="http://schemas.openxmlformats.org/drawingml/2006/table">
            <a:tbl>
              <a:tblPr firstRow="1" bandRow="1">
                <a:tableStyleId>{5C22544A-7EE6-4342-B048-85BDC9FD1C3A}</a:tableStyleId>
              </a:tblPr>
              <a:tblGrid>
                <a:gridCol w="3484106">
                  <a:extLst>
                    <a:ext uri="{9D8B030D-6E8A-4147-A177-3AD203B41FA5}">
                      <a16:colId xmlns:a16="http://schemas.microsoft.com/office/drawing/2014/main" val="2119848390"/>
                    </a:ext>
                  </a:extLst>
                </a:gridCol>
                <a:gridCol w="7707086">
                  <a:extLst>
                    <a:ext uri="{9D8B030D-6E8A-4147-A177-3AD203B41FA5}">
                      <a16:colId xmlns:a16="http://schemas.microsoft.com/office/drawing/2014/main" val="3629307046"/>
                    </a:ext>
                  </a:extLst>
                </a:gridCol>
              </a:tblGrid>
              <a:tr h="289268">
                <a:tc>
                  <a:txBody>
                    <a:bodyPr/>
                    <a:lstStyle/>
                    <a:p>
                      <a:pPr algn="ctr"/>
                      <a:r>
                        <a:rPr lang="en-US" sz="1600" dirty="0"/>
                        <a:t>Data Replication Options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43925093"/>
                  </a:ext>
                </a:extLst>
              </a:tr>
              <a:tr h="532875">
                <a:tc>
                  <a:txBody>
                    <a:bodyPr/>
                    <a:lstStyle/>
                    <a:p>
                      <a:pPr algn="l" rtl="0" fontAlgn="base"/>
                      <a:r>
                        <a:rPr lang="en-US" b="0" i="0" dirty="0">
                          <a:solidFill>
                            <a:srgbClr val="1A1A1A"/>
                          </a:solidFill>
                          <a:effectLst/>
                          <a:latin typeface="Segoe UI" panose="020B0502040204020203" pitchFamily="34" charset="0"/>
                        </a:rPr>
                        <a:t>Locally redundant storage (LRS)​</a:t>
                      </a:r>
                      <a:endParaRPr lang="en-US" b="0" i="0" dirty="0">
                        <a:solidFill>
                          <a:srgbClr val="1A1A1A"/>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ase"/>
                      <a:r>
                        <a:rPr lang="en-US" b="0" i="0" dirty="0">
                          <a:solidFill>
                            <a:srgbClr val="1A1A1A"/>
                          </a:solidFill>
                          <a:effectLst/>
                          <a:latin typeface="Segoe UI" panose="020B0502040204020203" pitchFamily="34" charset="0"/>
                        </a:rPr>
                        <a:t>Data is replicated three time within a single facility in a single region.​</a:t>
                      </a:r>
                      <a:endParaRPr lang="en-US" b="0" i="0" dirty="0">
                        <a:solidFill>
                          <a:srgbClr val="1A1A1A"/>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6287120"/>
                  </a:ext>
                </a:extLst>
              </a:tr>
              <a:tr h="891010">
                <a:tc>
                  <a:txBody>
                    <a:bodyPr/>
                    <a:lstStyle/>
                    <a:p>
                      <a:pPr algn="l" rtl="0" fontAlgn="base"/>
                      <a:r>
                        <a:rPr lang="en-US" b="0" i="0" dirty="0">
                          <a:solidFill>
                            <a:srgbClr val="1A1A1A"/>
                          </a:solidFill>
                          <a:effectLst/>
                          <a:latin typeface="Segoe UI" panose="020B0502040204020203" pitchFamily="34" charset="0"/>
                        </a:rPr>
                        <a:t>Zone-redundant storage (ZRS)​</a:t>
                      </a:r>
                      <a:endParaRPr lang="en-US" b="0" i="0" dirty="0">
                        <a:solidFill>
                          <a:srgbClr val="1A1A1A"/>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ase"/>
                      <a:r>
                        <a:rPr lang="en-US" b="0" i="0" dirty="0">
                          <a:solidFill>
                            <a:srgbClr val="1A1A1A"/>
                          </a:solidFill>
                          <a:effectLst/>
                          <a:latin typeface="Segoe UI" panose="020B0502040204020203" pitchFamily="34" charset="0"/>
                        </a:rPr>
                        <a:t>Data is replicated three times across two to three facilities, either within a single region or across two regions.​</a:t>
                      </a:r>
                      <a:endParaRPr lang="en-US" b="0" i="0" dirty="0">
                        <a:solidFill>
                          <a:srgbClr val="1A1A1A"/>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22744405"/>
                  </a:ext>
                </a:extLst>
              </a:tr>
              <a:tr h="659412">
                <a:tc>
                  <a:txBody>
                    <a:bodyPr/>
                    <a:lstStyle/>
                    <a:p>
                      <a:pPr algn="l" rtl="0" fontAlgn="base"/>
                      <a:r>
                        <a:rPr lang="en-US" b="0" i="0" dirty="0">
                          <a:solidFill>
                            <a:srgbClr val="1A1A1A"/>
                          </a:solidFill>
                          <a:effectLst/>
                          <a:latin typeface="Segoe UI" panose="020B0502040204020203" pitchFamily="34" charset="0"/>
                        </a:rPr>
                        <a:t>Geo-redundant storage (GRS)​</a:t>
                      </a:r>
                      <a:endParaRPr lang="en-US" b="0" i="0" dirty="0">
                        <a:solidFill>
                          <a:srgbClr val="1A1A1A"/>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ase"/>
                      <a:r>
                        <a:rPr lang="en-US" b="0" i="0" u="none" strike="noStrike" dirty="0">
                          <a:solidFill>
                            <a:srgbClr val="1A1A1A"/>
                          </a:solidFill>
                          <a:effectLst/>
                          <a:latin typeface="Segoe UI" panose="020B0502040204020203" pitchFamily="34" charset="0"/>
                        </a:rPr>
                        <a:t>Data is replicated three times within the primary region and replicated three times to the regions pair.</a:t>
                      </a:r>
                      <a:r>
                        <a:rPr lang="en-US" b="0" i="0" dirty="0">
                          <a:solidFill>
                            <a:srgbClr val="1A1A1A"/>
                          </a:solidFill>
                          <a:effectLst/>
                          <a:latin typeface="Segoe UI" panose="020B0502040204020203" pitchFamily="34" charset="0"/>
                        </a:rPr>
                        <a:t>​</a:t>
                      </a:r>
                      <a:endParaRPr lang="en-US" b="0" i="0" dirty="0">
                        <a:solidFill>
                          <a:srgbClr val="1A1A1A"/>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14116886"/>
                  </a:ext>
                </a:extLst>
              </a:tr>
            </a:tbl>
          </a:graphicData>
        </a:graphic>
      </p:graphicFrame>
    </p:spTree>
    <p:extLst>
      <p:ext uri="{BB962C8B-B14F-4D97-AF65-F5344CB8AC3E}">
        <p14:creationId xmlns:p14="http://schemas.microsoft.com/office/powerpoint/2010/main" val="2444555024"/>
      </p:ext>
    </p:extLst>
  </p:cSld>
  <p:clrMapOvr>
    <a:masterClrMapping/>
  </p:clrMapOvr>
  <p:transition>
    <p:fade/>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Accessing Storage</a:t>
            </a:r>
          </a:p>
        </p:txBody>
      </p:sp>
      <p:sp>
        <p:nvSpPr>
          <p:cNvPr id="6" name="Text Placeholder 5"/>
          <p:cNvSpPr>
            <a:spLocks noGrp="1"/>
          </p:cNvSpPr>
          <p:nvPr>
            <p:ph type="body" sz="quarter" idx="10"/>
          </p:nvPr>
        </p:nvSpPr>
        <p:spPr>
          <a:xfrm>
            <a:off x="588263" y="2371047"/>
            <a:ext cx="10526564" cy="4198072"/>
          </a:xfrm>
        </p:spPr>
        <p:txBody>
          <a:bodyPr/>
          <a:lstStyle/>
          <a:p>
            <a:r>
              <a:rPr lang="en-US" dirty="0"/>
              <a:t>Every object has a unique URL address</a:t>
            </a:r>
          </a:p>
          <a:p>
            <a:r>
              <a:rPr lang="en-US" dirty="0"/>
              <a:t>The storage account name forms the subdomain of that address</a:t>
            </a:r>
          </a:p>
          <a:p>
            <a:r>
              <a:rPr lang="en-US" dirty="0"/>
              <a:t>The subdomain and domain name forms an </a:t>
            </a:r>
            <a:r>
              <a:rPr lang="en-US" i="1" dirty="0"/>
              <a:t>endpoint</a:t>
            </a:r>
            <a:r>
              <a:rPr lang="en-US" dirty="0"/>
              <a:t> </a:t>
            </a:r>
          </a:p>
          <a:p>
            <a:pPr lvl="1"/>
            <a:r>
              <a:rPr lang="en-US" sz="2400" b="1" dirty="0"/>
              <a:t>Container service</a:t>
            </a:r>
            <a:r>
              <a:rPr lang="en-US" sz="2400" dirty="0"/>
              <a:t>: http://</a:t>
            </a:r>
            <a:r>
              <a:rPr lang="en-US" sz="2400" i="1" dirty="0"/>
              <a:t>mystorageaccount</a:t>
            </a:r>
            <a:r>
              <a:rPr lang="en-US" sz="2400" dirty="0"/>
              <a:t>.blob.core.windows.net</a:t>
            </a:r>
          </a:p>
          <a:p>
            <a:pPr lvl="1"/>
            <a:r>
              <a:rPr lang="en-US" sz="2400" b="1" dirty="0">
                <a:solidFill>
                  <a:schemeClr val="tx1"/>
                </a:solidFill>
              </a:rPr>
              <a:t>Table service</a:t>
            </a:r>
            <a:r>
              <a:rPr lang="en-US" sz="2400" dirty="0">
                <a:solidFill>
                  <a:schemeClr val="tx1"/>
                </a:solidFill>
              </a:rPr>
              <a:t>: http://</a:t>
            </a:r>
            <a:r>
              <a:rPr lang="en-US" sz="2400" i="1" dirty="0">
                <a:solidFill>
                  <a:schemeClr val="tx1"/>
                </a:solidFill>
              </a:rPr>
              <a:t>mystorageaccount</a:t>
            </a:r>
            <a:r>
              <a:rPr lang="en-US" sz="2400" dirty="0">
                <a:solidFill>
                  <a:schemeClr val="tx1"/>
                </a:solidFill>
              </a:rPr>
              <a:t>.table.core.windows.net</a:t>
            </a:r>
          </a:p>
          <a:p>
            <a:pPr lvl="1"/>
            <a:r>
              <a:rPr lang="en-US" sz="2400" b="1" dirty="0">
                <a:solidFill>
                  <a:schemeClr val="tx1"/>
                </a:solidFill>
              </a:rPr>
              <a:t>Queue service</a:t>
            </a:r>
            <a:r>
              <a:rPr lang="en-US" sz="2400" dirty="0">
                <a:solidFill>
                  <a:schemeClr val="tx1"/>
                </a:solidFill>
              </a:rPr>
              <a:t>: http://</a:t>
            </a:r>
            <a:r>
              <a:rPr lang="en-US" sz="2400" i="1" dirty="0">
                <a:solidFill>
                  <a:schemeClr val="tx1"/>
                </a:solidFill>
              </a:rPr>
              <a:t>mystorageaccount</a:t>
            </a:r>
            <a:r>
              <a:rPr lang="en-US" sz="2400" dirty="0">
                <a:solidFill>
                  <a:schemeClr val="tx1"/>
                </a:solidFill>
              </a:rPr>
              <a:t>.queue.core.windows.net</a:t>
            </a:r>
          </a:p>
          <a:p>
            <a:pPr lvl="1"/>
            <a:r>
              <a:rPr lang="en-US" sz="2400" b="1" dirty="0"/>
              <a:t>File service</a:t>
            </a:r>
            <a:r>
              <a:rPr lang="en-US" sz="2400" dirty="0"/>
              <a:t>: http://</a:t>
            </a:r>
            <a:r>
              <a:rPr lang="en-US" sz="2400" i="1" dirty="0"/>
              <a:t>mystorageaccount</a:t>
            </a:r>
            <a:r>
              <a:rPr lang="en-US" sz="2400" dirty="0"/>
              <a:t>.file.core.windows.net</a:t>
            </a:r>
          </a:p>
          <a:p>
            <a:r>
              <a:rPr lang="en-US" dirty="0"/>
              <a:t>If you prefer you can configure a custom domain name</a:t>
            </a:r>
          </a:p>
          <a:p>
            <a:pPr lvl="1"/>
            <a:endParaRPr lang="en-US" dirty="0"/>
          </a:p>
        </p:txBody>
      </p:sp>
      <p:graphicFrame>
        <p:nvGraphicFramePr>
          <p:cNvPr id="4" name="Table 3">
            <a:extLst>
              <a:ext uri="{FF2B5EF4-FFF2-40B4-BE49-F238E27FC236}">
                <a16:creationId xmlns:a16="http://schemas.microsoft.com/office/drawing/2014/main" id="{2669008F-56F7-46EB-B757-4251F0C1BE41}"/>
              </a:ext>
            </a:extLst>
          </p:cNvPr>
          <p:cNvGraphicFramePr>
            <a:graphicFrameLocks noGrp="1"/>
          </p:cNvGraphicFramePr>
          <p:nvPr/>
        </p:nvGraphicFramePr>
        <p:xfrm>
          <a:off x="585217" y="1328537"/>
          <a:ext cx="10529610" cy="740410"/>
        </p:xfrm>
        <a:graphic>
          <a:graphicData uri="http://schemas.openxmlformats.org/drawingml/2006/table">
            <a:tbl>
              <a:tblPr firstRow="1" firstCol="1" bandRow="1">
                <a:tableStyleId>{5C22544A-7EE6-4342-B048-85BDC9FD1C3A}</a:tableStyleId>
              </a:tblPr>
              <a:tblGrid>
                <a:gridCol w="4072539">
                  <a:extLst>
                    <a:ext uri="{9D8B030D-6E8A-4147-A177-3AD203B41FA5}">
                      <a16:colId xmlns:a16="http://schemas.microsoft.com/office/drawing/2014/main" val="2137939042"/>
                    </a:ext>
                  </a:extLst>
                </a:gridCol>
                <a:gridCol w="6457071">
                  <a:extLst>
                    <a:ext uri="{9D8B030D-6E8A-4147-A177-3AD203B41FA5}">
                      <a16:colId xmlns:a16="http://schemas.microsoft.com/office/drawing/2014/main" val="2937731976"/>
                    </a:ext>
                  </a:extLst>
                </a:gridCol>
              </a:tblGrid>
              <a:tr h="143083">
                <a:tc>
                  <a:txBody>
                    <a:bodyPr/>
                    <a:lstStyle/>
                    <a:p>
                      <a:pPr marL="0" marR="0">
                        <a:lnSpc>
                          <a:spcPct val="107000"/>
                        </a:lnSpc>
                        <a:spcBef>
                          <a:spcPts val="0"/>
                        </a:spcBef>
                        <a:spcAft>
                          <a:spcPts val="0"/>
                        </a:spcAft>
                      </a:pPr>
                      <a:r>
                        <a:rPr lang="en-US" sz="2400" b="0" dirty="0">
                          <a:effectLst/>
                        </a:rPr>
                        <a:t>CNAME record</a:t>
                      </a:r>
                      <a:endParaRPr lang="en-US" sz="2400" b="0" dirty="0">
                        <a:effectLst/>
                        <a:latin typeface="Open Sans" panose="020B0606030504020204"/>
                        <a:ea typeface="Calibri" panose="020F0502020204030204" pitchFamily="34" charset="0"/>
                        <a:cs typeface="Times New Roman" panose="02020603050405020304" pitchFamily="18" charset="0"/>
                      </a:endParaRPr>
                    </a:p>
                  </a:txBody>
                  <a:tcPr marL="95446" marR="954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2400" b="0" dirty="0">
                          <a:effectLst/>
                        </a:rPr>
                        <a:t>Target</a:t>
                      </a:r>
                      <a:endParaRPr lang="en-US" sz="2400" b="0" dirty="0">
                        <a:effectLst/>
                        <a:latin typeface="Open Sans" panose="020B0606030504020204"/>
                        <a:ea typeface="Calibri" panose="020F0502020204030204" pitchFamily="34" charset="0"/>
                        <a:cs typeface="Times New Roman" panose="02020603050405020304" pitchFamily="18" charset="0"/>
                      </a:endParaRPr>
                    </a:p>
                  </a:txBody>
                  <a:tcPr marL="95446" marR="954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4396381"/>
                  </a:ext>
                </a:extLst>
              </a:tr>
              <a:tr h="252313">
                <a:tc>
                  <a:txBody>
                    <a:bodyPr/>
                    <a:lstStyle/>
                    <a:p>
                      <a:pPr marL="0" marR="0">
                        <a:lnSpc>
                          <a:spcPct val="107000"/>
                        </a:lnSpc>
                        <a:spcBef>
                          <a:spcPts val="0"/>
                        </a:spcBef>
                        <a:spcAft>
                          <a:spcPts val="0"/>
                        </a:spcAft>
                      </a:pPr>
                      <a:r>
                        <a:rPr lang="en-US" sz="2400" b="0" dirty="0">
                          <a:solidFill>
                            <a:srgbClr val="1A1A1A"/>
                          </a:solidFill>
                          <a:effectLst/>
                        </a:rPr>
                        <a:t>blobs.contoso.com</a:t>
                      </a:r>
                      <a:endParaRPr lang="en-US" sz="2400" b="0" dirty="0">
                        <a:solidFill>
                          <a:srgbClr val="1A1A1A"/>
                        </a:solidFill>
                        <a:effectLst/>
                        <a:latin typeface="Open Sans" panose="020B0606030504020204"/>
                        <a:ea typeface="Calibri" panose="020F0502020204030204" pitchFamily="34" charset="0"/>
                        <a:cs typeface="Times New Roman" panose="02020603050405020304" pitchFamily="18" charset="0"/>
                      </a:endParaRPr>
                    </a:p>
                  </a:txBody>
                  <a:tcPr marL="95446" marR="954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6EF"/>
                    </a:solidFill>
                  </a:tcPr>
                </a:tc>
                <a:tc>
                  <a:txBody>
                    <a:bodyPr/>
                    <a:lstStyle/>
                    <a:p>
                      <a:pPr marL="0" marR="0">
                        <a:lnSpc>
                          <a:spcPct val="107000"/>
                        </a:lnSpc>
                        <a:spcBef>
                          <a:spcPts val="0"/>
                        </a:spcBef>
                        <a:spcAft>
                          <a:spcPts val="0"/>
                        </a:spcAft>
                      </a:pPr>
                      <a:r>
                        <a:rPr lang="en-US" sz="2400" dirty="0">
                          <a:effectLst/>
                        </a:rPr>
                        <a:t>contosoblobs.blob.core.windows.net</a:t>
                      </a:r>
                      <a:endParaRPr lang="en-US" sz="2400" dirty="0">
                        <a:effectLst/>
                        <a:latin typeface="Open Sans" panose="020B0606030504020204"/>
                        <a:ea typeface="Calibri" panose="020F0502020204030204" pitchFamily="34" charset="0"/>
                        <a:cs typeface="Times New Roman" panose="02020603050405020304" pitchFamily="18" charset="0"/>
                      </a:endParaRPr>
                    </a:p>
                  </a:txBody>
                  <a:tcPr marL="95446" marR="954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6EF"/>
                    </a:solidFill>
                  </a:tcPr>
                </a:tc>
                <a:extLst>
                  <a:ext uri="{0D108BD9-81ED-4DB2-BD59-A6C34878D82A}">
                    <a16:rowId xmlns:a16="http://schemas.microsoft.com/office/drawing/2014/main" val="2339293230"/>
                  </a:ext>
                </a:extLst>
              </a:tr>
            </a:tbl>
          </a:graphicData>
        </a:graphic>
      </p:graphicFrame>
    </p:spTree>
    <p:extLst>
      <p:ext uri="{BB962C8B-B14F-4D97-AF65-F5344CB8AC3E}">
        <p14:creationId xmlns:p14="http://schemas.microsoft.com/office/powerpoint/2010/main" val="205445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ea typeface="+mj-lt"/>
                <a:cs typeface="+mj-lt"/>
              </a:rPr>
              <a:t>Securing Storage Account Endpoints</a:t>
            </a:r>
            <a:endParaRPr lang="en-US" dirty="0"/>
          </a:p>
        </p:txBody>
      </p:sp>
      <p:sp>
        <p:nvSpPr>
          <p:cNvPr id="3" name="Text Placeholder 2">
            <a:extLst>
              <a:ext uri="{FF2B5EF4-FFF2-40B4-BE49-F238E27FC236}">
                <a16:creationId xmlns:a16="http://schemas.microsoft.com/office/drawing/2014/main" id="{A926D8B4-6C55-4CCE-A8EF-71085BD75BBE}"/>
              </a:ext>
            </a:extLst>
          </p:cNvPr>
          <p:cNvSpPr>
            <a:spLocks noGrp="1"/>
          </p:cNvSpPr>
          <p:nvPr>
            <p:ph type="body" sz="quarter" idx="10"/>
          </p:nvPr>
        </p:nvSpPr>
        <p:spPr>
          <a:xfrm>
            <a:off x="584200" y="4777773"/>
            <a:ext cx="11018520" cy="1809726"/>
          </a:xfrm>
        </p:spPr>
        <p:txBody>
          <a:bodyPr vert="horz" wrap="square" lIns="0" tIns="0" rIns="0" bIns="0" rtlCol="0" anchor="t">
            <a:spAutoFit/>
          </a:bodyPr>
          <a:lstStyle/>
          <a:p>
            <a:r>
              <a:rPr lang="en-US" dirty="0">
                <a:latin typeface="Segoe UI Semilight"/>
                <a:cs typeface="Segoe UI Semilight"/>
              </a:rPr>
              <a:t>Firewalls and Virtual Networks allows for restricting access to the Storage Account from specific Subnets on Virtual Networks</a:t>
            </a:r>
          </a:p>
          <a:p>
            <a:r>
              <a:rPr lang="en-US" dirty="0">
                <a:latin typeface="Segoe UI Semilight"/>
                <a:cs typeface="Segoe UI Semilight"/>
              </a:rPr>
              <a:t>Subnets and Virtual Networks must exist in the same Azure Region or Region Pair as the Storage Account </a:t>
            </a:r>
            <a:endParaRPr lang="en-US" dirty="0"/>
          </a:p>
        </p:txBody>
      </p:sp>
      <p:pic>
        <p:nvPicPr>
          <p:cNvPr id="5" name="Picture 5" descr="A screenshot of the Storage Account Firewalls and Virtual Networks section. vnet01 and subnet01 are configured to access the storage account.">
            <a:extLst>
              <a:ext uri="{FF2B5EF4-FFF2-40B4-BE49-F238E27FC236}">
                <a16:creationId xmlns:a16="http://schemas.microsoft.com/office/drawing/2014/main" id="{7304DDDC-B839-4F06-A7C8-A7DEF0D5EBE8}"/>
              </a:ext>
            </a:extLst>
          </p:cNvPr>
          <p:cNvPicPr>
            <a:picLocks noChangeAspect="1"/>
          </p:cNvPicPr>
          <p:nvPr/>
        </p:nvPicPr>
        <p:blipFill>
          <a:blip r:embed="rId3"/>
          <a:stretch>
            <a:fillRect/>
          </a:stretch>
        </p:blipFill>
        <p:spPr>
          <a:xfrm>
            <a:off x="662248" y="1332707"/>
            <a:ext cx="10940472" cy="3123557"/>
          </a:xfrm>
          <a:prstGeom prst="rect">
            <a:avLst/>
          </a:prstGeom>
          <a:ln>
            <a:solidFill>
              <a:schemeClr val="tx1"/>
            </a:solidFill>
          </a:ln>
        </p:spPr>
      </p:pic>
    </p:spTree>
    <p:extLst>
      <p:ext uri="{BB962C8B-B14F-4D97-AF65-F5344CB8AC3E}">
        <p14:creationId xmlns:p14="http://schemas.microsoft.com/office/powerpoint/2010/main" val="3595804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6" y="3035808"/>
            <a:ext cx="10764656" cy="498598"/>
          </a:xfrm>
        </p:spPr>
        <p:txBody>
          <a:bodyPr/>
          <a:lstStyle/>
          <a:p>
            <a:r>
              <a:rPr lang="en-US" dirty="0"/>
              <a:t>Blob Storage</a:t>
            </a:r>
          </a:p>
        </p:txBody>
      </p:sp>
    </p:spTree>
    <p:extLst>
      <p:ext uri="{BB962C8B-B14F-4D97-AF65-F5344CB8AC3E}">
        <p14:creationId xmlns:p14="http://schemas.microsoft.com/office/powerpoint/2010/main" val="179138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6AA0-8232-4708-9EE0-515ECB8BDAEF}"/>
              </a:ext>
            </a:extLst>
          </p:cNvPr>
          <p:cNvSpPr>
            <a:spLocks noGrp="1"/>
          </p:cNvSpPr>
          <p:nvPr>
            <p:ph type="title"/>
          </p:nvPr>
        </p:nvSpPr>
        <p:spPr/>
        <p:txBody>
          <a:bodyPr/>
          <a:lstStyle/>
          <a:p>
            <a:r>
              <a:rPr lang="en-US" dirty="0"/>
              <a:t>Blob Storage Overview</a:t>
            </a:r>
          </a:p>
        </p:txBody>
      </p:sp>
      <p:sp>
        <p:nvSpPr>
          <p:cNvPr id="3" name="Text Placeholder 2">
            <a:extLst>
              <a:ext uri="{FF2B5EF4-FFF2-40B4-BE49-F238E27FC236}">
                <a16:creationId xmlns:a16="http://schemas.microsoft.com/office/drawing/2014/main" id="{ACC0479B-C1B2-4965-A874-1A8E0C51E62F}"/>
              </a:ext>
            </a:extLst>
          </p:cNvPr>
          <p:cNvSpPr>
            <a:spLocks noGrp="1"/>
          </p:cNvSpPr>
          <p:nvPr>
            <p:ph type="body" sz="quarter" idx="10"/>
          </p:nvPr>
        </p:nvSpPr>
        <p:spPr>
          <a:xfrm>
            <a:off x="584200" y="1435497"/>
            <a:ext cx="11018520" cy="3016210"/>
          </a:xfrm>
        </p:spPr>
        <p:txBody>
          <a:bodyPr vert="horz" wrap="square" lIns="0" tIns="0" rIns="0" bIns="0" rtlCol="0" anchor="t">
            <a:spAutoFit/>
          </a:bodyPr>
          <a:lstStyle/>
          <a:p>
            <a:r>
              <a:rPr lang="en-US" dirty="0">
                <a:latin typeface="Segoe UI Semilight"/>
                <a:cs typeface="Segoe UI Semilight"/>
              </a:rPr>
              <a:t>Blob Storage</a:t>
            </a:r>
          </a:p>
          <a:p>
            <a:r>
              <a:rPr lang="en-US" dirty="0">
                <a:latin typeface="Segoe UI Semilight"/>
                <a:cs typeface="Segoe UI Semilight"/>
              </a:rPr>
              <a:t>Blob Containers</a:t>
            </a:r>
          </a:p>
          <a:p>
            <a:r>
              <a:rPr lang="en-US" dirty="0">
                <a:latin typeface="Segoe UI Semilight"/>
                <a:cs typeface="Segoe UI Semilight"/>
              </a:rPr>
              <a:t>Blob Access Tiers</a:t>
            </a:r>
          </a:p>
          <a:p>
            <a:r>
              <a:rPr lang="en-US" dirty="0">
                <a:latin typeface="Segoe UI Semilight"/>
                <a:cs typeface="Segoe UI Semilight"/>
              </a:rPr>
              <a:t>Blob Lifecycle Management</a:t>
            </a:r>
          </a:p>
          <a:p>
            <a:r>
              <a:rPr lang="en-US" dirty="0">
                <a:latin typeface="Segoe UI Semilight"/>
                <a:cs typeface="Segoe UI Semilight"/>
              </a:rPr>
              <a:t>Uploading Blobs</a:t>
            </a:r>
          </a:p>
          <a:p>
            <a:r>
              <a:rPr lang="en-US" dirty="0">
                <a:latin typeface="Segoe UI Semilight"/>
                <a:cs typeface="Segoe UI Semilight"/>
              </a:rPr>
              <a:t>Storage Pricing</a:t>
            </a:r>
          </a:p>
        </p:txBody>
      </p:sp>
    </p:spTree>
    <p:extLst>
      <p:ext uri="{BB962C8B-B14F-4D97-AF65-F5344CB8AC3E}">
        <p14:creationId xmlns:p14="http://schemas.microsoft.com/office/powerpoint/2010/main" val="4097744005"/>
      </p:ext>
    </p:extLst>
  </p:cSld>
  <p:clrMapOvr>
    <a:masterClrMapping/>
  </p:clrMapOvr>
  <p:transition>
    <p:fade/>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Blob Storage</a:t>
            </a:r>
          </a:p>
        </p:txBody>
      </p:sp>
      <p:sp>
        <p:nvSpPr>
          <p:cNvPr id="8" name="Text Placeholder 5">
            <a:extLst>
              <a:ext uri="{FF2B5EF4-FFF2-40B4-BE49-F238E27FC236}">
                <a16:creationId xmlns:a16="http://schemas.microsoft.com/office/drawing/2014/main" id="{3E44F891-577A-4169-A3AA-54C6E8C081DA}"/>
              </a:ext>
            </a:extLst>
          </p:cNvPr>
          <p:cNvSpPr txBox="1">
            <a:spLocks/>
          </p:cNvSpPr>
          <p:nvPr/>
        </p:nvSpPr>
        <p:spPr>
          <a:xfrm>
            <a:off x="584200" y="1435100"/>
            <a:ext cx="7041896" cy="444429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Stores unstructured data in the cloud </a:t>
            </a:r>
          </a:p>
          <a:p>
            <a:r>
              <a:rPr lang="en-US" dirty="0"/>
              <a:t>Can store any type of text or binary data</a:t>
            </a:r>
          </a:p>
          <a:p>
            <a:r>
              <a:rPr lang="en-US" dirty="0"/>
              <a:t>Also referred to as </a:t>
            </a:r>
            <a:r>
              <a:rPr lang="en-US" i="1" dirty="0"/>
              <a:t>object storage</a:t>
            </a:r>
          </a:p>
          <a:p>
            <a:r>
              <a:rPr lang="en-US" dirty="0"/>
              <a:t>Common uses:</a:t>
            </a:r>
          </a:p>
          <a:p>
            <a:pPr lvl="1"/>
            <a:r>
              <a:rPr lang="en-US" dirty="0"/>
              <a:t>Serving images or documents directly to a browser</a:t>
            </a:r>
          </a:p>
          <a:p>
            <a:pPr lvl="1"/>
            <a:r>
              <a:rPr lang="en-US" dirty="0"/>
              <a:t>Storing files for distributed access</a:t>
            </a:r>
          </a:p>
          <a:p>
            <a:pPr lvl="1"/>
            <a:r>
              <a:rPr lang="en-US" dirty="0"/>
              <a:t>Streaming video and audio</a:t>
            </a:r>
          </a:p>
          <a:p>
            <a:pPr lvl="1"/>
            <a:r>
              <a:rPr lang="en-US" dirty="0"/>
              <a:t>Storing data for backup and restore, disaster recovery, archiving</a:t>
            </a:r>
          </a:p>
          <a:p>
            <a:pPr lvl="1"/>
            <a:r>
              <a:rPr lang="en-US" dirty="0"/>
              <a:t>Storing data for analysis by an on-premises or Azure-hosted service</a:t>
            </a:r>
          </a:p>
        </p:txBody>
      </p:sp>
      <p:pic>
        <p:nvPicPr>
          <p:cNvPr id="3" name="Picture 2" descr="Diagram of an account that has two containers and each container has images. ">
            <a:extLst>
              <a:ext uri="{FF2B5EF4-FFF2-40B4-BE49-F238E27FC236}">
                <a16:creationId xmlns:a16="http://schemas.microsoft.com/office/drawing/2014/main" id="{1849CD9F-F766-48E6-B8B8-CB61A6758E9E}"/>
              </a:ext>
            </a:extLst>
          </p:cNvPr>
          <p:cNvPicPr>
            <a:picLocks noChangeAspect="1"/>
          </p:cNvPicPr>
          <p:nvPr/>
        </p:nvPicPr>
        <p:blipFill>
          <a:blip r:embed="rId3"/>
          <a:stretch>
            <a:fillRect/>
          </a:stretch>
        </p:blipFill>
        <p:spPr>
          <a:xfrm>
            <a:off x="7688807" y="2304478"/>
            <a:ext cx="3917976" cy="1988760"/>
          </a:xfrm>
          <a:prstGeom prst="rect">
            <a:avLst/>
          </a:prstGeom>
          <a:ln>
            <a:solidFill>
              <a:schemeClr val="tx1"/>
            </a:solidFill>
          </a:ln>
        </p:spPr>
      </p:pic>
    </p:spTree>
    <p:extLst>
      <p:ext uri="{BB962C8B-B14F-4D97-AF65-F5344CB8AC3E}">
        <p14:creationId xmlns:p14="http://schemas.microsoft.com/office/powerpoint/2010/main" val="1497015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Blob Containers</a:t>
            </a:r>
          </a:p>
        </p:txBody>
      </p:sp>
      <p:sp>
        <p:nvSpPr>
          <p:cNvPr id="6" name="Text Placeholder 5"/>
          <p:cNvSpPr>
            <a:spLocks noGrp="1"/>
          </p:cNvSpPr>
          <p:nvPr>
            <p:ph type="body" sz="quarter" idx="10"/>
          </p:nvPr>
        </p:nvSpPr>
        <p:spPr>
          <a:xfrm>
            <a:off x="588263" y="1455821"/>
            <a:ext cx="6091317" cy="4308872"/>
          </a:xfrm>
        </p:spPr>
        <p:txBody>
          <a:bodyPr/>
          <a:lstStyle/>
          <a:p>
            <a:r>
              <a:rPr lang="en-US" dirty="0"/>
              <a:t>All blobs must be in a container</a:t>
            </a:r>
          </a:p>
          <a:p>
            <a:r>
              <a:rPr lang="en-US" dirty="0"/>
              <a:t>Accounts have unlimited containers</a:t>
            </a:r>
          </a:p>
          <a:p>
            <a:r>
              <a:rPr lang="en-US" dirty="0"/>
              <a:t>Containers can have unlimited blobs</a:t>
            </a:r>
          </a:p>
          <a:p>
            <a:pPr lvl="0"/>
            <a:r>
              <a:rPr lang="en-US" b="1" dirty="0"/>
              <a:t>Private blobs </a:t>
            </a:r>
            <a:r>
              <a:rPr lang="en-US" dirty="0"/>
              <a:t>- no anonymous access </a:t>
            </a:r>
          </a:p>
          <a:p>
            <a:pPr lvl="0"/>
            <a:r>
              <a:rPr lang="en-US" b="1" dirty="0"/>
              <a:t>Blob access </a:t>
            </a:r>
            <a:r>
              <a:rPr lang="en-US" dirty="0"/>
              <a:t>- anonymous public read access for blobs only </a:t>
            </a:r>
          </a:p>
          <a:p>
            <a:pPr lvl="0"/>
            <a:r>
              <a:rPr lang="en-US" b="1" dirty="0"/>
              <a:t>Container access </a:t>
            </a:r>
            <a:r>
              <a:rPr lang="en-US" dirty="0"/>
              <a:t>- anonymous public read and list access to the entire container, including the blobs</a:t>
            </a:r>
          </a:p>
        </p:txBody>
      </p:sp>
      <p:pic>
        <p:nvPicPr>
          <p:cNvPr id="2" name="Picture 2" descr="Screenshot of creating a new container. The name and public access level are shown. The public access level choices are: private, blob, and container. ">
            <a:extLst>
              <a:ext uri="{FF2B5EF4-FFF2-40B4-BE49-F238E27FC236}">
                <a16:creationId xmlns:a16="http://schemas.microsoft.com/office/drawing/2014/main" id="{C0888D42-CD2E-4E5F-9865-A86FFD401E75}"/>
              </a:ext>
            </a:extLst>
          </p:cNvPr>
          <p:cNvPicPr>
            <a:picLocks noChangeAspect="1"/>
          </p:cNvPicPr>
          <p:nvPr/>
        </p:nvPicPr>
        <p:blipFill>
          <a:blip r:embed="rId3"/>
          <a:stretch>
            <a:fillRect/>
          </a:stretch>
        </p:blipFill>
        <p:spPr>
          <a:xfrm>
            <a:off x="7273636" y="1456630"/>
            <a:ext cx="3883891" cy="2457687"/>
          </a:xfrm>
          <a:prstGeom prst="rect">
            <a:avLst/>
          </a:prstGeom>
          <a:ln>
            <a:solidFill>
              <a:schemeClr val="tx1"/>
            </a:solidFill>
          </a:ln>
        </p:spPr>
      </p:pic>
      <p:pic>
        <p:nvPicPr>
          <p:cNvPr id="4" name="Picture 4" descr="Screenshot of creating a new container. The name and public access level are shown. The public access level choices are: private, blob, and container. ">
            <a:extLst>
              <a:ext uri="{FF2B5EF4-FFF2-40B4-BE49-F238E27FC236}">
                <a16:creationId xmlns:a16="http://schemas.microsoft.com/office/drawing/2014/main" id="{35E0ECFB-250B-40ED-B18A-9DDCEBDCD191}"/>
              </a:ext>
            </a:extLst>
          </p:cNvPr>
          <p:cNvPicPr>
            <a:picLocks noChangeAspect="1"/>
          </p:cNvPicPr>
          <p:nvPr/>
        </p:nvPicPr>
        <p:blipFill>
          <a:blip r:embed="rId4"/>
          <a:stretch>
            <a:fillRect/>
          </a:stretch>
        </p:blipFill>
        <p:spPr>
          <a:xfrm>
            <a:off x="7273636" y="4372454"/>
            <a:ext cx="3971636" cy="1345822"/>
          </a:xfrm>
          <a:prstGeom prst="rect">
            <a:avLst/>
          </a:prstGeom>
          <a:ln>
            <a:solidFill>
              <a:schemeClr val="tx1"/>
            </a:solidFill>
          </a:ln>
        </p:spPr>
      </p:pic>
    </p:spTree>
    <p:extLst>
      <p:ext uri="{BB962C8B-B14F-4D97-AF65-F5344CB8AC3E}">
        <p14:creationId xmlns:p14="http://schemas.microsoft.com/office/powerpoint/2010/main" val="49905279"/>
      </p:ext>
    </p:extLst>
  </p:cSld>
  <p:clrMapOvr>
    <a:masterClrMapping/>
  </p:clrMapOvr>
  <p:transition>
    <p:fade/>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BBE4D-6C02-450A-801D-51813AC223EE}"/>
              </a:ext>
            </a:extLst>
          </p:cNvPr>
          <p:cNvSpPr>
            <a:spLocks noGrp="1"/>
          </p:cNvSpPr>
          <p:nvPr>
            <p:ph type="title"/>
          </p:nvPr>
        </p:nvSpPr>
        <p:spPr/>
        <p:txBody>
          <a:bodyPr/>
          <a:lstStyle/>
          <a:p>
            <a:r>
              <a:rPr lang="en-US" dirty="0">
                <a:cs typeface="Segoe UI"/>
              </a:rPr>
              <a:t>Blob Access Tiers</a:t>
            </a:r>
          </a:p>
        </p:txBody>
      </p:sp>
      <p:sp>
        <p:nvSpPr>
          <p:cNvPr id="3" name="Text Placeholder 2">
            <a:extLst>
              <a:ext uri="{FF2B5EF4-FFF2-40B4-BE49-F238E27FC236}">
                <a16:creationId xmlns:a16="http://schemas.microsoft.com/office/drawing/2014/main" id="{2289C00B-E475-4044-8FCF-3167D0BA4283}"/>
              </a:ext>
            </a:extLst>
          </p:cNvPr>
          <p:cNvSpPr>
            <a:spLocks noGrp="1"/>
          </p:cNvSpPr>
          <p:nvPr>
            <p:ph type="body" sz="quarter" idx="10"/>
          </p:nvPr>
        </p:nvSpPr>
        <p:spPr>
          <a:xfrm>
            <a:off x="483616" y="1325769"/>
            <a:ext cx="6639560" cy="4050340"/>
          </a:xfrm>
        </p:spPr>
        <p:txBody>
          <a:bodyPr/>
          <a:lstStyle/>
          <a:p>
            <a:r>
              <a:rPr lang="en-US" b="1" dirty="0"/>
              <a:t>Hot tier </a:t>
            </a:r>
            <a:r>
              <a:rPr lang="en-US" dirty="0"/>
              <a:t>- Optimized for frequent access of objects in the storage account</a:t>
            </a:r>
          </a:p>
          <a:p>
            <a:r>
              <a:rPr lang="en-US" b="1" dirty="0"/>
              <a:t>Cool tier </a:t>
            </a:r>
            <a:r>
              <a:rPr lang="en-US" dirty="0"/>
              <a:t>- Optimized for storing large amounts of data that is infrequently accessed and stored for at least 30 days</a:t>
            </a:r>
          </a:p>
          <a:p>
            <a:r>
              <a:rPr lang="en-US" b="1" dirty="0"/>
              <a:t>Archive</a:t>
            </a:r>
            <a:r>
              <a:rPr lang="en-US" dirty="0"/>
              <a:t> - Optimized for data that can tolerate several hours of retrieval latency and will remain in the Archive tier for at least 180 days</a:t>
            </a:r>
          </a:p>
        </p:txBody>
      </p:sp>
      <p:pic>
        <p:nvPicPr>
          <p:cNvPr id="7" name="Picture 6" descr="Screenshot of Blob Access tier selections: Hot, cool, and archive. ">
            <a:extLst>
              <a:ext uri="{FF2B5EF4-FFF2-40B4-BE49-F238E27FC236}">
                <a16:creationId xmlns:a16="http://schemas.microsoft.com/office/drawing/2014/main" id="{A3765628-9166-4EA0-A0DE-88D12326E0F2}"/>
              </a:ext>
            </a:extLst>
          </p:cNvPr>
          <p:cNvPicPr>
            <a:picLocks noChangeAspect="1"/>
          </p:cNvPicPr>
          <p:nvPr/>
        </p:nvPicPr>
        <p:blipFill>
          <a:blip r:embed="rId3"/>
          <a:stretch>
            <a:fillRect/>
          </a:stretch>
        </p:blipFill>
        <p:spPr>
          <a:xfrm>
            <a:off x="7609998" y="2201173"/>
            <a:ext cx="4140900" cy="1724133"/>
          </a:xfrm>
          <a:prstGeom prst="rect">
            <a:avLst/>
          </a:prstGeom>
          <a:ln>
            <a:solidFill>
              <a:schemeClr val="tx1"/>
            </a:solidFill>
          </a:ln>
        </p:spPr>
      </p:pic>
      <p:sp>
        <p:nvSpPr>
          <p:cNvPr id="6" name="Rectangle 5">
            <a:extLst>
              <a:ext uri="{FF2B5EF4-FFF2-40B4-BE49-F238E27FC236}">
                <a16:creationId xmlns:a16="http://schemas.microsoft.com/office/drawing/2014/main" id="{6D31E909-EC90-4FF4-B257-F353E0481BBA}"/>
              </a:ext>
            </a:extLst>
          </p:cNvPr>
          <p:cNvSpPr/>
          <p:nvPr/>
        </p:nvSpPr>
        <p:spPr>
          <a:xfrm>
            <a:off x="641604" y="5993237"/>
            <a:ext cx="11152632" cy="523220"/>
          </a:xfrm>
          <a:prstGeom prst="rect">
            <a:avLst/>
          </a:prstGeom>
        </p:spPr>
        <p:txBody>
          <a:bodyPr wrap="square">
            <a:spAutoFit/>
          </a:bodyPr>
          <a:lstStyle/>
          <a:p>
            <a:r>
              <a:rPr lang="en-US" sz="2800" dirty="0">
                <a:solidFill>
                  <a:srgbClr val="92D050"/>
                </a:solidFill>
                <a:latin typeface="Segoe UI Emoji" panose="020B0502040204020203" pitchFamily="34" charset="0"/>
              </a:rPr>
              <a:t>✔️ </a:t>
            </a:r>
            <a:r>
              <a:rPr lang="en-US" sz="2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You can switch between these access tiers at any time.</a:t>
            </a:r>
          </a:p>
        </p:txBody>
      </p:sp>
    </p:spTree>
    <p:extLst>
      <p:ext uri="{BB962C8B-B14F-4D97-AF65-F5344CB8AC3E}">
        <p14:creationId xmlns:p14="http://schemas.microsoft.com/office/powerpoint/2010/main" val="2142886866"/>
      </p:ext>
    </p:extLst>
  </p:cSld>
  <p:clrMapOvr>
    <a:masterClrMapping/>
  </p:clrMapOvr>
  <p:transition>
    <p:fade/>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BBE4D-6C02-450A-801D-51813AC223EE}"/>
              </a:ext>
            </a:extLst>
          </p:cNvPr>
          <p:cNvSpPr>
            <a:spLocks noGrp="1"/>
          </p:cNvSpPr>
          <p:nvPr>
            <p:ph type="title"/>
          </p:nvPr>
        </p:nvSpPr>
        <p:spPr/>
        <p:txBody>
          <a:bodyPr/>
          <a:lstStyle/>
          <a:p>
            <a:r>
              <a:rPr lang="en-US" dirty="0">
                <a:cs typeface="Segoe UI"/>
              </a:rPr>
              <a:t>Blob Lifecycle Management</a:t>
            </a:r>
          </a:p>
        </p:txBody>
      </p:sp>
      <p:sp>
        <p:nvSpPr>
          <p:cNvPr id="3" name="Text Placeholder 2">
            <a:extLst>
              <a:ext uri="{FF2B5EF4-FFF2-40B4-BE49-F238E27FC236}">
                <a16:creationId xmlns:a16="http://schemas.microsoft.com/office/drawing/2014/main" id="{2289C00B-E475-4044-8FCF-3167D0BA4283}"/>
              </a:ext>
            </a:extLst>
          </p:cNvPr>
          <p:cNvSpPr>
            <a:spLocks noGrp="1"/>
          </p:cNvSpPr>
          <p:nvPr>
            <p:ph type="body" sz="quarter" idx="10"/>
          </p:nvPr>
        </p:nvSpPr>
        <p:spPr>
          <a:xfrm>
            <a:off x="587743" y="1471621"/>
            <a:ext cx="5892569" cy="3705630"/>
          </a:xfrm>
        </p:spPr>
        <p:txBody>
          <a:bodyPr vert="horz" wrap="square" lIns="0" tIns="0" rIns="0" bIns="0" rtlCol="0" anchor="t">
            <a:spAutoFit/>
          </a:bodyPr>
          <a:lstStyle/>
          <a:p>
            <a:pPr marL="0" indent="0">
              <a:buNone/>
            </a:pPr>
            <a:r>
              <a:rPr lang="en-US" dirty="0">
                <a:latin typeface="Segoe UI Semilight"/>
                <a:cs typeface="Segoe UI Semilight"/>
              </a:rPr>
              <a:t>Blob Lifecycle Management allows for:</a:t>
            </a:r>
            <a:endParaRPr lang="en-US" dirty="0"/>
          </a:p>
          <a:p>
            <a:r>
              <a:rPr lang="en-US" dirty="0">
                <a:latin typeface="Segoe UI Semilight"/>
                <a:cs typeface="Segoe UI Semilight"/>
              </a:rPr>
              <a:t>Transitioning of blobs to a cooler storage tier to optimize for performance and cost</a:t>
            </a:r>
            <a:endParaRPr lang="en-US" dirty="0"/>
          </a:p>
          <a:p>
            <a:r>
              <a:rPr lang="en-US" dirty="0">
                <a:latin typeface="Segoe UI Semilight"/>
                <a:cs typeface="Segoe UI Semilight"/>
              </a:rPr>
              <a:t>Delete blobs at the end of their lifecycle</a:t>
            </a:r>
          </a:p>
          <a:p>
            <a:r>
              <a:rPr lang="en-US" dirty="0">
                <a:latin typeface="Segoe UI Semilight"/>
                <a:cs typeface="Segoe UI Semilight"/>
              </a:rPr>
              <a:t>Apply rules to filtered paths in the Storage Account</a:t>
            </a:r>
            <a:endParaRPr lang="en-US" dirty="0"/>
          </a:p>
        </p:txBody>
      </p:sp>
      <p:pic>
        <p:nvPicPr>
          <p:cNvPr id="5" name="Picture 5" descr="A screenshot of blob lifecycle management which includes the rule name and settings for cool, archive, and deletion.">
            <a:extLst>
              <a:ext uri="{FF2B5EF4-FFF2-40B4-BE49-F238E27FC236}">
                <a16:creationId xmlns:a16="http://schemas.microsoft.com/office/drawing/2014/main" id="{3923686A-0FDB-450B-83E0-4C02296B284B}"/>
              </a:ext>
            </a:extLst>
          </p:cNvPr>
          <p:cNvPicPr>
            <a:picLocks noChangeAspect="1"/>
          </p:cNvPicPr>
          <p:nvPr/>
        </p:nvPicPr>
        <p:blipFill>
          <a:blip r:embed="rId3"/>
          <a:stretch>
            <a:fillRect/>
          </a:stretch>
        </p:blipFill>
        <p:spPr>
          <a:xfrm>
            <a:off x="6994576" y="1246877"/>
            <a:ext cx="4382654" cy="4734752"/>
          </a:xfrm>
          <a:prstGeom prst="rect">
            <a:avLst/>
          </a:prstGeom>
          <a:ln>
            <a:solidFill>
              <a:schemeClr val="tx1"/>
            </a:solidFill>
          </a:ln>
        </p:spPr>
      </p:pic>
    </p:spTree>
    <p:extLst>
      <p:ext uri="{BB962C8B-B14F-4D97-AF65-F5344CB8AC3E}">
        <p14:creationId xmlns:p14="http://schemas.microsoft.com/office/powerpoint/2010/main" val="260915136"/>
      </p:ext>
    </p:extLst>
  </p:cSld>
  <p:clrMapOvr>
    <a:masterClrMapping/>
  </p:clrMapOvr>
  <p:transition>
    <p:fade/>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Uploading Blobs</a:t>
            </a:r>
          </a:p>
        </p:txBody>
      </p:sp>
      <p:sp>
        <p:nvSpPr>
          <p:cNvPr id="6" name="Text Placeholder 5"/>
          <p:cNvSpPr>
            <a:spLocks noGrp="1"/>
          </p:cNvSpPr>
          <p:nvPr>
            <p:ph type="body" sz="quarter" idx="10"/>
          </p:nvPr>
        </p:nvSpPr>
        <p:spPr>
          <a:xfrm>
            <a:off x="584200" y="1435497"/>
            <a:ext cx="5519657" cy="3705630"/>
          </a:xfrm>
        </p:spPr>
        <p:txBody>
          <a:bodyPr vert="horz" wrap="square" lIns="0" tIns="0" rIns="0" bIns="0" rtlCol="0" anchor="t">
            <a:spAutoFit/>
          </a:bodyPr>
          <a:lstStyle/>
          <a:p>
            <a:r>
              <a:rPr lang="en-US" b="1" dirty="0">
                <a:latin typeface="Segoe UI Semilight"/>
                <a:cs typeface="Segoe UI Semilight"/>
              </a:rPr>
              <a:t>Block blobs </a:t>
            </a:r>
            <a:r>
              <a:rPr lang="en-US" dirty="0">
                <a:latin typeface="Segoe UI Semilight"/>
                <a:cs typeface="Segoe UI Semilight"/>
              </a:rPr>
              <a:t>(default) - useful for storing text or binary files</a:t>
            </a:r>
          </a:p>
          <a:p>
            <a:r>
              <a:rPr lang="en-US" b="1" dirty="0">
                <a:latin typeface="Segoe UI Semilight"/>
                <a:cs typeface="Segoe UI Semilight"/>
              </a:rPr>
              <a:t>Page blobs </a:t>
            </a:r>
            <a:r>
              <a:rPr lang="en-US" dirty="0">
                <a:latin typeface="Segoe UI Semilight"/>
                <a:cs typeface="Segoe UI Semilight"/>
              </a:rPr>
              <a:t>- More efficient for frequent read/write operations</a:t>
            </a:r>
          </a:p>
          <a:p>
            <a:r>
              <a:rPr lang="en-US" b="1" dirty="0">
                <a:latin typeface="Segoe UI Semilight"/>
                <a:cs typeface="Segoe UI Semilight"/>
              </a:rPr>
              <a:t>Append blobs </a:t>
            </a:r>
            <a:r>
              <a:rPr lang="en-US" dirty="0">
                <a:latin typeface="Segoe UI Semilight"/>
                <a:cs typeface="Segoe UI Semilight"/>
              </a:rPr>
              <a:t>- useful for logging scenarios</a:t>
            </a:r>
          </a:p>
          <a:p>
            <a:r>
              <a:rPr lang="en-US" b="1" dirty="0">
                <a:latin typeface="Segoe UI Semilight"/>
                <a:cs typeface="Segoe UI Semilight"/>
              </a:rPr>
              <a:t>Access tier</a:t>
            </a:r>
            <a:r>
              <a:rPr lang="en-US" dirty="0">
                <a:latin typeface="Segoe UI Semilight"/>
                <a:cs typeface="Segoe UI Semilight"/>
              </a:rPr>
              <a:t> – select either Hot, Cool, or Archive</a:t>
            </a:r>
            <a:endParaRPr lang="en-US" dirty="0"/>
          </a:p>
        </p:txBody>
      </p:sp>
      <p:sp>
        <p:nvSpPr>
          <p:cNvPr id="3" name="Rectangle 2">
            <a:extLst>
              <a:ext uri="{FF2B5EF4-FFF2-40B4-BE49-F238E27FC236}">
                <a16:creationId xmlns:a16="http://schemas.microsoft.com/office/drawing/2014/main" id="{B1F493A2-B9CB-4C30-B076-EC160C9299A7}"/>
              </a:ext>
            </a:extLst>
          </p:cNvPr>
          <p:cNvSpPr/>
          <p:nvPr/>
        </p:nvSpPr>
        <p:spPr>
          <a:xfrm>
            <a:off x="730358" y="5698427"/>
            <a:ext cx="6115364" cy="830997"/>
          </a:xfrm>
          <a:prstGeom prst="rect">
            <a:avLst/>
          </a:prstGeom>
        </p:spPr>
        <p:txBody>
          <a:bodyPr wrap="square">
            <a:spAutoFit/>
          </a:bodyPr>
          <a:lstStyle/>
          <a:p>
            <a:r>
              <a:rPr lang="en-US" sz="2400" dirty="0">
                <a:solidFill>
                  <a:srgbClr val="92D050"/>
                </a:solidFill>
              </a:rPr>
              <a:t>✔️ </a:t>
            </a:r>
            <a:r>
              <a:rPr lang="en-US" sz="2400" dirty="0"/>
              <a:t>You cannot change a blob type once it has been created</a:t>
            </a:r>
          </a:p>
        </p:txBody>
      </p:sp>
      <p:pic>
        <p:nvPicPr>
          <p:cNvPr id="2" name="Picture 4" descr="A screen shot of uploading a blob. Block blob is selected and Access tier or Hot is selected.">
            <a:extLst>
              <a:ext uri="{FF2B5EF4-FFF2-40B4-BE49-F238E27FC236}">
                <a16:creationId xmlns:a16="http://schemas.microsoft.com/office/drawing/2014/main" id="{CE0EC257-7A55-4A59-A626-BCF3D1653AA7}"/>
              </a:ext>
            </a:extLst>
          </p:cNvPr>
          <p:cNvPicPr>
            <a:picLocks noChangeAspect="1"/>
          </p:cNvPicPr>
          <p:nvPr/>
        </p:nvPicPr>
        <p:blipFill>
          <a:blip r:embed="rId3"/>
          <a:stretch>
            <a:fillRect/>
          </a:stretch>
        </p:blipFill>
        <p:spPr>
          <a:xfrm>
            <a:off x="7398535" y="580737"/>
            <a:ext cx="3825749" cy="6071754"/>
          </a:xfrm>
          <a:prstGeom prst="rect">
            <a:avLst/>
          </a:prstGeom>
          <a:ln>
            <a:solidFill>
              <a:schemeClr val="tx1"/>
            </a:solidFill>
          </a:ln>
        </p:spPr>
      </p:pic>
    </p:spTree>
    <p:extLst>
      <p:ext uri="{BB962C8B-B14F-4D97-AF65-F5344CB8AC3E}">
        <p14:creationId xmlns:p14="http://schemas.microsoft.com/office/powerpoint/2010/main" val="84621876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Screenshot of the Azure AD Health page. Active alerts, resolved alerts, and notifications are shown.">
            <a:extLst>
              <a:ext uri="{FF2B5EF4-FFF2-40B4-BE49-F238E27FC236}">
                <a16:creationId xmlns:a16="http://schemas.microsoft.com/office/drawing/2014/main" id="{EF3E562A-8DDE-4C34-9A56-B87EA948E5BB}"/>
              </a:ext>
            </a:extLst>
          </p:cNvPr>
          <p:cNvSpPr>
            <a:spLocks noGrp="1"/>
          </p:cNvSpPr>
          <p:nvPr>
            <p:ph type="title"/>
          </p:nvPr>
        </p:nvSpPr>
        <p:spPr/>
        <p:txBody>
          <a:bodyPr/>
          <a:lstStyle/>
          <a:p>
            <a:r>
              <a:rPr lang="en-US" dirty="0">
                <a:solidFill>
                  <a:schemeClr val="tx1"/>
                </a:solidFill>
              </a:rPr>
              <a:t>Azure AD Connect Health</a:t>
            </a:r>
          </a:p>
        </p:txBody>
      </p:sp>
      <p:sp>
        <p:nvSpPr>
          <p:cNvPr id="3" name="Text Placeholder 2">
            <a:extLst>
              <a:ext uri="{FF2B5EF4-FFF2-40B4-BE49-F238E27FC236}">
                <a16:creationId xmlns:a16="http://schemas.microsoft.com/office/drawing/2014/main" id="{B87E5052-0737-4CB0-873E-131E8F32231F}"/>
              </a:ext>
            </a:extLst>
          </p:cNvPr>
          <p:cNvSpPr>
            <a:spLocks noGrp="1"/>
          </p:cNvSpPr>
          <p:nvPr>
            <p:ph type="body" sz="quarter" idx="10"/>
          </p:nvPr>
        </p:nvSpPr>
        <p:spPr>
          <a:xfrm>
            <a:off x="584200" y="1435497"/>
            <a:ext cx="5688584" cy="4912114"/>
          </a:xfrm>
        </p:spPr>
        <p:txBody>
          <a:bodyPr/>
          <a:lstStyle/>
          <a:p>
            <a:r>
              <a:rPr lang="en-US" dirty="0"/>
              <a:t>Monitor and gain insights into AD FS servers, Azure AD Connect, and AD domain controllers</a:t>
            </a:r>
          </a:p>
          <a:p>
            <a:r>
              <a:rPr lang="en-US" dirty="0"/>
              <a:t>Monitor and gain insights into the synchronizations that occur between your on-premises AD DS and Azure AD</a:t>
            </a:r>
          </a:p>
          <a:p>
            <a:r>
              <a:rPr lang="en-US" dirty="0"/>
              <a:t>Monitor and gain insights into your on-premises identity infrastructure that is used to access Office 365 or other Azure AD applications</a:t>
            </a:r>
          </a:p>
        </p:txBody>
      </p:sp>
      <p:pic>
        <p:nvPicPr>
          <p:cNvPr id="4" name="Picture 3" descr="Diagram of an on-premises infrastructure using AD connect to access Azure AD and Azure AD Connect Health. ">
            <a:extLst>
              <a:ext uri="{FF2B5EF4-FFF2-40B4-BE49-F238E27FC236}">
                <a16:creationId xmlns:a16="http://schemas.microsoft.com/office/drawing/2014/main" id="{3C6D7288-70C6-41E6-B732-DDE4625D1795}"/>
              </a:ext>
            </a:extLst>
          </p:cNvPr>
          <p:cNvPicPr>
            <a:picLocks noChangeAspect="1"/>
          </p:cNvPicPr>
          <p:nvPr/>
        </p:nvPicPr>
        <p:blipFill>
          <a:blip r:embed="rId2"/>
          <a:stretch>
            <a:fillRect/>
          </a:stretch>
        </p:blipFill>
        <p:spPr>
          <a:xfrm>
            <a:off x="6623685" y="1938528"/>
            <a:ext cx="5228610" cy="2778633"/>
          </a:xfrm>
          <a:prstGeom prst="rect">
            <a:avLst/>
          </a:prstGeom>
        </p:spPr>
      </p:pic>
    </p:spTree>
    <p:extLst>
      <p:ext uri="{BB962C8B-B14F-4D97-AF65-F5344CB8AC3E}">
        <p14:creationId xmlns:p14="http://schemas.microsoft.com/office/powerpoint/2010/main" val="3687525429"/>
      </p:ext>
    </p:extLst>
  </p:cSld>
  <p:clrMapOvr>
    <a:masterClrMapping/>
  </p:clrMapOvr>
  <p:transition>
    <p:fade/>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Storage Pricing</a:t>
            </a:r>
          </a:p>
        </p:txBody>
      </p:sp>
      <p:sp>
        <p:nvSpPr>
          <p:cNvPr id="6" name="Text Placeholder 5"/>
          <p:cNvSpPr>
            <a:spLocks noGrp="1"/>
          </p:cNvSpPr>
          <p:nvPr>
            <p:ph type="body" sz="quarter" idx="10"/>
          </p:nvPr>
        </p:nvSpPr>
        <p:spPr>
          <a:xfrm>
            <a:off x="586740" y="1484588"/>
            <a:ext cx="5130339" cy="3533275"/>
          </a:xfrm>
        </p:spPr>
        <p:txBody>
          <a:bodyPr/>
          <a:lstStyle/>
          <a:p>
            <a:r>
              <a:rPr lang="en-US" dirty="0"/>
              <a:t>Storage costs</a:t>
            </a:r>
          </a:p>
          <a:p>
            <a:r>
              <a:rPr lang="en-US" dirty="0"/>
              <a:t>Blob storage </a:t>
            </a:r>
          </a:p>
          <a:p>
            <a:r>
              <a:rPr lang="en-US" dirty="0"/>
              <a:t>Data access costs</a:t>
            </a:r>
          </a:p>
          <a:p>
            <a:r>
              <a:rPr lang="en-US" dirty="0"/>
              <a:t>Transaction costs</a:t>
            </a:r>
          </a:p>
          <a:p>
            <a:r>
              <a:rPr lang="en-US" dirty="0"/>
              <a:t>Geo-Replication data transfer costs</a:t>
            </a:r>
          </a:p>
          <a:p>
            <a:r>
              <a:rPr lang="en-US" dirty="0"/>
              <a:t>Outbound data transfer costs</a:t>
            </a:r>
          </a:p>
          <a:p>
            <a:r>
              <a:rPr lang="en-US" dirty="0"/>
              <a:t>Changing the storage tier</a:t>
            </a:r>
          </a:p>
        </p:txBody>
      </p:sp>
      <p:graphicFrame>
        <p:nvGraphicFramePr>
          <p:cNvPr id="2" name="Object 1" descr="Screenshot of the Block Blobs and Files pricing information. Block Blobs are shown as $.0002/GB per month. Files are shown as $0.06/GB per month. ">
            <a:extLst>
              <a:ext uri="{FF2B5EF4-FFF2-40B4-BE49-F238E27FC236}">
                <a16:creationId xmlns:a16="http://schemas.microsoft.com/office/drawing/2014/main" id="{B07D6BDC-0181-48B0-B4D9-BC5E0D88E534}"/>
              </a:ext>
            </a:extLst>
          </p:cNvPr>
          <p:cNvGraphicFramePr>
            <a:graphicFrameLocks noChangeAspect="1"/>
          </p:cNvGraphicFramePr>
          <p:nvPr/>
        </p:nvGraphicFramePr>
        <p:xfrm>
          <a:off x="6086855" y="1225296"/>
          <a:ext cx="5412481" cy="4247083"/>
        </p:xfrm>
        <a:graphic>
          <a:graphicData uri="http://schemas.openxmlformats.org/presentationml/2006/ole">
            <mc:AlternateContent xmlns:mc="http://schemas.openxmlformats.org/markup-compatibility/2006">
              <mc:Choice xmlns:v="urn:schemas-microsoft-com:vml" Requires="v">
                <p:oleObj name="Bitmap Image" r:id="rId3" imgW="5495760" imgH="3533760" progId="Paint.Picture">
                  <p:embed/>
                </p:oleObj>
              </mc:Choice>
              <mc:Fallback>
                <p:oleObj name="Bitmap Image" r:id="rId3" imgW="5495760" imgH="3533760" progId="Paint.Picture">
                  <p:embed/>
                  <p:pic>
                    <p:nvPicPr>
                      <p:cNvPr id="2" name="Object 1" descr="Screenshot of the Block Blobs and Files pricing information. Block Blobs are shown as $.0002/GB per month. Files are shown as $0.06/GB per month. ">
                        <a:extLst>
                          <a:ext uri="{FF2B5EF4-FFF2-40B4-BE49-F238E27FC236}">
                            <a16:creationId xmlns:a16="http://schemas.microsoft.com/office/drawing/2014/main" id="{B07D6BDC-0181-48B0-B4D9-BC5E0D88E534}"/>
                          </a:ext>
                        </a:extLst>
                      </p:cNvPr>
                      <p:cNvPicPr/>
                      <p:nvPr/>
                    </p:nvPicPr>
                    <p:blipFill>
                      <a:blip r:embed="rId4"/>
                      <a:stretch>
                        <a:fillRect/>
                      </a:stretch>
                    </p:blipFill>
                    <p:spPr>
                      <a:xfrm>
                        <a:off x="6086855" y="1225296"/>
                        <a:ext cx="5412481" cy="4247083"/>
                      </a:xfrm>
                      <a:prstGeom prst="rect">
                        <a:avLst/>
                      </a:prstGeom>
                      <a:ln>
                        <a:solidFill>
                          <a:schemeClr val="tx1"/>
                        </a:solidFill>
                      </a:ln>
                    </p:spPr>
                  </p:pic>
                </p:oleObj>
              </mc:Fallback>
            </mc:AlternateContent>
          </a:graphicData>
        </a:graphic>
      </p:graphicFrame>
    </p:spTree>
    <p:extLst>
      <p:ext uri="{BB962C8B-B14F-4D97-AF65-F5344CB8AC3E}">
        <p14:creationId xmlns:p14="http://schemas.microsoft.com/office/powerpoint/2010/main" val="2227736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6" y="3035808"/>
            <a:ext cx="10764656" cy="498598"/>
          </a:xfrm>
        </p:spPr>
        <p:txBody>
          <a:bodyPr/>
          <a:lstStyle/>
          <a:p>
            <a:r>
              <a:rPr lang="en-US" dirty="0"/>
              <a:t>Storage Security</a:t>
            </a:r>
          </a:p>
        </p:txBody>
      </p:sp>
    </p:spTree>
    <p:extLst>
      <p:ext uri="{BB962C8B-B14F-4D97-AF65-F5344CB8AC3E}">
        <p14:creationId xmlns:p14="http://schemas.microsoft.com/office/powerpoint/2010/main" val="935195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ECD4C-A642-48D7-8AB3-D5EE9290AB7E}"/>
              </a:ext>
            </a:extLst>
          </p:cNvPr>
          <p:cNvSpPr>
            <a:spLocks noGrp="1"/>
          </p:cNvSpPr>
          <p:nvPr>
            <p:ph type="title"/>
          </p:nvPr>
        </p:nvSpPr>
        <p:spPr/>
        <p:txBody>
          <a:bodyPr/>
          <a:lstStyle/>
          <a:p>
            <a:r>
              <a:rPr lang="en-US" dirty="0"/>
              <a:t>Storage Security Overview</a:t>
            </a:r>
          </a:p>
        </p:txBody>
      </p:sp>
      <p:sp>
        <p:nvSpPr>
          <p:cNvPr id="3" name="Text Placeholder 2">
            <a:extLst>
              <a:ext uri="{FF2B5EF4-FFF2-40B4-BE49-F238E27FC236}">
                <a16:creationId xmlns:a16="http://schemas.microsoft.com/office/drawing/2014/main" id="{41792893-12C4-4341-878C-A39DC2B4567B}"/>
              </a:ext>
            </a:extLst>
          </p:cNvPr>
          <p:cNvSpPr>
            <a:spLocks noGrp="1"/>
          </p:cNvSpPr>
          <p:nvPr>
            <p:ph type="body" sz="quarter" idx="10"/>
          </p:nvPr>
        </p:nvSpPr>
        <p:spPr>
          <a:xfrm>
            <a:off x="584200" y="1435497"/>
            <a:ext cx="11018520" cy="3016210"/>
          </a:xfrm>
        </p:spPr>
        <p:txBody>
          <a:bodyPr/>
          <a:lstStyle/>
          <a:p>
            <a:r>
              <a:rPr lang="en-US" dirty="0">
                <a:solidFill>
                  <a:schemeClr val="tx1"/>
                </a:solidFill>
              </a:rPr>
              <a:t>Storage Security</a:t>
            </a:r>
          </a:p>
          <a:p>
            <a:r>
              <a:rPr lang="en-US" dirty="0"/>
              <a:t>Shared Access Signatures</a:t>
            </a:r>
          </a:p>
          <a:p>
            <a:r>
              <a:rPr lang="en-US" dirty="0"/>
              <a:t>URI and SAS Parameters</a:t>
            </a:r>
          </a:p>
          <a:p>
            <a:r>
              <a:rPr lang="en-US" dirty="0"/>
              <a:t>Storage Service Encryption</a:t>
            </a:r>
          </a:p>
          <a:p>
            <a:r>
              <a:rPr lang="en-US" dirty="0"/>
              <a:t>Customer Managed Keys</a:t>
            </a:r>
          </a:p>
          <a:p>
            <a:r>
              <a:rPr lang="en-US" dirty="0"/>
              <a:t>Storage Security Best Practices</a:t>
            </a:r>
          </a:p>
        </p:txBody>
      </p:sp>
    </p:spTree>
    <p:extLst>
      <p:ext uri="{BB962C8B-B14F-4D97-AF65-F5344CB8AC3E}">
        <p14:creationId xmlns:p14="http://schemas.microsoft.com/office/powerpoint/2010/main" val="199074567"/>
      </p:ext>
    </p:extLst>
  </p:cSld>
  <p:clrMapOvr>
    <a:masterClrMapping/>
  </p:clrMapOvr>
  <p:transition>
    <p:fade/>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11FCE-64F4-4472-AA65-D063EFDC413D}"/>
              </a:ext>
            </a:extLst>
          </p:cNvPr>
          <p:cNvSpPr>
            <a:spLocks noGrp="1"/>
          </p:cNvSpPr>
          <p:nvPr>
            <p:ph type="title"/>
          </p:nvPr>
        </p:nvSpPr>
        <p:spPr/>
        <p:txBody>
          <a:bodyPr/>
          <a:lstStyle/>
          <a:p>
            <a:r>
              <a:rPr lang="en-US" dirty="0"/>
              <a:t>Storage Security</a:t>
            </a:r>
          </a:p>
        </p:txBody>
      </p:sp>
      <p:sp>
        <p:nvSpPr>
          <p:cNvPr id="3" name="Text Placeholder 2">
            <a:extLst>
              <a:ext uri="{FF2B5EF4-FFF2-40B4-BE49-F238E27FC236}">
                <a16:creationId xmlns:a16="http://schemas.microsoft.com/office/drawing/2014/main" id="{D33CDAA0-116B-4C49-97C3-AEB7CF30B80D}"/>
              </a:ext>
            </a:extLst>
          </p:cNvPr>
          <p:cNvSpPr>
            <a:spLocks noGrp="1"/>
          </p:cNvSpPr>
          <p:nvPr>
            <p:ph type="body" sz="quarter" idx="10"/>
          </p:nvPr>
        </p:nvSpPr>
        <p:spPr>
          <a:xfrm>
            <a:off x="584200" y="1435497"/>
            <a:ext cx="11018520" cy="3533275"/>
          </a:xfrm>
        </p:spPr>
        <p:txBody>
          <a:bodyPr/>
          <a:lstStyle/>
          <a:p>
            <a:r>
              <a:rPr lang="en-US" dirty="0"/>
              <a:t>Storage Encryption Services</a:t>
            </a:r>
          </a:p>
          <a:p>
            <a:r>
              <a:rPr lang="en-US" dirty="0"/>
              <a:t>Authentication with Azure AD and RBAC</a:t>
            </a:r>
          </a:p>
          <a:p>
            <a:r>
              <a:rPr lang="en-US" dirty="0"/>
              <a:t>Client-side encryption, HTTPS, and SMB 3.0 for data in transit</a:t>
            </a:r>
          </a:p>
          <a:p>
            <a:r>
              <a:rPr lang="en-US" dirty="0"/>
              <a:t>Azure disk encryption</a:t>
            </a:r>
          </a:p>
          <a:p>
            <a:r>
              <a:rPr lang="en-US" dirty="0"/>
              <a:t>Shared Access Signatures – delegated access</a:t>
            </a:r>
          </a:p>
          <a:p>
            <a:r>
              <a:rPr lang="en-US" dirty="0"/>
              <a:t>Shared Key – encrypted signature string</a:t>
            </a:r>
          </a:p>
          <a:p>
            <a:r>
              <a:rPr lang="en-US" dirty="0"/>
              <a:t>Anonymous access to containers and blobs</a:t>
            </a:r>
          </a:p>
        </p:txBody>
      </p:sp>
    </p:spTree>
    <p:extLst>
      <p:ext uri="{BB962C8B-B14F-4D97-AF65-F5344CB8AC3E}">
        <p14:creationId xmlns:p14="http://schemas.microsoft.com/office/powerpoint/2010/main" val="1526293838"/>
      </p:ext>
    </p:extLst>
  </p:cSld>
  <p:clrMapOvr>
    <a:masterClrMapping/>
  </p:clrMapOvr>
  <p:transition>
    <p:fade/>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tx1"/>
                </a:solidFill>
              </a:rPr>
              <a:t>Shared Access Signatures</a:t>
            </a:r>
          </a:p>
        </p:txBody>
      </p:sp>
      <p:sp>
        <p:nvSpPr>
          <p:cNvPr id="6" name="Text Placeholder 5"/>
          <p:cNvSpPr>
            <a:spLocks noGrp="1"/>
          </p:cNvSpPr>
          <p:nvPr>
            <p:ph type="body" sz="quarter" idx="10"/>
          </p:nvPr>
        </p:nvSpPr>
        <p:spPr>
          <a:xfrm>
            <a:off x="588263" y="1476543"/>
            <a:ext cx="6365196" cy="4136517"/>
          </a:xfrm>
        </p:spPr>
        <p:txBody>
          <a:bodyPr/>
          <a:lstStyle/>
          <a:p>
            <a:pPr algn="just"/>
            <a:r>
              <a:rPr lang="en-US" dirty="0"/>
              <a:t>Provides delegated access to resources</a:t>
            </a:r>
          </a:p>
          <a:p>
            <a:pPr algn="just"/>
            <a:r>
              <a:rPr lang="en-US" dirty="0"/>
              <a:t>Grants access to clients without sharing your storage account keys</a:t>
            </a:r>
          </a:p>
          <a:p>
            <a:pPr algn="just"/>
            <a:r>
              <a:rPr lang="en-US" dirty="0"/>
              <a:t>The account SAS delegates access to resources in one or more of the storage services</a:t>
            </a:r>
          </a:p>
          <a:p>
            <a:pPr algn="just"/>
            <a:r>
              <a:rPr lang="en-US" dirty="0"/>
              <a:t>The service SAS delegates access to a resource in just one of the storage services</a:t>
            </a:r>
          </a:p>
        </p:txBody>
      </p:sp>
      <p:pic>
        <p:nvPicPr>
          <p:cNvPr id="7" name="Picture 6" descr="Screenshot of the SAS Parameters page in the portal. ">
            <a:extLst>
              <a:ext uri="{FF2B5EF4-FFF2-40B4-BE49-F238E27FC236}">
                <a16:creationId xmlns:a16="http://schemas.microsoft.com/office/drawing/2014/main" id="{C0CB3321-E414-4D77-AD8E-95EC450E1719}"/>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7278021" y="1837446"/>
            <a:ext cx="4638414" cy="3506330"/>
          </a:xfrm>
          <a:prstGeom prst="rect">
            <a:avLst/>
          </a:prstGeom>
          <a:noFill/>
          <a:ln>
            <a:solidFill>
              <a:schemeClr val="tx1"/>
            </a:solidFill>
          </a:ln>
        </p:spPr>
      </p:pic>
    </p:spTree>
    <p:extLst>
      <p:ext uri="{BB962C8B-B14F-4D97-AF65-F5344CB8AC3E}">
        <p14:creationId xmlns:p14="http://schemas.microsoft.com/office/powerpoint/2010/main" val="90507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URI and SAS Parameters</a:t>
            </a:r>
          </a:p>
        </p:txBody>
      </p:sp>
      <p:sp>
        <p:nvSpPr>
          <p:cNvPr id="6" name="Text Placeholder 5"/>
          <p:cNvSpPr>
            <a:spLocks noGrp="1"/>
          </p:cNvSpPr>
          <p:nvPr>
            <p:ph type="body" sz="quarter" idx="10"/>
          </p:nvPr>
        </p:nvSpPr>
        <p:spPr>
          <a:xfrm>
            <a:off x="586740" y="1352996"/>
            <a:ext cx="11018520" cy="947952"/>
          </a:xfrm>
        </p:spPr>
        <p:txBody>
          <a:bodyPr/>
          <a:lstStyle/>
          <a:p>
            <a:r>
              <a:rPr lang="en-US" dirty="0"/>
              <a:t>A SAS is a signed URI that points to one or more storage resources </a:t>
            </a:r>
          </a:p>
          <a:p>
            <a:r>
              <a:rPr lang="en-US" dirty="0"/>
              <a:t>Consists of a storage resource URI and the SAS token</a:t>
            </a:r>
          </a:p>
        </p:txBody>
      </p:sp>
      <p:pic>
        <p:nvPicPr>
          <p:cNvPr id="4" name="Picture 3" descr="Image showing that the Storage Resource and the SAS token combine to form the URI. ">
            <a:extLst>
              <a:ext uri="{FF2B5EF4-FFF2-40B4-BE49-F238E27FC236}">
                <a16:creationId xmlns:a16="http://schemas.microsoft.com/office/drawing/2014/main" id="{CBBCDFA1-759E-46C9-8335-A5CFFEE2370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529034" y="2350074"/>
            <a:ext cx="6265137" cy="1374001"/>
          </a:xfrm>
          <a:prstGeom prst="rect">
            <a:avLst/>
          </a:prstGeom>
          <a:noFill/>
        </p:spPr>
      </p:pic>
      <p:sp>
        <p:nvSpPr>
          <p:cNvPr id="2" name="Rectangle 1">
            <a:extLst>
              <a:ext uri="{FF2B5EF4-FFF2-40B4-BE49-F238E27FC236}">
                <a16:creationId xmlns:a16="http://schemas.microsoft.com/office/drawing/2014/main" id="{E157E203-F664-4C58-8805-C3587F77C87B}"/>
              </a:ext>
            </a:extLst>
          </p:cNvPr>
          <p:cNvSpPr/>
          <p:nvPr/>
        </p:nvSpPr>
        <p:spPr>
          <a:xfrm>
            <a:off x="1399032" y="3775794"/>
            <a:ext cx="9549914" cy="923330"/>
          </a:xfrm>
          <a:prstGeom prst="rect">
            <a:avLst/>
          </a:prstGeom>
        </p:spPr>
        <p:txBody>
          <a:bodyPr wrap="square">
            <a:spAutoFit/>
          </a:bodyPr>
          <a:lstStyle/>
          <a:p>
            <a:r>
              <a:rPr lang="en-US" dirty="0">
                <a:solidFill>
                  <a:srgbClr val="A31515"/>
                </a:solidFill>
                <a:latin typeface="Consolas" panose="020B0609020204030204" pitchFamily="49" charset="0"/>
              </a:rPr>
              <a:t>https://myaccount.blob.core.windows.net/?sp=r&amp;st=2020-05-11T18:31:43Z&amp;se=2020-05-12T02:31:43Z&amp;spr=https&amp;sv=2019-10-10&amp;sr=b&amp;sig=jOqABJZHfUVeBQ3yVn7kWiCKlO0sxCiK1rzEchfAz8U%3D</a:t>
            </a:r>
          </a:p>
        </p:txBody>
      </p:sp>
      <p:sp>
        <p:nvSpPr>
          <p:cNvPr id="5" name="Text Placeholder 5">
            <a:extLst>
              <a:ext uri="{FF2B5EF4-FFF2-40B4-BE49-F238E27FC236}">
                <a16:creationId xmlns:a16="http://schemas.microsoft.com/office/drawing/2014/main" id="{C1A3284C-516A-4066-8617-DE67D177D8C9}"/>
              </a:ext>
            </a:extLst>
          </p:cNvPr>
          <p:cNvSpPr txBox="1">
            <a:spLocks/>
          </p:cNvSpPr>
          <p:nvPr/>
        </p:nvSpPr>
        <p:spPr>
          <a:xfrm>
            <a:off x="586740" y="4881308"/>
            <a:ext cx="11018520" cy="129266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Includes parameters for resource URI, storage services version, services, resource types, start time, expiry time, resource, permissions, IP range, protocol, signature</a:t>
            </a:r>
          </a:p>
        </p:txBody>
      </p:sp>
    </p:spTree>
    <p:extLst>
      <p:ext uri="{BB962C8B-B14F-4D97-AF65-F5344CB8AC3E}">
        <p14:creationId xmlns:p14="http://schemas.microsoft.com/office/powerpoint/2010/main" val="1732842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8DC61-0E62-49F2-8573-F72976BFE085}"/>
              </a:ext>
            </a:extLst>
          </p:cNvPr>
          <p:cNvSpPr>
            <a:spLocks noGrp="1"/>
          </p:cNvSpPr>
          <p:nvPr>
            <p:ph type="title"/>
          </p:nvPr>
        </p:nvSpPr>
        <p:spPr/>
        <p:txBody>
          <a:bodyPr/>
          <a:lstStyle/>
          <a:p>
            <a:r>
              <a:rPr lang="en-US" dirty="0"/>
              <a:t>Storage Service Encryption</a:t>
            </a:r>
          </a:p>
        </p:txBody>
      </p:sp>
      <p:sp>
        <p:nvSpPr>
          <p:cNvPr id="3" name="Text Placeholder 2">
            <a:extLst>
              <a:ext uri="{FF2B5EF4-FFF2-40B4-BE49-F238E27FC236}">
                <a16:creationId xmlns:a16="http://schemas.microsoft.com/office/drawing/2014/main" id="{052FB6D9-8A6F-44D0-A56A-0CE019094237}"/>
              </a:ext>
            </a:extLst>
          </p:cNvPr>
          <p:cNvSpPr>
            <a:spLocks noGrp="1"/>
          </p:cNvSpPr>
          <p:nvPr>
            <p:ph type="body" sz="quarter" idx="10"/>
          </p:nvPr>
        </p:nvSpPr>
        <p:spPr>
          <a:xfrm>
            <a:off x="584199" y="1435497"/>
            <a:ext cx="5984551" cy="4321183"/>
          </a:xfrm>
        </p:spPr>
        <p:txBody>
          <a:bodyPr/>
          <a:lstStyle/>
          <a:p>
            <a:r>
              <a:rPr lang="en-US" sz="2600" dirty="0"/>
              <a:t>Protects your data for security and compliance</a:t>
            </a:r>
          </a:p>
          <a:p>
            <a:r>
              <a:rPr lang="en-US" sz="2600" dirty="0"/>
              <a:t>Automatically encrypts and decrypts your data</a:t>
            </a:r>
          </a:p>
          <a:p>
            <a:r>
              <a:rPr lang="en-US" sz="2600" dirty="0"/>
              <a:t>Encrypted through 256-bit AES encryption</a:t>
            </a:r>
          </a:p>
          <a:p>
            <a:r>
              <a:rPr lang="en-US" sz="2600" dirty="0"/>
              <a:t>Is enabled for all new and existing storage accounts and cannot be disabled</a:t>
            </a:r>
          </a:p>
          <a:p>
            <a:r>
              <a:rPr lang="en-US" sz="2600" dirty="0"/>
              <a:t>Is transparent to users</a:t>
            </a:r>
          </a:p>
        </p:txBody>
      </p:sp>
      <p:pic>
        <p:nvPicPr>
          <p:cNvPr id="4" name="Picture 6" descr="A screenshot of Storage Service Encryption.">
            <a:extLst>
              <a:ext uri="{FF2B5EF4-FFF2-40B4-BE49-F238E27FC236}">
                <a16:creationId xmlns:a16="http://schemas.microsoft.com/office/drawing/2014/main" id="{DD339870-C48F-4CB2-A467-8A73806DB1BB}"/>
              </a:ext>
            </a:extLst>
          </p:cNvPr>
          <p:cNvPicPr>
            <a:picLocks noChangeAspect="1"/>
          </p:cNvPicPr>
          <p:nvPr/>
        </p:nvPicPr>
        <p:blipFill>
          <a:blip r:embed="rId3"/>
          <a:stretch>
            <a:fillRect/>
          </a:stretch>
        </p:blipFill>
        <p:spPr>
          <a:xfrm>
            <a:off x="6717723" y="1497153"/>
            <a:ext cx="5317836" cy="4099382"/>
          </a:xfrm>
          <a:prstGeom prst="rect">
            <a:avLst/>
          </a:prstGeom>
          <a:ln>
            <a:solidFill>
              <a:schemeClr val="tx1"/>
            </a:solidFill>
          </a:ln>
        </p:spPr>
      </p:pic>
      <p:sp>
        <p:nvSpPr>
          <p:cNvPr id="6" name="Rectangle 5">
            <a:extLst>
              <a:ext uri="{FF2B5EF4-FFF2-40B4-BE49-F238E27FC236}">
                <a16:creationId xmlns:a16="http://schemas.microsoft.com/office/drawing/2014/main" id="{23D833EC-B4D0-4974-854F-3B90B137EC5A}"/>
              </a:ext>
            </a:extLst>
          </p:cNvPr>
          <p:cNvSpPr/>
          <p:nvPr/>
        </p:nvSpPr>
        <p:spPr>
          <a:xfrm>
            <a:off x="542544" y="6085439"/>
            <a:ext cx="8281416" cy="461665"/>
          </a:xfrm>
          <a:prstGeom prst="rect">
            <a:avLst/>
          </a:prstGeom>
        </p:spPr>
        <p:txBody>
          <a:bodyPr wrap="square">
            <a:spAutoFit/>
          </a:bodyPr>
          <a:lstStyle/>
          <a:p>
            <a:r>
              <a:rPr lang="en-US" sz="2400" dirty="0">
                <a:solidFill>
                  <a:srgbClr val="92D050"/>
                </a:solidFill>
                <a:latin typeface="Segoe UI Emoji" panose="020B0502040204020203" pitchFamily="34" charset="0"/>
              </a:rPr>
              <a:t>✔️ </a:t>
            </a:r>
            <a:r>
              <a:rPr lang="en-US" sz="2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You can use your own key (next topic)</a:t>
            </a:r>
          </a:p>
        </p:txBody>
      </p:sp>
    </p:spTree>
    <p:extLst>
      <p:ext uri="{BB962C8B-B14F-4D97-AF65-F5344CB8AC3E}">
        <p14:creationId xmlns:p14="http://schemas.microsoft.com/office/powerpoint/2010/main" val="515629151"/>
      </p:ext>
    </p:extLst>
  </p:cSld>
  <p:clrMapOvr>
    <a:masterClrMapping/>
  </p:clrMapOvr>
  <p:transition>
    <p:fade/>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A8D39-0AE7-4BFA-AFA4-5CD03C00368E}"/>
              </a:ext>
            </a:extLst>
          </p:cNvPr>
          <p:cNvSpPr>
            <a:spLocks noGrp="1"/>
          </p:cNvSpPr>
          <p:nvPr>
            <p:ph type="title"/>
          </p:nvPr>
        </p:nvSpPr>
        <p:spPr/>
        <p:txBody>
          <a:bodyPr/>
          <a:lstStyle/>
          <a:p>
            <a:r>
              <a:rPr lang="en-US" dirty="0"/>
              <a:t>Customer Managed Keys</a:t>
            </a:r>
          </a:p>
        </p:txBody>
      </p:sp>
      <p:sp>
        <p:nvSpPr>
          <p:cNvPr id="3" name="Text Placeholder 2">
            <a:extLst>
              <a:ext uri="{FF2B5EF4-FFF2-40B4-BE49-F238E27FC236}">
                <a16:creationId xmlns:a16="http://schemas.microsoft.com/office/drawing/2014/main" id="{BE0F098A-3A62-4195-A3EC-372C57FA94F9}"/>
              </a:ext>
            </a:extLst>
          </p:cNvPr>
          <p:cNvSpPr>
            <a:spLocks noGrp="1"/>
          </p:cNvSpPr>
          <p:nvPr>
            <p:ph type="body" sz="quarter" idx="10"/>
          </p:nvPr>
        </p:nvSpPr>
        <p:spPr>
          <a:xfrm>
            <a:off x="584200" y="1435497"/>
            <a:ext cx="5825744" cy="4567404"/>
          </a:xfrm>
        </p:spPr>
        <p:txBody>
          <a:bodyPr/>
          <a:lstStyle/>
          <a:p>
            <a:r>
              <a:rPr lang="en-US" dirty="0"/>
              <a:t>Use the Azure Key Vault to manage your encryption keys</a:t>
            </a:r>
          </a:p>
          <a:p>
            <a:r>
              <a:rPr lang="en-US" dirty="0"/>
              <a:t>Create your own encryption keys and store them in a key vault</a:t>
            </a:r>
          </a:p>
          <a:p>
            <a:r>
              <a:rPr lang="en-US" dirty="0"/>
              <a:t>Use Azure Key Vault's APIs to generate encryption keys</a:t>
            </a:r>
          </a:p>
          <a:p>
            <a:r>
              <a:rPr lang="en-US" dirty="0"/>
              <a:t>Custom keys give you more flexibility and control </a:t>
            </a:r>
          </a:p>
        </p:txBody>
      </p:sp>
      <p:pic>
        <p:nvPicPr>
          <p:cNvPr id="5" name="Picture 5" descr="A screenshot of using Customer Managed Keys for encryption, and selecting a key from the Key Vault.">
            <a:extLst>
              <a:ext uri="{FF2B5EF4-FFF2-40B4-BE49-F238E27FC236}">
                <a16:creationId xmlns:a16="http://schemas.microsoft.com/office/drawing/2014/main" id="{6B105656-1BF8-4882-B46B-F254373BBB19}"/>
              </a:ext>
            </a:extLst>
          </p:cNvPr>
          <p:cNvPicPr>
            <a:picLocks noChangeAspect="1"/>
          </p:cNvPicPr>
          <p:nvPr/>
        </p:nvPicPr>
        <p:blipFill>
          <a:blip r:embed="rId3"/>
          <a:stretch>
            <a:fillRect/>
          </a:stretch>
        </p:blipFill>
        <p:spPr>
          <a:xfrm>
            <a:off x="6369627" y="1618783"/>
            <a:ext cx="5473699" cy="3406841"/>
          </a:xfrm>
          <a:prstGeom prst="rect">
            <a:avLst/>
          </a:prstGeom>
          <a:ln>
            <a:solidFill>
              <a:schemeClr val="tx1"/>
            </a:solidFill>
          </a:ln>
        </p:spPr>
      </p:pic>
    </p:spTree>
    <p:extLst>
      <p:ext uri="{BB962C8B-B14F-4D97-AF65-F5344CB8AC3E}">
        <p14:creationId xmlns:p14="http://schemas.microsoft.com/office/powerpoint/2010/main" val="3652758890"/>
      </p:ext>
    </p:extLst>
  </p:cSld>
  <p:clrMapOvr>
    <a:masterClrMapping/>
  </p:clrMapOvr>
  <p:transition>
    <p:fade/>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Storage Best Practices</a:t>
            </a:r>
          </a:p>
        </p:txBody>
      </p:sp>
      <p:sp>
        <p:nvSpPr>
          <p:cNvPr id="6" name="Text Placeholder 5"/>
          <p:cNvSpPr>
            <a:spLocks noGrp="1"/>
          </p:cNvSpPr>
          <p:nvPr>
            <p:ph type="body" sz="quarter" idx="10"/>
          </p:nvPr>
        </p:nvSpPr>
        <p:spPr>
          <a:xfrm>
            <a:off x="584200" y="1435497"/>
            <a:ext cx="11018520" cy="4721292"/>
          </a:xfrm>
        </p:spPr>
        <p:txBody>
          <a:bodyPr/>
          <a:lstStyle/>
          <a:p>
            <a:r>
              <a:rPr lang="en-US" sz="2600" dirty="0"/>
              <a:t>Always use HTTPS to create or distribute an SAS</a:t>
            </a:r>
          </a:p>
          <a:p>
            <a:r>
              <a:rPr lang="en-US" sz="2600" dirty="0"/>
              <a:t>Reference stored access policies where possible</a:t>
            </a:r>
          </a:p>
          <a:p>
            <a:r>
              <a:rPr lang="en-US" sz="2600" dirty="0"/>
              <a:t>Use near-term expiration times on an ad hoc SAS</a:t>
            </a:r>
          </a:p>
          <a:p>
            <a:r>
              <a:rPr lang="en-US" sz="2600" dirty="0"/>
              <a:t>Have clients automatically renew the SAS if necessary</a:t>
            </a:r>
          </a:p>
          <a:p>
            <a:r>
              <a:rPr lang="en-US" sz="2600" dirty="0"/>
              <a:t>Be careful with SAS start time</a:t>
            </a:r>
          </a:p>
          <a:p>
            <a:r>
              <a:rPr lang="en-US" sz="2600" dirty="0"/>
              <a:t>Be specific with the resource to be accessed</a:t>
            </a:r>
          </a:p>
          <a:p>
            <a:r>
              <a:rPr lang="en-US" sz="2600" dirty="0"/>
              <a:t>Understand that your account will be billed for any usage</a:t>
            </a:r>
          </a:p>
          <a:p>
            <a:r>
              <a:rPr lang="en-US" sz="2600" dirty="0"/>
              <a:t>Validate data written using SAS</a:t>
            </a:r>
          </a:p>
          <a:p>
            <a:r>
              <a:rPr lang="en-US" sz="2600" dirty="0"/>
              <a:t>Don't assume SAS is always the correct choice</a:t>
            </a:r>
          </a:p>
          <a:p>
            <a:r>
              <a:rPr lang="en-US" sz="2600" dirty="0"/>
              <a:t>Use Storage Analytics to monitor your application</a:t>
            </a:r>
          </a:p>
        </p:txBody>
      </p:sp>
    </p:spTree>
    <p:extLst>
      <p:ext uri="{BB962C8B-B14F-4D97-AF65-F5344CB8AC3E}">
        <p14:creationId xmlns:p14="http://schemas.microsoft.com/office/powerpoint/2010/main" val="209437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6" y="3035808"/>
            <a:ext cx="10764656" cy="498598"/>
          </a:xfrm>
        </p:spPr>
        <p:txBody>
          <a:bodyPr/>
          <a:lstStyle/>
          <a:p>
            <a:r>
              <a:rPr lang="en-US" dirty="0"/>
              <a:t>Azure Files and File Sync</a:t>
            </a:r>
          </a:p>
        </p:txBody>
      </p:sp>
    </p:spTree>
    <p:extLst>
      <p:ext uri="{BB962C8B-B14F-4D97-AF65-F5344CB8AC3E}">
        <p14:creationId xmlns:p14="http://schemas.microsoft.com/office/powerpoint/2010/main" val="105787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F48BE-C782-407D-A807-DFC5C97C1A10}"/>
              </a:ext>
            </a:extLst>
          </p:cNvPr>
          <p:cNvSpPr>
            <a:spLocks noGrp="1"/>
          </p:cNvSpPr>
          <p:nvPr>
            <p:ph type="title"/>
          </p:nvPr>
        </p:nvSpPr>
        <p:spPr/>
        <p:txBody>
          <a:bodyPr/>
          <a:lstStyle/>
          <a:p>
            <a:r>
              <a:rPr lang="en-US" dirty="0"/>
              <a:t>Module Overview</a:t>
            </a:r>
          </a:p>
        </p:txBody>
      </p:sp>
      <p:sp>
        <p:nvSpPr>
          <p:cNvPr id="3" name="Text Placeholder 2">
            <a:extLst>
              <a:ext uri="{FF2B5EF4-FFF2-40B4-BE49-F238E27FC236}">
                <a16:creationId xmlns:a16="http://schemas.microsoft.com/office/drawing/2014/main" id="{CD5757C3-8E61-41FD-9E72-B103ECDE9B24}"/>
              </a:ext>
            </a:extLst>
          </p:cNvPr>
          <p:cNvSpPr>
            <a:spLocks noGrp="1"/>
          </p:cNvSpPr>
          <p:nvPr>
            <p:ph type="body" sz="quarter" idx="10"/>
          </p:nvPr>
        </p:nvSpPr>
        <p:spPr>
          <a:xfrm>
            <a:off x="584200" y="1435497"/>
            <a:ext cx="11018520" cy="947952"/>
          </a:xfrm>
        </p:spPr>
        <p:txBody>
          <a:bodyPr/>
          <a:lstStyle/>
          <a:p>
            <a:r>
              <a:rPr lang="en-US" dirty="0"/>
              <a:t>Azure Active Directory (now Microsoft IntraID)</a:t>
            </a:r>
          </a:p>
          <a:p>
            <a:r>
              <a:rPr lang="en-US" dirty="0"/>
              <a:t>Users and Groups</a:t>
            </a:r>
          </a:p>
        </p:txBody>
      </p:sp>
    </p:spTree>
    <p:extLst>
      <p:ext uri="{BB962C8B-B14F-4D97-AF65-F5344CB8AC3E}">
        <p14:creationId xmlns:p14="http://schemas.microsoft.com/office/powerpoint/2010/main" val="386768861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6AFD0-188E-4E31-9AC3-2D6709375155}"/>
              </a:ext>
            </a:extLst>
          </p:cNvPr>
          <p:cNvSpPr>
            <a:spLocks noGrp="1"/>
          </p:cNvSpPr>
          <p:nvPr>
            <p:ph type="title"/>
          </p:nvPr>
        </p:nvSpPr>
        <p:spPr/>
        <p:txBody>
          <a:bodyPr/>
          <a:lstStyle/>
          <a:p>
            <a:r>
              <a:rPr lang="en-US" dirty="0">
                <a:cs typeface="Segoe UI"/>
              </a:rPr>
              <a:t>Managing Multiple Directories</a:t>
            </a:r>
            <a:endParaRPr lang="en-US" dirty="0"/>
          </a:p>
        </p:txBody>
      </p:sp>
      <p:sp>
        <p:nvSpPr>
          <p:cNvPr id="3" name="Text Placeholder 2">
            <a:extLst>
              <a:ext uri="{FF2B5EF4-FFF2-40B4-BE49-F238E27FC236}">
                <a16:creationId xmlns:a16="http://schemas.microsoft.com/office/drawing/2014/main" id="{35B09A46-B6F0-428D-8C4A-E8909055D969}"/>
              </a:ext>
            </a:extLst>
          </p:cNvPr>
          <p:cNvSpPr>
            <a:spLocks noGrp="1"/>
          </p:cNvSpPr>
          <p:nvPr>
            <p:ph type="body" sz="quarter" idx="10"/>
          </p:nvPr>
        </p:nvSpPr>
        <p:spPr>
          <a:xfrm>
            <a:off x="591975" y="1435497"/>
            <a:ext cx="5017517" cy="4567404"/>
          </a:xfrm>
        </p:spPr>
        <p:txBody>
          <a:bodyPr vert="horz" wrap="square" lIns="0" tIns="0" rIns="0" bIns="0" rtlCol="0" anchor="t">
            <a:spAutoFit/>
          </a:bodyPr>
          <a:lstStyle/>
          <a:p>
            <a:pPr algn="just"/>
            <a:r>
              <a:rPr lang="en-US" dirty="0">
                <a:latin typeface="Segoe UI Semilight"/>
                <a:cs typeface="Segoe UI Semilight"/>
              </a:rPr>
              <a:t>In Azure Active Directory (Azure AD), each tenant is a fully independent resource</a:t>
            </a:r>
          </a:p>
          <a:p>
            <a:pPr algn="just"/>
            <a:r>
              <a:rPr lang="en-US" dirty="0">
                <a:latin typeface="Segoe UI Semilight"/>
                <a:cs typeface="Segoe UI Semilight"/>
              </a:rPr>
              <a:t>There is no parent-child relationship between tenants</a:t>
            </a:r>
          </a:p>
          <a:p>
            <a:pPr algn="just"/>
            <a:r>
              <a:rPr lang="en-US" dirty="0">
                <a:latin typeface="Segoe UI Semilight"/>
                <a:cs typeface="Segoe UI Semilight"/>
              </a:rPr>
              <a:t>This independence between tenants includes resource, administrative, and synchronization</a:t>
            </a:r>
          </a:p>
          <a:p>
            <a:pPr algn="just"/>
            <a:endParaRPr lang="en-US" dirty="0"/>
          </a:p>
        </p:txBody>
      </p:sp>
      <p:pic>
        <p:nvPicPr>
          <p:cNvPr id="4" name="Picture 4" descr="An on-premises AD is shown using AD Connect to connect to a single cloud.">
            <a:extLst>
              <a:ext uri="{FF2B5EF4-FFF2-40B4-BE49-F238E27FC236}">
                <a16:creationId xmlns:a16="http://schemas.microsoft.com/office/drawing/2014/main" id="{53A8818A-BBC5-468F-A738-7D87B529C94B}"/>
              </a:ext>
            </a:extLst>
          </p:cNvPr>
          <p:cNvPicPr>
            <a:picLocks noChangeAspect="1"/>
          </p:cNvPicPr>
          <p:nvPr/>
        </p:nvPicPr>
        <p:blipFill>
          <a:blip r:embed="rId2"/>
          <a:stretch>
            <a:fillRect/>
          </a:stretch>
        </p:blipFill>
        <p:spPr>
          <a:xfrm>
            <a:off x="6046236" y="1712656"/>
            <a:ext cx="5643466" cy="3518219"/>
          </a:xfrm>
          <a:prstGeom prst="rect">
            <a:avLst/>
          </a:prstGeom>
        </p:spPr>
      </p:pic>
      <p:sp>
        <p:nvSpPr>
          <p:cNvPr id="6" name="TextBox 5">
            <a:extLst>
              <a:ext uri="{FF2B5EF4-FFF2-40B4-BE49-F238E27FC236}">
                <a16:creationId xmlns:a16="http://schemas.microsoft.com/office/drawing/2014/main" id="{83347AD5-C0E7-4FC2-BE28-415EB9D9B47E}"/>
              </a:ext>
            </a:extLst>
          </p:cNvPr>
          <p:cNvSpPr txBox="1"/>
          <p:nvPr/>
        </p:nvSpPr>
        <p:spPr>
          <a:xfrm>
            <a:off x="821094" y="5875176"/>
            <a:ext cx="10363199" cy="3693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400" dirty="0">
                <a:solidFill>
                  <a:srgbClr val="00B050"/>
                </a:solidFill>
                <a:latin typeface="+mn-ea"/>
              </a:rPr>
              <a:t>✔️</a:t>
            </a:r>
            <a:r>
              <a:rPr lang="en-US" sz="2400" dirty="0">
                <a:latin typeface="Segoe UI VSS (Regular)"/>
              </a:rPr>
              <a:t> </a:t>
            </a:r>
            <a:r>
              <a:rPr lang="en-US" sz="2400" dirty="0">
                <a:ea typeface="+mn-lt"/>
                <a:cs typeface="+mn-lt"/>
              </a:rPr>
              <a:t>It is recommended to use a supported synchronization configuration</a:t>
            </a:r>
            <a:r>
              <a:rPr lang="en-US" sz="2400" dirty="0">
                <a:latin typeface="Segoe UI VSS (Regular)"/>
              </a:rPr>
              <a:t> </a:t>
            </a:r>
            <a:endParaRPr lang="en-US" dirty="0"/>
          </a:p>
        </p:txBody>
      </p:sp>
    </p:spTree>
    <p:extLst>
      <p:ext uri="{BB962C8B-B14F-4D97-AF65-F5344CB8AC3E}">
        <p14:creationId xmlns:p14="http://schemas.microsoft.com/office/powerpoint/2010/main" val="1286760077"/>
      </p:ext>
    </p:extLst>
  </p:cSld>
  <p:clrMapOvr>
    <a:masterClrMapping/>
  </p:clrMapOvr>
  <p:transition>
    <p:fade/>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74271-4FBA-4D51-A9AB-1857C14569F3}"/>
              </a:ext>
            </a:extLst>
          </p:cNvPr>
          <p:cNvSpPr>
            <a:spLocks noGrp="1"/>
          </p:cNvSpPr>
          <p:nvPr>
            <p:ph type="title"/>
          </p:nvPr>
        </p:nvSpPr>
        <p:spPr/>
        <p:txBody>
          <a:bodyPr/>
          <a:lstStyle/>
          <a:p>
            <a:r>
              <a:rPr lang="en-US" dirty="0"/>
              <a:t>Azure Files and File Sync Overview</a:t>
            </a:r>
          </a:p>
        </p:txBody>
      </p:sp>
      <p:sp>
        <p:nvSpPr>
          <p:cNvPr id="3" name="Text Placeholder 2">
            <a:extLst>
              <a:ext uri="{FF2B5EF4-FFF2-40B4-BE49-F238E27FC236}">
                <a16:creationId xmlns:a16="http://schemas.microsoft.com/office/drawing/2014/main" id="{036F5570-8DFD-4CC4-9704-B27220AD6186}"/>
              </a:ext>
            </a:extLst>
          </p:cNvPr>
          <p:cNvSpPr>
            <a:spLocks noGrp="1"/>
          </p:cNvSpPr>
          <p:nvPr>
            <p:ph type="body" sz="quarter" idx="10"/>
          </p:nvPr>
        </p:nvSpPr>
        <p:spPr>
          <a:xfrm>
            <a:off x="584200" y="1435497"/>
            <a:ext cx="5825653" cy="3533275"/>
          </a:xfrm>
        </p:spPr>
        <p:txBody>
          <a:bodyPr/>
          <a:lstStyle/>
          <a:p>
            <a:r>
              <a:rPr lang="en-US" dirty="0">
                <a:solidFill>
                  <a:schemeClr val="tx1"/>
                </a:solidFill>
              </a:rPr>
              <a:t>Files vs Blobs</a:t>
            </a:r>
          </a:p>
          <a:p>
            <a:r>
              <a:rPr lang="en-US" dirty="0">
                <a:solidFill>
                  <a:schemeClr val="tx1"/>
                </a:solidFill>
              </a:rPr>
              <a:t>Managing File Shares</a:t>
            </a:r>
          </a:p>
          <a:p>
            <a:r>
              <a:rPr lang="en-US" dirty="0">
                <a:solidFill>
                  <a:schemeClr val="tx1"/>
                </a:solidFill>
              </a:rPr>
              <a:t>File Share Snapshots</a:t>
            </a:r>
          </a:p>
          <a:p>
            <a:r>
              <a:rPr lang="en-US" dirty="0">
                <a:solidFill>
                  <a:schemeClr val="tx1"/>
                </a:solidFill>
              </a:rPr>
              <a:t>Azure File Sync</a:t>
            </a:r>
          </a:p>
          <a:p>
            <a:r>
              <a:rPr lang="en-US" dirty="0">
                <a:solidFill>
                  <a:schemeClr val="tx1"/>
                </a:solidFill>
              </a:rPr>
              <a:t>Azure File Sync Components</a:t>
            </a:r>
          </a:p>
          <a:p>
            <a:r>
              <a:rPr lang="en-US" dirty="0">
                <a:solidFill>
                  <a:schemeClr val="tx1"/>
                </a:solidFill>
              </a:rPr>
              <a:t>File Sync Steps</a:t>
            </a:r>
          </a:p>
          <a:p>
            <a:endParaRPr lang="en-US" dirty="0"/>
          </a:p>
        </p:txBody>
      </p:sp>
    </p:spTree>
    <p:extLst>
      <p:ext uri="{BB962C8B-B14F-4D97-AF65-F5344CB8AC3E}">
        <p14:creationId xmlns:p14="http://schemas.microsoft.com/office/powerpoint/2010/main" val="1725775410"/>
      </p:ext>
    </p:extLst>
  </p:cSld>
  <p:clrMapOvr>
    <a:masterClrMapping/>
  </p:clrMapOvr>
  <p:transition>
    <p:fade/>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Files vs Blobs</a:t>
            </a:r>
          </a:p>
        </p:txBody>
      </p:sp>
      <p:graphicFrame>
        <p:nvGraphicFramePr>
          <p:cNvPr id="3" name="Table 2">
            <a:extLst>
              <a:ext uri="{FF2B5EF4-FFF2-40B4-BE49-F238E27FC236}">
                <a16:creationId xmlns:a16="http://schemas.microsoft.com/office/drawing/2014/main" id="{88E33E3A-F2A4-46D8-A5C7-5DEBA3A617BD}"/>
              </a:ext>
            </a:extLst>
          </p:cNvPr>
          <p:cNvGraphicFramePr>
            <a:graphicFrameLocks noGrp="1"/>
          </p:cNvGraphicFramePr>
          <p:nvPr/>
        </p:nvGraphicFramePr>
        <p:xfrm>
          <a:off x="584199" y="1435100"/>
          <a:ext cx="11025189" cy="4372847"/>
        </p:xfrm>
        <a:graphic>
          <a:graphicData uri="http://schemas.openxmlformats.org/drawingml/2006/table">
            <a:tbl>
              <a:tblPr firstRow="1" firstCol="1" bandRow="1">
                <a:tableStyleId>{5C22544A-7EE6-4342-B048-85BDC9FD1C3A}</a:tableStyleId>
              </a:tblPr>
              <a:tblGrid>
                <a:gridCol w="1485761">
                  <a:extLst>
                    <a:ext uri="{9D8B030D-6E8A-4147-A177-3AD203B41FA5}">
                      <a16:colId xmlns:a16="http://schemas.microsoft.com/office/drawing/2014/main" val="645021739"/>
                    </a:ext>
                  </a:extLst>
                </a:gridCol>
                <a:gridCol w="4166248">
                  <a:extLst>
                    <a:ext uri="{9D8B030D-6E8A-4147-A177-3AD203B41FA5}">
                      <a16:colId xmlns:a16="http://schemas.microsoft.com/office/drawing/2014/main" val="3259532712"/>
                    </a:ext>
                  </a:extLst>
                </a:gridCol>
                <a:gridCol w="5373180">
                  <a:extLst>
                    <a:ext uri="{9D8B030D-6E8A-4147-A177-3AD203B41FA5}">
                      <a16:colId xmlns:a16="http://schemas.microsoft.com/office/drawing/2014/main" val="1501333279"/>
                    </a:ext>
                  </a:extLst>
                </a:gridCol>
              </a:tblGrid>
              <a:tr h="343912">
                <a:tc>
                  <a:txBody>
                    <a:bodyPr/>
                    <a:lstStyle/>
                    <a:p>
                      <a:pPr marL="0" marR="0" algn="ctr">
                        <a:lnSpc>
                          <a:spcPct val="107000"/>
                        </a:lnSpc>
                        <a:spcBef>
                          <a:spcPts val="0"/>
                        </a:spcBef>
                        <a:spcAft>
                          <a:spcPts val="0"/>
                        </a:spcAft>
                      </a:pPr>
                      <a:r>
                        <a:rPr lang="en-US" sz="2000" b="0" dirty="0">
                          <a:effectLst/>
                          <a:latin typeface="Segoe UI Semilight" panose="020B0402040204020203" pitchFamily="34" charset="0"/>
                          <a:cs typeface="Segoe UI Semilight" panose="020B0402040204020203" pitchFamily="34" charset="0"/>
                        </a:rPr>
                        <a:t>Feature</a:t>
                      </a:r>
                      <a:endParaRPr lang="en-US" sz="200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27166" marR="2716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2000" b="0" dirty="0">
                          <a:effectLst/>
                          <a:latin typeface="Segoe UI Semilight" panose="020B0402040204020203" pitchFamily="34" charset="0"/>
                          <a:cs typeface="Segoe UI Semilight" panose="020B0402040204020203" pitchFamily="34" charset="0"/>
                        </a:rPr>
                        <a:t>Description</a:t>
                      </a:r>
                      <a:endParaRPr lang="en-US" sz="200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27166" marR="2716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2000" b="0" dirty="0">
                          <a:effectLst/>
                          <a:latin typeface="Segoe UI Semilight" panose="020B0402040204020203" pitchFamily="34" charset="0"/>
                          <a:cs typeface="Segoe UI Semilight" panose="020B0402040204020203" pitchFamily="34" charset="0"/>
                        </a:rPr>
                        <a:t>When to use</a:t>
                      </a:r>
                      <a:endParaRPr lang="en-US" sz="200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27166" marR="2716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09183505"/>
                  </a:ext>
                </a:extLst>
              </a:tr>
              <a:tr h="2200085">
                <a:tc>
                  <a:txBody>
                    <a:bodyPr/>
                    <a:lstStyle/>
                    <a:p>
                      <a:pPr marL="0" marR="0">
                        <a:lnSpc>
                          <a:spcPct val="107000"/>
                        </a:lnSpc>
                        <a:spcBef>
                          <a:spcPts val="0"/>
                        </a:spcBef>
                        <a:spcAft>
                          <a:spcPts val="0"/>
                        </a:spcAft>
                      </a:pPr>
                      <a:r>
                        <a:rPr lang="en-US" sz="2000" b="0" dirty="0">
                          <a:solidFill>
                            <a:schemeClr val="tx1"/>
                          </a:solidFill>
                          <a:effectLst/>
                          <a:latin typeface="Segoe UI Semilight" panose="020B0402040204020203" pitchFamily="34" charset="0"/>
                          <a:cs typeface="Segoe UI Semilight" panose="020B0402040204020203" pitchFamily="34" charset="0"/>
                        </a:rPr>
                        <a:t>Azure Files</a:t>
                      </a:r>
                      <a:endParaRPr lang="en-US" sz="2000" b="0" dirty="0">
                        <a:solidFill>
                          <a:schemeClr val="tx1"/>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27166" marR="271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D6EF"/>
                    </a:solidFill>
                  </a:tcPr>
                </a:tc>
                <a:tc>
                  <a:txBody>
                    <a:bodyPr/>
                    <a:lstStyle/>
                    <a:p>
                      <a:pPr marL="0" marR="0" algn="l">
                        <a:lnSpc>
                          <a:spcPct val="107000"/>
                        </a:lnSpc>
                        <a:spcBef>
                          <a:spcPts val="0"/>
                        </a:spcBef>
                        <a:spcAft>
                          <a:spcPts val="0"/>
                        </a:spcAft>
                      </a:pPr>
                      <a:r>
                        <a:rPr lang="en-US" sz="2000" b="0" dirty="0">
                          <a:effectLst/>
                          <a:latin typeface="Segoe UI Semilight" panose="020B0402040204020203" pitchFamily="34" charset="0"/>
                          <a:cs typeface="Segoe UI Semilight" panose="020B0402040204020203" pitchFamily="34" charset="0"/>
                        </a:rPr>
                        <a:t>SMB interface, client libraries, and a </a:t>
                      </a:r>
                      <a:r>
                        <a:rPr lang="en-US" sz="2000" b="0" kern="1200" dirty="0">
                          <a:solidFill>
                            <a:schemeClr val="dk1"/>
                          </a:solidFill>
                          <a:effectLst/>
                          <a:latin typeface="Segoe UI Semilight" panose="020B0402040204020203" pitchFamily="34" charset="0"/>
                          <a:ea typeface="+mn-ea"/>
                          <a:cs typeface="Segoe UI Semilight" panose="020B0402040204020203" pitchFamily="34" charset="0"/>
                        </a:rPr>
                        <a:t>REST interface </a:t>
                      </a:r>
                      <a:r>
                        <a:rPr lang="en-US" sz="2000" b="0" dirty="0">
                          <a:effectLst/>
                          <a:latin typeface="Segoe UI Semilight" panose="020B0402040204020203" pitchFamily="34" charset="0"/>
                          <a:cs typeface="Segoe UI Semilight" panose="020B0402040204020203" pitchFamily="34" charset="0"/>
                        </a:rPr>
                        <a:t>that allows access from anywhere to stored files.</a:t>
                      </a:r>
                      <a:endParaRPr lang="en-US" sz="200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27166" marR="271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marR="0" indent="-342900">
                        <a:lnSpc>
                          <a:spcPct val="107000"/>
                        </a:lnSpc>
                        <a:spcBef>
                          <a:spcPts val="0"/>
                        </a:spcBef>
                        <a:spcAft>
                          <a:spcPts val="0"/>
                        </a:spcAft>
                        <a:buFont typeface="Arial" panose="020B0604020202020204" pitchFamily="34" charset="0"/>
                        <a:buChar char="•"/>
                      </a:pPr>
                      <a:r>
                        <a:rPr lang="en-US" sz="2000" b="0" dirty="0">
                          <a:effectLst/>
                          <a:latin typeface="Segoe UI Semilight" panose="020B0402040204020203" pitchFamily="34" charset="0"/>
                          <a:cs typeface="Segoe UI Semilight" panose="020B0402040204020203" pitchFamily="34" charset="0"/>
                        </a:rPr>
                        <a:t>Lift and shift an application to the cloud.</a:t>
                      </a:r>
                    </a:p>
                    <a:p>
                      <a:pPr marL="342900" marR="0" indent="-342900">
                        <a:lnSpc>
                          <a:spcPct val="107000"/>
                        </a:lnSpc>
                        <a:spcBef>
                          <a:spcPts val="0"/>
                        </a:spcBef>
                        <a:spcAft>
                          <a:spcPts val="0"/>
                        </a:spcAft>
                        <a:buFont typeface="Arial" panose="020B0604020202020204" pitchFamily="34" charset="0"/>
                        <a:buChar char="•"/>
                      </a:pPr>
                      <a:r>
                        <a:rPr lang="en-US" sz="2000" b="0" dirty="0">
                          <a:effectLst/>
                          <a:latin typeface="Segoe UI Semilight" panose="020B0402040204020203" pitchFamily="34" charset="0"/>
                          <a:cs typeface="Segoe UI Semilight" panose="020B0402040204020203" pitchFamily="34" charset="0"/>
                        </a:rPr>
                        <a:t>Store shared data across multiple virtual machines.</a:t>
                      </a:r>
                    </a:p>
                    <a:p>
                      <a:pPr marL="342900" marR="0" indent="-342900">
                        <a:lnSpc>
                          <a:spcPct val="107000"/>
                        </a:lnSpc>
                        <a:spcBef>
                          <a:spcPts val="0"/>
                        </a:spcBef>
                        <a:spcAft>
                          <a:spcPts val="0"/>
                        </a:spcAft>
                        <a:buFont typeface="Arial" panose="020B0604020202020204" pitchFamily="34" charset="0"/>
                        <a:buChar char="•"/>
                      </a:pPr>
                      <a:r>
                        <a:rPr lang="en-US" sz="2000" b="0" dirty="0">
                          <a:effectLst/>
                          <a:latin typeface="Segoe UI Semilight" panose="020B0402040204020203" pitchFamily="34" charset="0"/>
                          <a:cs typeface="Segoe UI Semilight" panose="020B0402040204020203" pitchFamily="34" charset="0"/>
                        </a:rPr>
                        <a:t>Store development and debugging tools that need to be accessed from many virtual machines.</a:t>
                      </a:r>
                      <a:endParaRPr lang="en-US" sz="200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27166" marR="271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4669912"/>
                  </a:ext>
                </a:extLst>
              </a:tr>
              <a:tr h="1828850">
                <a:tc>
                  <a:txBody>
                    <a:bodyPr/>
                    <a:lstStyle/>
                    <a:p>
                      <a:pPr marL="0" marR="0">
                        <a:lnSpc>
                          <a:spcPct val="107000"/>
                        </a:lnSpc>
                        <a:spcBef>
                          <a:spcPts val="0"/>
                        </a:spcBef>
                        <a:spcAft>
                          <a:spcPts val="0"/>
                        </a:spcAft>
                      </a:pPr>
                      <a:r>
                        <a:rPr lang="en-US" sz="2000" b="0" dirty="0">
                          <a:solidFill>
                            <a:schemeClr val="tx1"/>
                          </a:solidFill>
                          <a:effectLst/>
                          <a:latin typeface="Segoe UI Semilight" panose="020B0402040204020203" pitchFamily="34" charset="0"/>
                          <a:cs typeface="Segoe UI Semilight" panose="020B0402040204020203" pitchFamily="34" charset="0"/>
                        </a:rPr>
                        <a:t>Azure Blobs</a:t>
                      </a:r>
                      <a:endParaRPr lang="en-US" sz="2000" b="0" dirty="0">
                        <a:solidFill>
                          <a:schemeClr val="tx1"/>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27166" marR="271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7ECF7"/>
                    </a:solidFill>
                  </a:tcPr>
                </a:tc>
                <a:tc>
                  <a:txBody>
                    <a:bodyPr/>
                    <a:lstStyle/>
                    <a:p>
                      <a:pPr marL="0" marR="0" algn="l">
                        <a:lnSpc>
                          <a:spcPct val="107000"/>
                        </a:lnSpc>
                        <a:spcBef>
                          <a:spcPts val="0"/>
                        </a:spcBef>
                        <a:spcAft>
                          <a:spcPts val="0"/>
                        </a:spcAft>
                      </a:pPr>
                      <a:r>
                        <a:rPr lang="en-US" sz="2000" b="0" dirty="0">
                          <a:effectLst/>
                          <a:latin typeface="Segoe UI Semilight" panose="020B0402040204020203" pitchFamily="34" charset="0"/>
                          <a:cs typeface="Segoe UI Semilight" panose="020B0402040204020203" pitchFamily="34" charset="0"/>
                        </a:rPr>
                        <a:t>Client libraries and a </a:t>
                      </a:r>
                      <a:r>
                        <a:rPr lang="en-US" sz="2000" b="0" u="none" dirty="0">
                          <a:effectLst/>
                          <a:latin typeface="Segoe UI Semilight" panose="020B0402040204020203" pitchFamily="34" charset="0"/>
                          <a:cs typeface="Segoe UI Semilight" panose="020B0402040204020203" pitchFamily="34" charset="0"/>
                        </a:rPr>
                        <a:t>REST interface</a:t>
                      </a:r>
                      <a:r>
                        <a:rPr lang="en-US" sz="2000" b="0" dirty="0">
                          <a:effectLst/>
                          <a:latin typeface="Segoe UI Semilight" panose="020B0402040204020203" pitchFamily="34" charset="0"/>
                          <a:cs typeface="Segoe UI Semilight" panose="020B0402040204020203" pitchFamily="34" charset="0"/>
                        </a:rPr>
                        <a:t> that allows unstructured data (flat namespace) to be stored and accessed at a massive scale in block blobs.</a:t>
                      </a:r>
                      <a:endParaRPr lang="en-US" sz="200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27166" marR="271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marR="0" indent="-342900">
                        <a:lnSpc>
                          <a:spcPct val="107000"/>
                        </a:lnSpc>
                        <a:spcBef>
                          <a:spcPts val="0"/>
                        </a:spcBef>
                        <a:spcAft>
                          <a:spcPts val="0"/>
                        </a:spcAft>
                        <a:buFont typeface="Arial" panose="020B0604020202020204" pitchFamily="34" charset="0"/>
                        <a:buChar char="•"/>
                      </a:pPr>
                      <a:r>
                        <a:rPr lang="en-US" sz="2000" b="0" kern="1200" dirty="0">
                          <a:solidFill>
                            <a:schemeClr val="dk1"/>
                          </a:solidFill>
                          <a:effectLst/>
                          <a:latin typeface="Segoe UI Semilight" panose="020B0402040204020203" pitchFamily="34" charset="0"/>
                          <a:ea typeface="+mn-ea"/>
                          <a:cs typeface="Segoe UI Semilight" panose="020B0402040204020203" pitchFamily="34" charset="0"/>
                        </a:rPr>
                        <a:t>Support streaming and random-access scenarios.</a:t>
                      </a:r>
                    </a:p>
                    <a:p>
                      <a:pPr marL="342900" marR="0" indent="-342900">
                        <a:lnSpc>
                          <a:spcPct val="107000"/>
                        </a:lnSpc>
                        <a:spcBef>
                          <a:spcPts val="0"/>
                        </a:spcBef>
                        <a:spcAft>
                          <a:spcPts val="0"/>
                        </a:spcAft>
                        <a:buFont typeface="Arial" panose="020B0604020202020204" pitchFamily="34" charset="0"/>
                        <a:buChar char="•"/>
                      </a:pPr>
                      <a:r>
                        <a:rPr lang="en-US" sz="2000" b="0" kern="1200" dirty="0">
                          <a:solidFill>
                            <a:schemeClr val="dk1"/>
                          </a:solidFill>
                          <a:effectLst/>
                          <a:latin typeface="Segoe UI Semilight" panose="020B0402040204020203" pitchFamily="34" charset="0"/>
                          <a:ea typeface="+mn-ea"/>
                          <a:cs typeface="Segoe UI Semilight" panose="020B0402040204020203" pitchFamily="34" charset="0"/>
                        </a:rPr>
                        <a:t>Access </a:t>
                      </a:r>
                      <a:r>
                        <a:rPr lang="en-US" sz="2000" b="0" dirty="0">
                          <a:effectLst/>
                          <a:latin typeface="Segoe UI Semilight" panose="020B0402040204020203" pitchFamily="34" charset="0"/>
                          <a:cs typeface="Segoe UI Semilight" panose="020B0402040204020203" pitchFamily="34" charset="0"/>
                        </a:rPr>
                        <a:t>application data from anywhere.</a:t>
                      </a:r>
                      <a:endParaRPr lang="en-US" sz="200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27166" marR="2716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284853"/>
                  </a:ext>
                </a:extLst>
              </a:tr>
            </a:tbl>
          </a:graphicData>
        </a:graphic>
      </p:graphicFrame>
    </p:spTree>
    <p:extLst>
      <p:ext uri="{BB962C8B-B14F-4D97-AF65-F5344CB8AC3E}">
        <p14:creationId xmlns:p14="http://schemas.microsoft.com/office/powerpoint/2010/main" val="3033596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48AB8-6259-4474-AC41-D80FF4123A85}"/>
              </a:ext>
            </a:extLst>
          </p:cNvPr>
          <p:cNvSpPr>
            <a:spLocks noGrp="1"/>
          </p:cNvSpPr>
          <p:nvPr>
            <p:ph type="title"/>
          </p:nvPr>
        </p:nvSpPr>
        <p:spPr/>
        <p:txBody>
          <a:bodyPr/>
          <a:lstStyle/>
          <a:p>
            <a:r>
              <a:rPr lang="en-US" dirty="0">
                <a:solidFill>
                  <a:schemeClr val="tx1"/>
                </a:solidFill>
              </a:rPr>
              <a:t>Managing File Shares</a:t>
            </a:r>
          </a:p>
        </p:txBody>
      </p:sp>
      <p:sp>
        <p:nvSpPr>
          <p:cNvPr id="3" name="Text Placeholder 2">
            <a:extLst>
              <a:ext uri="{FF2B5EF4-FFF2-40B4-BE49-F238E27FC236}">
                <a16:creationId xmlns:a16="http://schemas.microsoft.com/office/drawing/2014/main" id="{93E730F1-C2E3-41AC-A055-BCD048896D8A}"/>
              </a:ext>
            </a:extLst>
          </p:cNvPr>
          <p:cNvSpPr>
            <a:spLocks noGrp="1"/>
          </p:cNvSpPr>
          <p:nvPr>
            <p:ph type="body" sz="quarter" idx="10"/>
          </p:nvPr>
        </p:nvSpPr>
        <p:spPr>
          <a:xfrm>
            <a:off x="584200" y="1435497"/>
            <a:ext cx="6050124" cy="3447098"/>
          </a:xfrm>
        </p:spPr>
        <p:txBody>
          <a:bodyPr/>
          <a:lstStyle/>
          <a:p>
            <a:r>
              <a:rPr lang="en-US" dirty="0"/>
              <a:t>File share quotas</a:t>
            </a:r>
          </a:p>
          <a:p>
            <a:r>
              <a:rPr lang="en-US" dirty="0"/>
              <a:t>Windows – ensure port 445 is open</a:t>
            </a:r>
          </a:p>
          <a:p>
            <a:r>
              <a:rPr lang="en-US" dirty="0"/>
              <a:t>Linux – mount the drive</a:t>
            </a:r>
          </a:p>
          <a:p>
            <a:r>
              <a:rPr lang="en-US" dirty="0"/>
              <a:t>MacOS – mount the drive</a:t>
            </a:r>
          </a:p>
          <a:p>
            <a:r>
              <a:rPr lang="en-US" dirty="0"/>
              <a:t>Secure transfer required - SMB 3.0 encryption</a:t>
            </a:r>
          </a:p>
          <a:p>
            <a:endParaRPr lang="en-US" dirty="0"/>
          </a:p>
        </p:txBody>
      </p:sp>
      <p:pic>
        <p:nvPicPr>
          <p:cNvPr id="4" name="Picture 4" descr="A screen shot of connecting a a file share from a Windows client.">
            <a:extLst>
              <a:ext uri="{FF2B5EF4-FFF2-40B4-BE49-F238E27FC236}">
                <a16:creationId xmlns:a16="http://schemas.microsoft.com/office/drawing/2014/main" id="{849E6015-34D2-4D61-ADC7-EE079C4193C1}"/>
              </a:ext>
            </a:extLst>
          </p:cNvPr>
          <p:cNvPicPr>
            <a:picLocks noChangeAspect="1"/>
          </p:cNvPicPr>
          <p:nvPr/>
        </p:nvPicPr>
        <p:blipFill>
          <a:blip r:embed="rId3"/>
          <a:stretch>
            <a:fillRect/>
          </a:stretch>
        </p:blipFill>
        <p:spPr>
          <a:xfrm>
            <a:off x="6970568" y="1085409"/>
            <a:ext cx="4428836" cy="4882879"/>
          </a:xfrm>
          <a:prstGeom prst="rect">
            <a:avLst/>
          </a:prstGeom>
          <a:ln>
            <a:solidFill>
              <a:schemeClr val="tx1"/>
            </a:solidFill>
          </a:ln>
        </p:spPr>
      </p:pic>
    </p:spTree>
    <p:extLst>
      <p:ext uri="{BB962C8B-B14F-4D97-AF65-F5344CB8AC3E}">
        <p14:creationId xmlns:p14="http://schemas.microsoft.com/office/powerpoint/2010/main" val="3872396851"/>
      </p:ext>
    </p:extLst>
  </p:cSld>
  <p:clrMapOvr>
    <a:masterClrMapping/>
  </p:clrMapOvr>
  <p:transition>
    <p:fade/>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4B942-BAA7-46F9-8EC7-B8A0C0B7D7C6}"/>
              </a:ext>
            </a:extLst>
          </p:cNvPr>
          <p:cNvSpPr>
            <a:spLocks noGrp="1"/>
          </p:cNvSpPr>
          <p:nvPr>
            <p:ph type="title"/>
          </p:nvPr>
        </p:nvSpPr>
        <p:spPr/>
        <p:txBody>
          <a:bodyPr/>
          <a:lstStyle/>
          <a:p>
            <a:r>
              <a:rPr lang="en-US" dirty="0"/>
              <a:t>File Share Snapshots</a:t>
            </a:r>
          </a:p>
        </p:txBody>
      </p:sp>
      <p:sp>
        <p:nvSpPr>
          <p:cNvPr id="3" name="Text Placeholder 2">
            <a:extLst>
              <a:ext uri="{FF2B5EF4-FFF2-40B4-BE49-F238E27FC236}">
                <a16:creationId xmlns:a16="http://schemas.microsoft.com/office/drawing/2014/main" id="{44845C24-D222-4286-A653-8B4B1CCE2163}"/>
              </a:ext>
            </a:extLst>
          </p:cNvPr>
          <p:cNvSpPr>
            <a:spLocks noGrp="1"/>
          </p:cNvSpPr>
          <p:nvPr>
            <p:ph type="body" sz="quarter" idx="10"/>
          </p:nvPr>
        </p:nvSpPr>
        <p:spPr>
          <a:xfrm>
            <a:off x="589973" y="3080724"/>
            <a:ext cx="11018520" cy="3311676"/>
          </a:xfrm>
        </p:spPr>
        <p:txBody>
          <a:bodyPr vert="horz" wrap="square" lIns="0" tIns="0" rIns="0" bIns="0" rtlCol="0" anchor="t">
            <a:spAutoFit/>
          </a:bodyPr>
          <a:lstStyle/>
          <a:p>
            <a:r>
              <a:rPr lang="en-US" dirty="0">
                <a:latin typeface="Segoe UI Semilight"/>
                <a:cs typeface="Segoe UI Semilight"/>
              </a:rPr>
              <a:t>Incremental snapshot that captures the share state at a point in time</a:t>
            </a:r>
          </a:p>
          <a:p>
            <a:r>
              <a:rPr lang="en-US" dirty="0">
                <a:latin typeface="Segoe UI Semilight"/>
                <a:cs typeface="Segoe UI Semilight"/>
              </a:rPr>
              <a:t>Is read-only copy of your data</a:t>
            </a:r>
          </a:p>
          <a:p>
            <a:r>
              <a:rPr lang="en-US" dirty="0">
                <a:latin typeface="Segoe UI Semilight"/>
                <a:cs typeface="Segoe UI Semilight"/>
              </a:rPr>
              <a:t>Snapshot at the file share level, and restore at the file level</a:t>
            </a:r>
            <a:endParaRPr lang="en-US" dirty="0"/>
          </a:p>
          <a:p>
            <a:r>
              <a:rPr lang="en-US" dirty="0">
                <a:latin typeface="Segoe UI Semilight"/>
                <a:cs typeface="Segoe UI Semilight"/>
              </a:rPr>
              <a:t>Uses:</a:t>
            </a:r>
          </a:p>
          <a:p>
            <a:pPr lvl="1"/>
            <a:r>
              <a:rPr lang="en-US" sz="2400" dirty="0"/>
              <a:t>Protection against application error and data corruption.</a:t>
            </a:r>
            <a:endParaRPr lang="en-US" sz="2400" dirty="0">
              <a:cs typeface="Segoe UI"/>
            </a:endParaRPr>
          </a:p>
          <a:p>
            <a:pPr lvl="1"/>
            <a:r>
              <a:rPr lang="en-US" sz="2400" dirty="0"/>
              <a:t>Protection against accidental deletions or unintended changes.</a:t>
            </a:r>
            <a:endParaRPr lang="en-US" sz="2400" dirty="0">
              <a:cs typeface="Segoe UI"/>
            </a:endParaRPr>
          </a:p>
          <a:p>
            <a:pPr lvl="1"/>
            <a:r>
              <a:rPr lang="en-US" sz="2400" dirty="0"/>
              <a:t>General backup purposes.</a:t>
            </a:r>
            <a:endParaRPr lang="en-US" sz="2400" dirty="0">
              <a:cs typeface="Segoe UI"/>
            </a:endParaRPr>
          </a:p>
        </p:txBody>
      </p:sp>
      <p:pic>
        <p:nvPicPr>
          <p:cNvPr id="5" name="Picture 5" descr="A screenshot of creating a snapshot for a file share.">
            <a:extLst>
              <a:ext uri="{FF2B5EF4-FFF2-40B4-BE49-F238E27FC236}">
                <a16:creationId xmlns:a16="http://schemas.microsoft.com/office/drawing/2014/main" id="{4470F7E7-59B9-4067-A44F-405B66CA55E3}"/>
              </a:ext>
            </a:extLst>
          </p:cNvPr>
          <p:cNvPicPr>
            <a:picLocks noChangeAspect="1"/>
          </p:cNvPicPr>
          <p:nvPr/>
        </p:nvPicPr>
        <p:blipFill>
          <a:blip r:embed="rId2"/>
          <a:stretch>
            <a:fillRect/>
          </a:stretch>
        </p:blipFill>
        <p:spPr>
          <a:xfrm>
            <a:off x="2030558" y="1317076"/>
            <a:ext cx="7794334" cy="1574742"/>
          </a:xfrm>
          <a:prstGeom prst="rect">
            <a:avLst/>
          </a:prstGeom>
          <a:ln>
            <a:solidFill>
              <a:schemeClr val="tx1"/>
            </a:solidFill>
          </a:ln>
        </p:spPr>
      </p:pic>
    </p:spTree>
    <p:extLst>
      <p:ext uri="{BB962C8B-B14F-4D97-AF65-F5344CB8AC3E}">
        <p14:creationId xmlns:p14="http://schemas.microsoft.com/office/powerpoint/2010/main" val="533807816"/>
      </p:ext>
    </p:extLst>
  </p:cSld>
  <p:clrMapOvr>
    <a:masterClrMapping/>
  </p:clrMapOvr>
  <p:transition>
    <p:fade/>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File Sync</a:t>
            </a:r>
          </a:p>
        </p:txBody>
      </p:sp>
      <p:sp>
        <p:nvSpPr>
          <p:cNvPr id="8" name="Text Placeholder 5">
            <a:extLst>
              <a:ext uri="{FF2B5EF4-FFF2-40B4-BE49-F238E27FC236}">
                <a16:creationId xmlns:a16="http://schemas.microsoft.com/office/drawing/2014/main" id="{3E44F891-577A-4169-A3AA-54C6E8C081DA}"/>
              </a:ext>
            </a:extLst>
          </p:cNvPr>
          <p:cNvSpPr txBox="1">
            <a:spLocks/>
          </p:cNvSpPr>
          <p:nvPr/>
        </p:nvSpPr>
        <p:spPr>
          <a:xfrm>
            <a:off x="586740" y="1484003"/>
            <a:ext cx="11018520" cy="301621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Centralize file shares in Azure Files</a:t>
            </a:r>
          </a:p>
          <a:p>
            <a:pPr marL="0" indent="0">
              <a:buNone/>
            </a:pPr>
            <a:endParaRPr lang="en-US" dirty="0"/>
          </a:p>
          <a:p>
            <a:pPr marL="514350" indent="-514350">
              <a:buFont typeface="+mj-lt"/>
              <a:buAutoNum type="arabicPeriod"/>
            </a:pPr>
            <a:r>
              <a:rPr lang="en-US" dirty="0"/>
              <a:t>Lift and shift</a:t>
            </a:r>
          </a:p>
          <a:p>
            <a:pPr marL="514350" indent="-514350">
              <a:buFont typeface="+mj-lt"/>
              <a:buAutoNum type="arabicPeriod"/>
            </a:pPr>
            <a:r>
              <a:rPr lang="en-US" dirty="0"/>
              <a:t>Branch Office backups</a:t>
            </a:r>
          </a:p>
          <a:p>
            <a:pPr marL="514350" indent="-514350">
              <a:buFont typeface="+mj-lt"/>
              <a:buAutoNum type="arabicPeriod"/>
            </a:pPr>
            <a:r>
              <a:rPr lang="en-US" dirty="0"/>
              <a:t>Backup and Disaster Recovery</a:t>
            </a:r>
          </a:p>
          <a:p>
            <a:pPr marL="514350" indent="-514350">
              <a:buFont typeface="+mj-lt"/>
              <a:buAutoNum type="arabicPeriod"/>
            </a:pPr>
            <a:r>
              <a:rPr lang="en-US" dirty="0"/>
              <a:t>File Archiving</a:t>
            </a:r>
          </a:p>
        </p:txBody>
      </p:sp>
      <p:pic>
        <p:nvPicPr>
          <p:cNvPr id="9" name="Picture 8" descr="Illustration depicting that Azure File Sync can be used to cache an organization's file shares in Azure Files. Different graphics represent different geographic locations (Mexico, Munich, Seattle, and a branch office), with Azure represented by a standard cloud icon.">
            <a:extLst>
              <a:ext uri="{FF2B5EF4-FFF2-40B4-BE49-F238E27FC236}">
                <a16:creationId xmlns:a16="http://schemas.microsoft.com/office/drawing/2014/main" id="{CA0723AA-7B97-4768-9814-48310EBB6EC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6856" y="1644061"/>
            <a:ext cx="5509260" cy="3153863"/>
          </a:xfrm>
          <a:prstGeom prst="rect">
            <a:avLst/>
          </a:prstGeom>
          <a:noFill/>
        </p:spPr>
      </p:pic>
    </p:spTree>
    <p:extLst>
      <p:ext uri="{BB962C8B-B14F-4D97-AF65-F5344CB8AC3E}">
        <p14:creationId xmlns:p14="http://schemas.microsoft.com/office/powerpoint/2010/main" val="1244953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272E9-99A2-4CB6-A9D9-5FA2DCB71F52}"/>
              </a:ext>
            </a:extLst>
          </p:cNvPr>
          <p:cNvSpPr>
            <a:spLocks noGrp="1"/>
          </p:cNvSpPr>
          <p:nvPr>
            <p:ph type="title"/>
          </p:nvPr>
        </p:nvSpPr>
        <p:spPr/>
        <p:txBody>
          <a:bodyPr/>
          <a:lstStyle/>
          <a:p>
            <a:r>
              <a:rPr lang="en-US" dirty="0"/>
              <a:t>File Sync Components</a:t>
            </a:r>
          </a:p>
        </p:txBody>
      </p:sp>
      <p:sp>
        <p:nvSpPr>
          <p:cNvPr id="3" name="Text Placeholder 2">
            <a:extLst>
              <a:ext uri="{FF2B5EF4-FFF2-40B4-BE49-F238E27FC236}">
                <a16:creationId xmlns:a16="http://schemas.microsoft.com/office/drawing/2014/main" id="{F6B475F6-2047-4B3D-B868-7AFCBC4E9017}"/>
              </a:ext>
            </a:extLst>
          </p:cNvPr>
          <p:cNvSpPr>
            <a:spLocks noGrp="1"/>
          </p:cNvSpPr>
          <p:nvPr>
            <p:ph type="body" sz="quarter" idx="10"/>
          </p:nvPr>
        </p:nvSpPr>
        <p:spPr>
          <a:xfrm>
            <a:off x="410464" y="1261872"/>
            <a:ext cx="6484112" cy="4601260"/>
          </a:xfrm>
        </p:spPr>
        <p:txBody>
          <a:bodyPr/>
          <a:lstStyle/>
          <a:p>
            <a:r>
              <a:rPr lang="en-US" sz="2300" dirty="0"/>
              <a:t>The </a:t>
            </a:r>
            <a:r>
              <a:rPr lang="en-US" sz="2300" b="1" dirty="0"/>
              <a:t>Storage Sync Service </a:t>
            </a:r>
            <a:r>
              <a:rPr lang="en-US" sz="2300" dirty="0"/>
              <a:t>is the top-level resource.</a:t>
            </a:r>
          </a:p>
          <a:p>
            <a:r>
              <a:rPr lang="en-US" sz="2300" dirty="0"/>
              <a:t>The </a:t>
            </a:r>
            <a:r>
              <a:rPr lang="en-US" sz="2300" b="1" dirty="0"/>
              <a:t>registered server </a:t>
            </a:r>
            <a:r>
              <a:rPr lang="en-US" sz="2300" dirty="0"/>
              <a:t>object represents a trust relationship between your server (or cluster) and the Storage Sync Service </a:t>
            </a:r>
          </a:p>
          <a:p>
            <a:r>
              <a:rPr lang="en-US" sz="2300" dirty="0"/>
              <a:t>The </a:t>
            </a:r>
            <a:r>
              <a:rPr lang="en-US" sz="2300" b="1" dirty="0"/>
              <a:t>Azure File Sync agent </a:t>
            </a:r>
            <a:r>
              <a:rPr lang="en-US" sz="2300" dirty="0"/>
              <a:t>is a downloadable package that enables Windows Server to be synced with an Azure file share </a:t>
            </a:r>
          </a:p>
          <a:p>
            <a:r>
              <a:rPr lang="en-US" sz="2300" dirty="0"/>
              <a:t>A </a:t>
            </a:r>
            <a:r>
              <a:rPr lang="en-US" sz="2300" b="1" dirty="0"/>
              <a:t>server endpoint </a:t>
            </a:r>
            <a:r>
              <a:rPr lang="en-US" sz="2300" dirty="0"/>
              <a:t>represents a specific location on a registered server, such as a folder </a:t>
            </a:r>
          </a:p>
          <a:p>
            <a:r>
              <a:rPr lang="en-US" sz="2300" dirty="0"/>
              <a:t>A </a:t>
            </a:r>
            <a:r>
              <a:rPr lang="en-US" sz="2300" b="1" dirty="0"/>
              <a:t>cloud endpoint </a:t>
            </a:r>
            <a:r>
              <a:rPr lang="en-US" sz="2300" dirty="0"/>
              <a:t>is an Azure file share</a:t>
            </a:r>
          </a:p>
          <a:p>
            <a:r>
              <a:rPr lang="en-US" sz="2300" dirty="0"/>
              <a:t>A </a:t>
            </a:r>
            <a:r>
              <a:rPr lang="en-US" sz="2300" b="1" dirty="0"/>
              <a:t>sync group </a:t>
            </a:r>
            <a:r>
              <a:rPr lang="en-US" sz="2300" dirty="0"/>
              <a:t>defines which files are kept in sync</a:t>
            </a:r>
          </a:p>
        </p:txBody>
      </p:sp>
      <p:pic>
        <p:nvPicPr>
          <p:cNvPr id="4" name="Picture 3" descr="File sync architecture showing server with server endpoints">
            <a:extLst>
              <a:ext uri="{FF2B5EF4-FFF2-40B4-BE49-F238E27FC236}">
                <a16:creationId xmlns:a16="http://schemas.microsoft.com/office/drawing/2014/main" id="{57C0DDF3-ED52-4EB8-961A-DAF2F536EAD2}"/>
              </a:ext>
            </a:extLst>
          </p:cNvPr>
          <p:cNvPicPr>
            <a:picLocks noChangeAspect="1"/>
          </p:cNvPicPr>
          <p:nvPr/>
        </p:nvPicPr>
        <p:blipFill>
          <a:blip r:embed="rId2"/>
          <a:stretch>
            <a:fillRect/>
          </a:stretch>
        </p:blipFill>
        <p:spPr>
          <a:xfrm>
            <a:off x="6858000" y="1608010"/>
            <a:ext cx="5140452" cy="3952875"/>
          </a:xfrm>
          <a:prstGeom prst="rect">
            <a:avLst/>
          </a:prstGeom>
        </p:spPr>
      </p:pic>
    </p:spTree>
    <p:extLst>
      <p:ext uri="{BB962C8B-B14F-4D97-AF65-F5344CB8AC3E}">
        <p14:creationId xmlns:p14="http://schemas.microsoft.com/office/powerpoint/2010/main" val="851388423"/>
      </p:ext>
    </p:extLst>
  </p:cSld>
  <p:clrMapOvr>
    <a:masterClrMapping/>
  </p:clrMapOvr>
  <p:transition>
    <p:fade/>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File Sync Steps</a:t>
            </a:r>
          </a:p>
        </p:txBody>
      </p:sp>
      <p:pic>
        <p:nvPicPr>
          <p:cNvPr id="13" name="Picture 12" descr="Flowchart showing the prerequisites that need to be configured before synchronizing files using Azure File Sync. ">
            <a:extLst>
              <a:ext uri="{FF2B5EF4-FFF2-40B4-BE49-F238E27FC236}">
                <a16:creationId xmlns:a16="http://schemas.microsoft.com/office/drawing/2014/main" id="{FC55E478-8CD1-4808-A08E-8D23884662D7}"/>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1750373" y="811093"/>
            <a:ext cx="7867151" cy="2481953"/>
          </a:xfrm>
          <a:prstGeom prst="rect">
            <a:avLst/>
          </a:prstGeom>
          <a:noFill/>
        </p:spPr>
      </p:pic>
      <p:pic>
        <p:nvPicPr>
          <p:cNvPr id="5" name="Picture 4" descr="Screenshot of the deploy storage sync service page with name, subscription, resource group, and location. ">
            <a:extLst>
              <a:ext uri="{FF2B5EF4-FFF2-40B4-BE49-F238E27FC236}">
                <a16:creationId xmlns:a16="http://schemas.microsoft.com/office/drawing/2014/main" id="{7A11B255-9516-4EC8-8867-24581DAEED02}"/>
              </a:ext>
            </a:extLst>
          </p:cNvPr>
          <p:cNvPicPr>
            <a:picLocks noChangeAspect="1"/>
          </p:cNvPicPr>
          <p:nvPr/>
        </p:nvPicPr>
        <p:blipFill>
          <a:blip r:embed="rId4"/>
          <a:stretch>
            <a:fillRect/>
          </a:stretch>
        </p:blipFill>
        <p:spPr>
          <a:xfrm>
            <a:off x="1413360" y="3311094"/>
            <a:ext cx="2597191" cy="3340400"/>
          </a:xfrm>
          <a:prstGeom prst="rect">
            <a:avLst/>
          </a:prstGeom>
          <a:ln>
            <a:solidFill>
              <a:schemeClr val="tx1"/>
            </a:solidFill>
          </a:ln>
        </p:spPr>
      </p:pic>
      <p:cxnSp>
        <p:nvCxnSpPr>
          <p:cNvPr id="14" name="Straight Arrow Connector 13">
            <a:extLst>
              <a:ext uri="{FF2B5EF4-FFF2-40B4-BE49-F238E27FC236}">
                <a16:creationId xmlns:a16="http://schemas.microsoft.com/office/drawing/2014/main" id="{27E5CF5F-4192-4318-8491-7EC357A6F70C}"/>
              </a:ext>
              <a:ext uri="{C183D7F6-B498-43B3-948B-1728B52AA6E4}">
                <adec:decorative xmlns:adec="http://schemas.microsoft.com/office/drawing/2017/decorative" val="1"/>
              </a:ext>
            </a:extLst>
          </p:cNvPr>
          <p:cNvCxnSpPr>
            <a:cxnSpLocks/>
            <a:endCxn id="5" idx="0"/>
          </p:cNvCxnSpPr>
          <p:nvPr/>
        </p:nvCxnSpPr>
        <p:spPr>
          <a:xfrm>
            <a:off x="2711956" y="2632787"/>
            <a:ext cx="0" cy="67830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8" name="Picture 17" descr="Screenshot of the choose a file sync service wizard with azure subscription, resource group, an storage sync service. ">
            <a:extLst>
              <a:ext uri="{FF2B5EF4-FFF2-40B4-BE49-F238E27FC236}">
                <a16:creationId xmlns:a16="http://schemas.microsoft.com/office/drawing/2014/main" id="{15EA0A70-8B15-4ADE-BCE7-8C54E8EDE61D}"/>
              </a:ext>
            </a:extLst>
          </p:cNvPr>
          <p:cNvPicPr>
            <a:picLocks noChangeAspect="1"/>
          </p:cNvPicPr>
          <p:nvPr/>
        </p:nvPicPr>
        <p:blipFill>
          <a:blip r:embed="rId5"/>
          <a:stretch>
            <a:fillRect/>
          </a:stretch>
        </p:blipFill>
        <p:spPr>
          <a:xfrm>
            <a:off x="6481330" y="3293046"/>
            <a:ext cx="4502553" cy="2741957"/>
          </a:xfrm>
          <a:prstGeom prst="rect">
            <a:avLst/>
          </a:prstGeom>
        </p:spPr>
      </p:pic>
      <p:cxnSp>
        <p:nvCxnSpPr>
          <p:cNvPr id="19" name="Straight Arrow Connector 18">
            <a:extLst>
              <a:ext uri="{FF2B5EF4-FFF2-40B4-BE49-F238E27FC236}">
                <a16:creationId xmlns:a16="http://schemas.microsoft.com/office/drawing/2014/main" id="{2C665619-33EC-47D0-911C-5549347647BC}"/>
              </a:ext>
              <a:ext uri="{C183D7F6-B498-43B3-948B-1728B52AA6E4}">
                <adec:decorative xmlns:adec="http://schemas.microsoft.com/office/drawing/2017/decorative" val="1"/>
              </a:ext>
            </a:extLst>
          </p:cNvPr>
          <p:cNvCxnSpPr>
            <a:cxnSpLocks/>
          </p:cNvCxnSpPr>
          <p:nvPr/>
        </p:nvCxnSpPr>
        <p:spPr>
          <a:xfrm>
            <a:off x="8797390" y="2623221"/>
            <a:ext cx="0" cy="67830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5024500"/>
      </p:ext>
    </p:extLst>
  </p:cSld>
  <p:clrMapOvr>
    <a:masterClrMapping/>
  </p:clrMapOvr>
  <p:transition>
    <p:fade/>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56F81-492B-4A01-961F-9CAB77E0DB02}"/>
              </a:ext>
            </a:extLst>
          </p:cNvPr>
          <p:cNvSpPr>
            <a:spLocks noGrp="1"/>
          </p:cNvSpPr>
          <p:nvPr>
            <p:ph type="title"/>
          </p:nvPr>
        </p:nvSpPr>
        <p:spPr/>
        <p:txBody>
          <a:bodyPr/>
          <a:lstStyle/>
          <a:p>
            <a:r>
              <a:rPr lang="en-US" dirty="0">
                <a:solidFill>
                  <a:schemeClr val="tx1"/>
                </a:solidFill>
              </a:rPr>
              <a:t>Managing Storage</a:t>
            </a:r>
          </a:p>
        </p:txBody>
      </p:sp>
    </p:spTree>
    <p:extLst>
      <p:ext uri="{BB962C8B-B14F-4D97-AF65-F5344CB8AC3E}">
        <p14:creationId xmlns:p14="http://schemas.microsoft.com/office/powerpoint/2010/main" val="2099898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Managing Storage Overview</a:t>
            </a:r>
          </a:p>
        </p:txBody>
      </p:sp>
      <p:sp>
        <p:nvSpPr>
          <p:cNvPr id="6" name="Text Placeholder 5"/>
          <p:cNvSpPr>
            <a:spLocks noGrp="1"/>
          </p:cNvSpPr>
          <p:nvPr>
            <p:ph type="body" sz="quarter" idx="10"/>
          </p:nvPr>
        </p:nvSpPr>
        <p:spPr>
          <a:xfrm>
            <a:off x="588263" y="1194761"/>
            <a:ext cx="11018520" cy="2499146"/>
          </a:xfrm>
        </p:spPr>
        <p:txBody>
          <a:bodyPr vert="horz" wrap="square" lIns="0" tIns="0" rIns="0" bIns="0" rtlCol="0" anchor="t">
            <a:spAutoFit/>
          </a:bodyPr>
          <a:lstStyle/>
          <a:p>
            <a:pPr fontAlgn="base"/>
            <a:r>
              <a:rPr lang="en-US" dirty="0">
                <a:latin typeface="Segoe UI Semilight"/>
                <a:cs typeface="Segoe UI Semilight"/>
              </a:rPr>
              <a:t>Storage Explorer ​</a:t>
            </a:r>
          </a:p>
          <a:p>
            <a:pPr fontAlgn="base"/>
            <a:r>
              <a:rPr lang="en-US" dirty="0">
                <a:latin typeface="Segoe UI Semilight"/>
                <a:cs typeface="Segoe UI Semilight"/>
              </a:rPr>
              <a:t>Import and Export Service​</a:t>
            </a:r>
          </a:p>
          <a:p>
            <a:pPr fontAlgn="base"/>
            <a:r>
              <a:rPr lang="en-US" dirty="0">
                <a:latin typeface="Segoe UI Semilight"/>
                <a:cs typeface="Segoe UI Semilight"/>
              </a:rPr>
              <a:t>Data Box​</a:t>
            </a:r>
          </a:p>
          <a:p>
            <a:pPr fontAlgn="base"/>
            <a:r>
              <a:rPr lang="en-US" dirty="0">
                <a:latin typeface="Segoe UI Semilight"/>
                <a:cs typeface="Segoe UI Semilight"/>
              </a:rPr>
              <a:t>AzCopy​</a:t>
            </a:r>
          </a:p>
          <a:p>
            <a:pPr fontAlgn="base"/>
            <a:r>
              <a:rPr lang="en-US" dirty="0"/>
              <a:t>Data Transfer Tool Selection​</a:t>
            </a:r>
            <a:endParaRPr lang="en-US" dirty="0">
              <a:latin typeface="Segoe UI Semilight"/>
              <a:cs typeface="Segoe UI Semilight"/>
            </a:endParaRPr>
          </a:p>
        </p:txBody>
      </p:sp>
    </p:spTree>
    <p:extLst>
      <p:ext uri="{BB962C8B-B14F-4D97-AF65-F5344CB8AC3E}">
        <p14:creationId xmlns:p14="http://schemas.microsoft.com/office/powerpoint/2010/main" val="3156330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Storage Explorer</a:t>
            </a:r>
          </a:p>
        </p:txBody>
      </p:sp>
      <p:sp>
        <p:nvSpPr>
          <p:cNvPr id="6" name="Text Placeholder 5"/>
          <p:cNvSpPr>
            <a:spLocks noGrp="1"/>
          </p:cNvSpPr>
          <p:nvPr>
            <p:ph type="body" sz="quarter" idx="10"/>
          </p:nvPr>
        </p:nvSpPr>
        <p:spPr>
          <a:xfrm>
            <a:off x="584199" y="1435497"/>
            <a:ext cx="4355791" cy="3619452"/>
          </a:xfrm>
        </p:spPr>
        <p:txBody>
          <a:bodyPr/>
          <a:lstStyle/>
          <a:p>
            <a:pPr algn="just"/>
            <a:r>
              <a:rPr lang="en-US" dirty="0"/>
              <a:t>Access multiple accounts and subscriptions</a:t>
            </a:r>
          </a:p>
          <a:p>
            <a:pPr algn="just"/>
            <a:r>
              <a:rPr lang="en-US" dirty="0"/>
              <a:t>Create, delete, view, edit storage resources</a:t>
            </a:r>
          </a:p>
          <a:p>
            <a:pPr algn="just"/>
            <a:r>
              <a:rPr lang="en-US" dirty="0"/>
              <a:t>View and edit Blob, Queue, Table, File, Cosmos DB storage and Data Lake Storage</a:t>
            </a:r>
          </a:p>
        </p:txBody>
      </p:sp>
      <p:pic>
        <p:nvPicPr>
          <p:cNvPr id="7" name="Picture 6" descr="Screenshot of the Storage Explorer. The navigation pane (left) is expanded and a folder in the blob container is selected. The folder (right pane) contains several documents. ">
            <a:extLst>
              <a:ext uri="{FF2B5EF4-FFF2-40B4-BE49-F238E27FC236}">
                <a16:creationId xmlns:a16="http://schemas.microsoft.com/office/drawing/2014/main" id="{E771B789-F53A-4B26-8509-AA98041C522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266076" y="1553806"/>
            <a:ext cx="6340707" cy="3361983"/>
          </a:xfrm>
          <a:prstGeom prst="rect">
            <a:avLst/>
          </a:prstGeom>
          <a:noFill/>
          <a:ln>
            <a:solidFill>
              <a:schemeClr val="tx1"/>
            </a:solidFill>
          </a:ln>
        </p:spPr>
      </p:pic>
      <p:sp>
        <p:nvSpPr>
          <p:cNvPr id="2" name="Rectangle 1">
            <a:extLst>
              <a:ext uri="{FF2B5EF4-FFF2-40B4-BE49-F238E27FC236}">
                <a16:creationId xmlns:a16="http://schemas.microsoft.com/office/drawing/2014/main" id="{224A15D2-3740-4916-ACB9-EF507FF285C5}"/>
              </a:ext>
            </a:extLst>
          </p:cNvPr>
          <p:cNvSpPr/>
          <p:nvPr/>
        </p:nvSpPr>
        <p:spPr>
          <a:xfrm>
            <a:off x="494991" y="5034098"/>
            <a:ext cx="10856951" cy="954107"/>
          </a:xfrm>
          <a:prstGeom prst="rect">
            <a:avLst/>
          </a:prstGeom>
        </p:spPr>
        <p:txBody>
          <a:bodyPr wrap="square">
            <a:spAutoFit/>
          </a:bodyPr>
          <a:lstStyle/>
          <a:p>
            <a:pPr marL="111125" indent="-111125" algn="just">
              <a:buSzPct val="50000"/>
              <a:buFont typeface="Arial" panose="020B0604020202020204" pitchFamily="34" charset="0"/>
              <a:buChar char="•"/>
            </a:pPr>
            <a:r>
              <a:rPr lang="en-US" sz="2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 Obtain shared access signature (SAS) keys</a:t>
            </a:r>
          </a:p>
          <a:p>
            <a:pPr marL="234950" indent="-234950" algn="just">
              <a:buSzPct val="50000"/>
              <a:buFont typeface="Arial" panose="020B0604020202020204" pitchFamily="34" charset="0"/>
              <a:buChar char="•"/>
            </a:pPr>
            <a:r>
              <a:rPr lang="en-US" sz="2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Available for Windows, Mac, and Linux 	 	</a:t>
            </a:r>
          </a:p>
        </p:txBody>
      </p:sp>
    </p:spTree>
    <p:extLst>
      <p:ext uri="{BB962C8B-B14F-4D97-AF65-F5344CB8AC3E}">
        <p14:creationId xmlns:p14="http://schemas.microsoft.com/office/powerpoint/2010/main" val="374882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6" y="2909098"/>
            <a:ext cx="9308592" cy="498598"/>
          </a:xfrm>
        </p:spPr>
        <p:txBody>
          <a:bodyPr/>
          <a:lstStyle/>
          <a:p>
            <a:r>
              <a:rPr lang="en-US" dirty="0">
                <a:cs typeface="Segoe UI"/>
              </a:rPr>
              <a:t>Module 01 Lab and Review</a:t>
            </a:r>
          </a:p>
        </p:txBody>
      </p:sp>
    </p:spTree>
    <p:extLst>
      <p:ext uri="{BB962C8B-B14F-4D97-AF65-F5344CB8AC3E}">
        <p14:creationId xmlns:p14="http://schemas.microsoft.com/office/powerpoint/2010/main" val="3194727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3F22D-C613-4DB7-B60A-DC34EAB73B9B}"/>
              </a:ext>
            </a:extLst>
          </p:cNvPr>
          <p:cNvSpPr>
            <a:spLocks noGrp="1"/>
          </p:cNvSpPr>
          <p:nvPr>
            <p:ph type="title"/>
          </p:nvPr>
        </p:nvSpPr>
        <p:spPr/>
        <p:txBody>
          <a:bodyPr/>
          <a:lstStyle/>
          <a:p>
            <a:r>
              <a:rPr lang="en-US" dirty="0">
                <a:solidFill>
                  <a:schemeClr val="tx1"/>
                </a:solidFill>
              </a:rPr>
              <a:t>Import and Export Service</a:t>
            </a:r>
          </a:p>
        </p:txBody>
      </p:sp>
      <p:sp>
        <p:nvSpPr>
          <p:cNvPr id="3" name="Text Placeholder 2">
            <a:extLst>
              <a:ext uri="{FF2B5EF4-FFF2-40B4-BE49-F238E27FC236}">
                <a16:creationId xmlns:a16="http://schemas.microsoft.com/office/drawing/2014/main" id="{0CD7FDBD-4A10-4D95-B4A0-2938CA58CBEB}"/>
              </a:ext>
            </a:extLst>
          </p:cNvPr>
          <p:cNvSpPr>
            <a:spLocks noGrp="1"/>
          </p:cNvSpPr>
          <p:nvPr>
            <p:ph type="body" sz="quarter" idx="10"/>
          </p:nvPr>
        </p:nvSpPr>
        <p:spPr>
          <a:xfrm>
            <a:off x="588263" y="1362340"/>
            <a:ext cx="11018520" cy="430887"/>
          </a:xfrm>
        </p:spPr>
        <p:txBody>
          <a:bodyPr/>
          <a:lstStyle/>
          <a:p>
            <a:r>
              <a:rPr lang="en-US" b="1" dirty="0"/>
              <a:t>Import jobs </a:t>
            </a:r>
            <a:r>
              <a:rPr lang="en-US" dirty="0"/>
              <a:t>move large amounts of data to Azure blob storage or files</a:t>
            </a:r>
          </a:p>
        </p:txBody>
      </p:sp>
      <p:pic>
        <p:nvPicPr>
          <p:cNvPr id="5" name="Picture 4" descr="Flowchart of an import data job. From the left prepare disks, create job, ship job to datacenter, datacenter receives disks, transfers data, packages disks, ships disks back to the customer, you receive the disks and view data in Azure.">
            <a:extLst>
              <a:ext uri="{FF2B5EF4-FFF2-40B4-BE49-F238E27FC236}">
                <a16:creationId xmlns:a16="http://schemas.microsoft.com/office/drawing/2014/main" id="{87CB2C11-AEE1-4893-818A-85361456E634}"/>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894482" y="1973847"/>
            <a:ext cx="9556632" cy="1680924"/>
          </a:xfrm>
          <a:prstGeom prst="rect">
            <a:avLst/>
          </a:prstGeom>
        </p:spPr>
      </p:pic>
      <p:sp>
        <p:nvSpPr>
          <p:cNvPr id="6" name="Text Placeholder 2">
            <a:extLst>
              <a:ext uri="{FF2B5EF4-FFF2-40B4-BE49-F238E27FC236}">
                <a16:creationId xmlns:a16="http://schemas.microsoft.com/office/drawing/2014/main" id="{4E34C19C-6713-4AC7-AA36-795B6042E8C0}"/>
              </a:ext>
            </a:extLst>
          </p:cNvPr>
          <p:cNvSpPr txBox="1">
            <a:spLocks/>
          </p:cNvSpPr>
          <p:nvPr/>
        </p:nvSpPr>
        <p:spPr>
          <a:xfrm>
            <a:off x="526281" y="3835391"/>
            <a:ext cx="11018520" cy="4308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t>Export jobs </a:t>
            </a:r>
            <a:r>
              <a:rPr lang="en-US" dirty="0"/>
              <a:t>move large amounts of data from Azure storage (not files)</a:t>
            </a:r>
          </a:p>
        </p:txBody>
      </p:sp>
      <p:pic>
        <p:nvPicPr>
          <p:cNvPr id="8" name="Picture 7" descr="Workflow including create job, receive disks in the datacenter, transfer data, package disks, ship to user, and receive and unlock disks. ">
            <a:extLst>
              <a:ext uri="{FF2B5EF4-FFF2-40B4-BE49-F238E27FC236}">
                <a16:creationId xmlns:a16="http://schemas.microsoft.com/office/drawing/2014/main" id="{35C9571E-853B-419F-A36E-75439C1D0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482" y="4603229"/>
            <a:ext cx="6763694" cy="1705213"/>
          </a:xfrm>
          <a:prstGeom prst="rect">
            <a:avLst/>
          </a:prstGeom>
        </p:spPr>
      </p:pic>
    </p:spTree>
    <p:extLst>
      <p:ext uri="{BB962C8B-B14F-4D97-AF65-F5344CB8AC3E}">
        <p14:creationId xmlns:p14="http://schemas.microsoft.com/office/powerpoint/2010/main" val="381928512"/>
      </p:ext>
    </p:extLst>
  </p:cSld>
  <p:clrMapOvr>
    <a:masterClrMapping/>
  </p:clrMapOvr>
  <p:transition>
    <p:fade/>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6C6D-B737-43ED-A94C-9B8FCA3559DA}"/>
              </a:ext>
            </a:extLst>
          </p:cNvPr>
          <p:cNvSpPr>
            <a:spLocks noGrp="1"/>
          </p:cNvSpPr>
          <p:nvPr>
            <p:ph type="title"/>
          </p:nvPr>
        </p:nvSpPr>
        <p:spPr/>
        <p:txBody>
          <a:bodyPr/>
          <a:lstStyle/>
          <a:p>
            <a:r>
              <a:rPr lang="en-US" dirty="0">
                <a:solidFill>
                  <a:schemeClr val="tx1"/>
                </a:solidFill>
              </a:rPr>
              <a:t>Data Box</a:t>
            </a:r>
          </a:p>
        </p:txBody>
      </p:sp>
      <p:sp>
        <p:nvSpPr>
          <p:cNvPr id="5" name="Text Placeholder 4">
            <a:extLst>
              <a:ext uri="{FF2B5EF4-FFF2-40B4-BE49-F238E27FC236}">
                <a16:creationId xmlns:a16="http://schemas.microsoft.com/office/drawing/2014/main" id="{2F8CBE6A-DB6F-4BBC-AB2E-FF3B7686269A}"/>
              </a:ext>
            </a:extLst>
          </p:cNvPr>
          <p:cNvSpPr>
            <a:spLocks noGrp="1"/>
          </p:cNvSpPr>
          <p:nvPr>
            <p:ph type="body" sz="quarter" idx="10"/>
          </p:nvPr>
        </p:nvSpPr>
        <p:spPr>
          <a:xfrm>
            <a:off x="699747" y="4120000"/>
            <a:ext cx="11214713" cy="1625060"/>
          </a:xfrm>
        </p:spPr>
        <p:txBody>
          <a:bodyPr/>
          <a:lstStyle/>
          <a:p>
            <a:pPr marL="457200" indent="-457200">
              <a:buFont typeface="Arial" panose="020B0604020202020204" pitchFamily="34" charset="0"/>
              <a:buChar char="•"/>
            </a:pPr>
            <a:r>
              <a:rPr lang="en-US" sz="2400" dirty="0"/>
              <a:t>Easy, secure, fast large volume data transfer</a:t>
            </a:r>
          </a:p>
          <a:p>
            <a:pPr marL="457200" indent="-457200">
              <a:buFont typeface="Arial" panose="020B0604020202020204" pitchFamily="34" charset="0"/>
              <a:buChar char="•"/>
            </a:pPr>
            <a:r>
              <a:rPr lang="en-US" sz="2400" b="1" dirty="0"/>
              <a:t>Offline</a:t>
            </a:r>
            <a:r>
              <a:rPr lang="en-US" sz="2400" dirty="0"/>
              <a:t> usage - one-time migration, incremental transfer, periodic updates</a:t>
            </a:r>
          </a:p>
          <a:p>
            <a:pPr marL="457200" indent="-457200">
              <a:buFont typeface="Arial" panose="020B0604020202020204" pitchFamily="34" charset="0"/>
              <a:buChar char="•"/>
            </a:pPr>
            <a:r>
              <a:rPr lang="en-US" sz="2400" b="1" dirty="0"/>
              <a:t>Online</a:t>
            </a:r>
            <a:r>
              <a:rPr lang="en-US" sz="2400" dirty="0"/>
              <a:t> usage – cloud archival, data aggregation, integration with on-premises workloads, pre-process data (Edge), inference Azure Machine Learning (Edge)</a:t>
            </a:r>
          </a:p>
        </p:txBody>
      </p:sp>
      <p:grpSp>
        <p:nvGrpSpPr>
          <p:cNvPr id="21" name="Group 20" descr="Data is shown using offline and online data box products to upload information to an Azure Datacenter. ">
            <a:extLst>
              <a:ext uri="{FF2B5EF4-FFF2-40B4-BE49-F238E27FC236}">
                <a16:creationId xmlns:a16="http://schemas.microsoft.com/office/drawing/2014/main" id="{41769215-7CF9-4EE0-BAC4-6E1D46C01CEE}"/>
              </a:ext>
            </a:extLst>
          </p:cNvPr>
          <p:cNvGrpSpPr/>
          <p:nvPr/>
        </p:nvGrpSpPr>
        <p:grpSpPr>
          <a:xfrm>
            <a:off x="1457011" y="1587175"/>
            <a:ext cx="8521002" cy="2011558"/>
            <a:chOff x="1457011" y="1587175"/>
            <a:chExt cx="8521002" cy="2011558"/>
          </a:xfrm>
        </p:grpSpPr>
        <p:sp>
          <p:nvSpPr>
            <p:cNvPr id="22" name="Rectangle 21">
              <a:extLst>
                <a:ext uri="{FF2B5EF4-FFF2-40B4-BE49-F238E27FC236}">
                  <a16:creationId xmlns:a16="http://schemas.microsoft.com/office/drawing/2014/main" id="{D2B75DD9-7E2E-4014-B40E-3391083B2C3B}"/>
                </a:ext>
              </a:extLst>
            </p:cNvPr>
            <p:cNvSpPr/>
            <p:nvPr/>
          </p:nvSpPr>
          <p:spPr>
            <a:xfrm>
              <a:off x="1457011" y="2288638"/>
              <a:ext cx="873884" cy="521863"/>
            </a:xfrm>
            <a:prstGeom prst="rect">
              <a:avLst/>
            </a:prstGeom>
            <a:solidFill>
              <a:srgbClr val="FDFFE5"/>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dirty="0">
                  <a:solidFill>
                    <a:schemeClr val="tx1"/>
                  </a:solidFill>
                  <a:latin typeface="Segoe UI" panose="020B0502040204020203" pitchFamily="34" charset="0"/>
                  <a:ea typeface="Verdana" panose="020B0604030504040204" pitchFamily="34" charset="0"/>
                  <a:cs typeface="Segoe UI" panose="020B0502040204020203" pitchFamily="34" charset="0"/>
                </a:rPr>
                <a:t>Data</a:t>
              </a:r>
            </a:p>
          </p:txBody>
        </p:sp>
        <p:sp>
          <p:nvSpPr>
            <p:cNvPr id="23" name="Rectangle 22">
              <a:extLst>
                <a:ext uri="{FF2B5EF4-FFF2-40B4-BE49-F238E27FC236}">
                  <a16:creationId xmlns:a16="http://schemas.microsoft.com/office/drawing/2014/main" id="{260DDCE0-B992-47CD-89BC-B46CC954B858}"/>
                </a:ext>
              </a:extLst>
            </p:cNvPr>
            <p:cNvSpPr/>
            <p:nvPr/>
          </p:nvSpPr>
          <p:spPr>
            <a:xfrm>
              <a:off x="3632638" y="1587175"/>
              <a:ext cx="3129799" cy="1200329"/>
            </a:xfrm>
            <a:prstGeom prst="rect">
              <a:avLst/>
            </a:prstGeom>
          </p:spPr>
          <p:txBody>
            <a:bodyPr wrap="square">
              <a:spAutoFit/>
            </a:bodyPr>
            <a:lstStyle/>
            <a:p>
              <a:r>
                <a:rPr lang="en-US" dirty="0">
                  <a:latin typeface="Segoe UI" panose="020B0502040204020203" pitchFamily="34" charset="0"/>
                  <a:ea typeface="Verdana" panose="020B0604030504040204" pitchFamily="34" charset="0"/>
                  <a:cs typeface="Segoe UI" panose="020B0502040204020203" pitchFamily="34" charset="0"/>
                </a:rPr>
                <a:t>Data Box Disk (8TB SSDs)</a:t>
              </a:r>
            </a:p>
            <a:p>
              <a:r>
                <a:rPr lang="en-US" dirty="0">
                  <a:latin typeface="Segoe UI" panose="020B0502040204020203" pitchFamily="34" charset="0"/>
                  <a:ea typeface="Verdana" panose="020B0604030504040204" pitchFamily="34" charset="0"/>
                  <a:cs typeface="Segoe UI" panose="020B0502040204020203" pitchFamily="34" charset="0"/>
                </a:rPr>
                <a:t>Data Box (up to 100TB)</a:t>
              </a:r>
            </a:p>
            <a:p>
              <a:r>
                <a:rPr lang="en-US" dirty="0">
                  <a:latin typeface="Segoe UI" panose="020B0502040204020203" pitchFamily="34" charset="0"/>
                  <a:ea typeface="Verdana" panose="020B0604030504040204" pitchFamily="34" charset="0"/>
                  <a:cs typeface="Segoe UI" panose="020B0502040204020203" pitchFamily="34" charset="0"/>
                </a:rPr>
                <a:t>Data Box Heavy (up to 1PB)</a:t>
              </a:r>
            </a:p>
          </p:txBody>
        </p:sp>
        <p:cxnSp>
          <p:nvCxnSpPr>
            <p:cNvPr id="24" name="Connector: Elbow 23">
              <a:extLst>
                <a:ext uri="{FF2B5EF4-FFF2-40B4-BE49-F238E27FC236}">
                  <a16:creationId xmlns:a16="http://schemas.microsoft.com/office/drawing/2014/main" id="{2F27508F-0DCA-49E4-BDD1-E1F53F755B48}"/>
                </a:ext>
              </a:extLst>
            </p:cNvPr>
            <p:cNvCxnSpPr>
              <a:cxnSpLocks/>
              <a:stCxn id="22" idx="3"/>
              <a:endCxn id="23" idx="1"/>
            </p:cNvCxnSpPr>
            <p:nvPr/>
          </p:nvCxnSpPr>
          <p:spPr>
            <a:xfrm flipV="1">
              <a:off x="2330895" y="2187340"/>
              <a:ext cx="1301743" cy="362230"/>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B17A0AA4-E7CC-420C-B9AD-53E395808A39}"/>
                </a:ext>
              </a:extLst>
            </p:cNvPr>
            <p:cNvSpPr/>
            <p:nvPr/>
          </p:nvSpPr>
          <p:spPr>
            <a:xfrm>
              <a:off x="3632639" y="2834439"/>
              <a:ext cx="4265687" cy="646331"/>
            </a:xfrm>
            <a:prstGeom prst="rect">
              <a:avLst/>
            </a:prstGeom>
          </p:spPr>
          <p:txBody>
            <a:bodyPr wrap="none">
              <a:spAutoFit/>
            </a:bodyPr>
            <a:lstStyle/>
            <a:p>
              <a:r>
                <a:rPr lang="en-US" dirty="0">
                  <a:latin typeface="Segoe UI" panose="020B0502040204020203" pitchFamily="34" charset="0"/>
                  <a:ea typeface="Verdana" panose="020B0604030504040204" pitchFamily="34" charset="0"/>
                  <a:cs typeface="Segoe UI" panose="020B0502040204020203" pitchFamily="34" charset="0"/>
                </a:rPr>
                <a:t>Data Box Gateway (virtual appliance)</a:t>
              </a:r>
            </a:p>
            <a:p>
              <a:r>
                <a:rPr lang="en-US" dirty="0">
                  <a:latin typeface="Segoe UI" panose="020B0502040204020203" pitchFamily="34" charset="0"/>
                  <a:ea typeface="Verdana" panose="020B0604030504040204" pitchFamily="34" charset="0"/>
                  <a:cs typeface="Segoe UI" panose="020B0502040204020203" pitchFamily="34" charset="0"/>
                </a:rPr>
                <a:t>Data Box Edge (physical appliance)</a:t>
              </a:r>
            </a:p>
          </p:txBody>
        </p:sp>
        <p:cxnSp>
          <p:nvCxnSpPr>
            <p:cNvPr id="26" name="Connector: Elbow 25">
              <a:extLst>
                <a:ext uri="{FF2B5EF4-FFF2-40B4-BE49-F238E27FC236}">
                  <a16:creationId xmlns:a16="http://schemas.microsoft.com/office/drawing/2014/main" id="{C660ED25-0E7F-4761-B0B5-A6EC2B0FE7EA}"/>
                </a:ext>
              </a:extLst>
            </p:cNvPr>
            <p:cNvCxnSpPr>
              <a:cxnSpLocks/>
              <a:stCxn id="22" idx="3"/>
              <a:endCxn id="25" idx="1"/>
            </p:cNvCxnSpPr>
            <p:nvPr/>
          </p:nvCxnSpPr>
          <p:spPr>
            <a:xfrm>
              <a:off x="2330895" y="2549570"/>
              <a:ext cx="1301744" cy="60803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1350A9E3-11D0-4DF1-A32F-243CBF9DEB80}"/>
                </a:ext>
              </a:extLst>
            </p:cNvPr>
            <p:cNvSpPr/>
            <p:nvPr/>
          </p:nvSpPr>
          <p:spPr>
            <a:xfrm>
              <a:off x="2528246" y="1590706"/>
              <a:ext cx="947705" cy="369332"/>
            </a:xfrm>
            <a:prstGeom prst="rect">
              <a:avLst/>
            </a:prstGeom>
          </p:spPr>
          <p:txBody>
            <a:bodyPr wrap="none">
              <a:spAutoFit/>
            </a:bodyPr>
            <a:lstStyle/>
            <a:p>
              <a:r>
                <a:rPr lang="en-US" dirty="0">
                  <a:latin typeface="Segoe UI" panose="020B0502040204020203" pitchFamily="34" charset="0"/>
                  <a:ea typeface="Verdana" panose="020B0604030504040204" pitchFamily="34" charset="0"/>
                  <a:cs typeface="Segoe UI" panose="020B0502040204020203" pitchFamily="34" charset="0"/>
                </a:rPr>
                <a:t>Offline</a:t>
              </a:r>
              <a:endParaRPr lang="en-US"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CCE94F25-F067-4D63-AC4D-910E5EA4F95D}"/>
                </a:ext>
              </a:extLst>
            </p:cNvPr>
            <p:cNvSpPr/>
            <p:nvPr/>
          </p:nvSpPr>
          <p:spPr>
            <a:xfrm>
              <a:off x="2537887" y="3229401"/>
              <a:ext cx="931914" cy="369332"/>
            </a:xfrm>
            <a:prstGeom prst="rect">
              <a:avLst/>
            </a:prstGeom>
          </p:spPr>
          <p:txBody>
            <a:bodyPr wrap="none">
              <a:spAutoFit/>
            </a:bodyPr>
            <a:lstStyle/>
            <a:p>
              <a:r>
                <a:rPr lang="en-US" dirty="0">
                  <a:latin typeface="Segoe UI" panose="020B0502040204020203" pitchFamily="34" charset="0"/>
                  <a:ea typeface="Verdana" panose="020B0604030504040204" pitchFamily="34" charset="0"/>
                  <a:cs typeface="Segoe UI" panose="020B0502040204020203" pitchFamily="34" charset="0"/>
                </a:rPr>
                <a:t>Online</a:t>
              </a:r>
              <a:endParaRPr lang="en-US" dirty="0">
                <a:latin typeface="Segoe UI" panose="020B0502040204020203" pitchFamily="34" charset="0"/>
                <a:cs typeface="Segoe UI" panose="020B0502040204020203" pitchFamily="34" charset="0"/>
              </a:endParaRPr>
            </a:p>
          </p:txBody>
        </p:sp>
        <p:pic>
          <p:nvPicPr>
            <p:cNvPr id="29" name="Picture 28">
              <a:extLst>
                <a:ext uri="{FF2B5EF4-FFF2-40B4-BE49-F238E27FC236}">
                  <a16:creationId xmlns:a16="http://schemas.microsoft.com/office/drawing/2014/main" id="{BB731B9D-5CFE-4EFB-9F19-B65657CCF250}"/>
                </a:ext>
              </a:extLst>
            </p:cNvPr>
            <p:cNvPicPr>
              <a:picLocks noChangeAspect="1"/>
            </p:cNvPicPr>
            <p:nvPr/>
          </p:nvPicPr>
          <p:blipFill>
            <a:blip r:embed="rId3"/>
            <a:stretch>
              <a:fillRect/>
            </a:stretch>
          </p:blipFill>
          <p:spPr>
            <a:xfrm>
              <a:off x="8316880" y="1609460"/>
              <a:ext cx="843400" cy="569906"/>
            </a:xfrm>
            <a:prstGeom prst="rect">
              <a:avLst/>
            </a:prstGeom>
          </p:spPr>
        </p:pic>
        <p:sp>
          <p:nvSpPr>
            <p:cNvPr id="30" name="Rectangle 29">
              <a:extLst>
                <a:ext uri="{FF2B5EF4-FFF2-40B4-BE49-F238E27FC236}">
                  <a16:creationId xmlns:a16="http://schemas.microsoft.com/office/drawing/2014/main" id="{AB46A93D-6877-468C-B749-FFDCC21F84FB}"/>
                </a:ext>
              </a:extLst>
            </p:cNvPr>
            <p:cNvSpPr/>
            <p:nvPr/>
          </p:nvSpPr>
          <p:spPr>
            <a:xfrm>
              <a:off x="7853135" y="2113823"/>
              <a:ext cx="2124878" cy="369332"/>
            </a:xfrm>
            <a:prstGeom prst="rect">
              <a:avLst/>
            </a:prstGeom>
          </p:spPr>
          <p:txBody>
            <a:bodyPr wrap="none">
              <a:spAutoFit/>
            </a:bodyPr>
            <a:lstStyle/>
            <a:p>
              <a:r>
                <a:rPr lang="en-US" dirty="0">
                  <a:latin typeface="Segoe UI" panose="020B0502040204020203" pitchFamily="34" charset="0"/>
                  <a:ea typeface="Verdana" panose="020B0604030504040204" pitchFamily="34" charset="0"/>
                  <a:cs typeface="Segoe UI" panose="020B0502040204020203" pitchFamily="34" charset="0"/>
                </a:rPr>
                <a:t>Azure Datacenter</a:t>
              </a:r>
              <a:endParaRPr lang="en-US" dirty="0">
                <a:latin typeface="Segoe UI" panose="020B0502040204020203" pitchFamily="34" charset="0"/>
                <a:cs typeface="Segoe UI" panose="020B0502040204020203" pitchFamily="34" charset="0"/>
              </a:endParaRPr>
            </a:p>
          </p:txBody>
        </p:sp>
        <p:cxnSp>
          <p:nvCxnSpPr>
            <p:cNvPr id="31" name="Straight Arrow Connector 30">
              <a:extLst>
                <a:ext uri="{FF2B5EF4-FFF2-40B4-BE49-F238E27FC236}">
                  <a16:creationId xmlns:a16="http://schemas.microsoft.com/office/drawing/2014/main" id="{F54A50FD-7F65-4A0F-B93B-C89254115F39}"/>
                </a:ext>
              </a:extLst>
            </p:cNvPr>
            <p:cNvCxnSpPr>
              <a:cxnSpLocks/>
            </p:cNvCxnSpPr>
            <p:nvPr/>
          </p:nvCxnSpPr>
          <p:spPr>
            <a:xfrm>
              <a:off x="7538591" y="3115629"/>
              <a:ext cx="657149" cy="55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46894CDF-0FFE-46E1-B3A2-AAC00F919845}"/>
                </a:ext>
              </a:extLst>
            </p:cNvPr>
            <p:cNvCxnSpPr>
              <a:cxnSpLocks/>
            </p:cNvCxnSpPr>
            <p:nvPr/>
          </p:nvCxnSpPr>
          <p:spPr>
            <a:xfrm>
              <a:off x="8738580" y="2452377"/>
              <a:ext cx="0" cy="3820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D87C62A8-909A-47A3-A38C-42F3D2E4104C}"/>
                </a:ext>
              </a:extLst>
            </p:cNvPr>
            <p:cNvCxnSpPr>
              <a:cxnSpLocks/>
            </p:cNvCxnSpPr>
            <p:nvPr/>
          </p:nvCxnSpPr>
          <p:spPr>
            <a:xfrm>
              <a:off x="6762437" y="2155590"/>
              <a:ext cx="143330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Freeform 5">
              <a:extLst>
                <a:ext uri="{FF2B5EF4-FFF2-40B4-BE49-F238E27FC236}">
                  <a16:creationId xmlns:a16="http://schemas.microsoft.com/office/drawing/2014/main" id="{388C3AF2-C3F9-43A1-9514-2F70B150F837}"/>
                </a:ext>
              </a:extLst>
            </p:cNvPr>
            <p:cNvSpPr>
              <a:spLocks/>
            </p:cNvSpPr>
            <p:nvPr/>
          </p:nvSpPr>
          <p:spPr bwMode="auto">
            <a:xfrm>
              <a:off x="8223145" y="2810500"/>
              <a:ext cx="1229967" cy="470333"/>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rgbClr val="EBF1DF"/>
            </a:solidFill>
            <a:ln w="9525">
              <a:solidFill>
                <a:schemeClr val="tx1"/>
              </a:solidFill>
              <a:round/>
              <a:headEnd/>
              <a:tailEnd/>
            </a:ln>
          </p:spPr>
          <p:txBody>
            <a:bodyPr vert="horz" wrap="square" lIns="91440" tIns="45720" rIns="91440" bIns="45720" numCol="1" anchor="b" anchorCtr="1" compatLnSpc="1">
              <a:prstTxWarp prst="textNoShape">
                <a:avLst/>
              </a:prstTxWarp>
            </a:bodyPr>
            <a:lstStyle/>
            <a:p>
              <a:r>
                <a:rPr lang="en-US" dirty="0">
                  <a:latin typeface="Segoe UI" panose="020B0502040204020203" pitchFamily="34" charset="0"/>
                  <a:ea typeface="Verdana" panose="020B0604030504040204" pitchFamily="34" charset="0"/>
                  <a:cs typeface="Segoe UI" panose="020B0502040204020203" pitchFamily="34" charset="0"/>
                </a:rPr>
                <a:t>Azure</a:t>
              </a:r>
            </a:p>
          </p:txBody>
        </p:sp>
        <p:pic>
          <p:nvPicPr>
            <p:cNvPr id="35" name="Picture 34">
              <a:extLst>
                <a:ext uri="{FF2B5EF4-FFF2-40B4-BE49-F238E27FC236}">
                  <a16:creationId xmlns:a16="http://schemas.microsoft.com/office/drawing/2014/main" id="{E6D62DE7-5E4A-4AAA-ABFA-474F7591ABAD}"/>
                </a:ext>
              </a:extLst>
            </p:cNvPr>
            <p:cNvPicPr>
              <a:picLocks noChangeAspect="1"/>
            </p:cNvPicPr>
            <p:nvPr/>
          </p:nvPicPr>
          <p:blipFill>
            <a:blip r:embed="rId4"/>
            <a:stretch>
              <a:fillRect/>
            </a:stretch>
          </p:blipFill>
          <p:spPr>
            <a:xfrm>
              <a:off x="6995144" y="1706913"/>
              <a:ext cx="726576" cy="388723"/>
            </a:xfrm>
            <a:prstGeom prst="rect">
              <a:avLst/>
            </a:prstGeom>
          </p:spPr>
        </p:pic>
      </p:grpSp>
    </p:spTree>
    <p:extLst>
      <p:ext uri="{BB962C8B-B14F-4D97-AF65-F5344CB8AC3E}">
        <p14:creationId xmlns:p14="http://schemas.microsoft.com/office/powerpoint/2010/main" val="2788038337"/>
      </p:ext>
    </p:extLst>
  </p:cSld>
  <p:clrMapOvr>
    <a:masterClrMapping/>
  </p:clrMapOvr>
  <p:transition>
    <p:fade/>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AzCopy</a:t>
            </a:r>
          </a:p>
        </p:txBody>
      </p:sp>
      <p:sp>
        <p:nvSpPr>
          <p:cNvPr id="6" name="Text Placeholder 5"/>
          <p:cNvSpPr>
            <a:spLocks noGrp="1"/>
          </p:cNvSpPr>
          <p:nvPr>
            <p:ph type="body" sz="quarter" idx="10"/>
          </p:nvPr>
        </p:nvSpPr>
        <p:spPr>
          <a:xfrm>
            <a:off x="568452" y="2138335"/>
            <a:ext cx="11018520" cy="3447098"/>
          </a:xfrm>
        </p:spPr>
        <p:txBody>
          <a:bodyPr vert="horz" wrap="square" lIns="0" tIns="0" rIns="0" bIns="0" rtlCol="0" anchor="t">
            <a:spAutoFit/>
          </a:bodyPr>
          <a:lstStyle/>
          <a:p>
            <a:r>
              <a:rPr lang="en-US" dirty="0">
                <a:latin typeface="Segoe UI Semilight"/>
                <a:cs typeface="Segoe UI Semilight"/>
              </a:rPr>
              <a:t>Command-line utility</a:t>
            </a:r>
          </a:p>
          <a:p>
            <a:r>
              <a:rPr lang="en-US" dirty="0">
                <a:latin typeface="Segoe UI Semilight"/>
                <a:cs typeface="Segoe UI Semilight"/>
              </a:rPr>
              <a:t>Available on Windows, Linux, and MacOS</a:t>
            </a:r>
          </a:p>
          <a:p>
            <a:r>
              <a:rPr lang="en-US" dirty="0">
                <a:latin typeface="Segoe UI Semilight"/>
                <a:cs typeface="Segoe UI Semilight"/>
              </a:rPr>
              <a:t>Designed for copying data to and from Azure Blob, File, and Table storage</a:t>
            </a:r>
          </a:p>
          <a:p>
            <a:r>
              <a:rPr lang="en-US" dirty="0">
                <a:latin typeface="Segoe UI Semilight"/>
                <a:cs typeface="Segoe UI Semilight"/>
              </a:rPr>
              <a:t>Authentication options include Active Directory or SAS token</a:t>
            </a:r>
          </a:p>
          <a:p>
            <a:r>
              <a:rPr lang="en-US" dirty="0">
                <a:latin typeface="Segoe UI Semilight"/>
                <a:cs typeface="Segoe UI Semilight"/>
              </a:rPr>
              <a:t>Example 1: Copy a Blob storage account to another account</a:t>
            </a:r>
          </a:p>
          <a:p>
            <a:r>
              <a:rPr lang="en-US" dirty="0">
                <a:latin typeface="Segoe UI Semilight"/>
                <a:cs typeface="Segoe UI Semilight"/>
              </a:rPr>
              <a:t>Example 2: List/Remove files and blobs (wildcard support)</a:t>
            </a:r>
          </a:p>
        </p:txBody>
      </p:sp>
      <p:sp>
        <p:nvSpPr>
          <p:cNvPr id="2" name="Rectangle 1">
            <a:extLst>
              <a:ext uri="{FF2B5EF4-FFF2-40B4-BE49-F238E27FC236}">
                <a16:creationId xmlns:a16="http://schemas.microsoft.com/office/drawing/2014/main" id="{4B50F156-2278-4203-AC73-B30449E7769B}"/>
              </a:ext>
            </a:extLst>
          </p:cNvPr>
          <p:cNvSpPr/>
          <p:nvPr/>
        </p:nvSpPr>
        <p:spPr>
          <a:xfrm>
            <a:off x="857879" y="1415534"/>
            <a:ext cx="10812251" cy="492443"/>
          </a:xfrm>
          <a:prstGeom prst="rect">
            <a:avLst/>
          </a:prstGeom>
        </p:spPr>
        <p:txBody>
          <a:bodyPr wrap="square">
            <a:spAutoFit/>
          </a:bodyPr>
          <a:lstStyle/>
          <a:p>
            <a:r>
              <a:rPr lang="fr-FR" sz="2600" dirty="0" err="1">
                <a:latin typeface="Consolas" panose="020B0609020204030204" pitchFamily="49" charset="0"/>
              </a:rPr>
              <a:t>azcopy</a:t>
            </a:r>
            <a:r>
              <a:rPr lang="fr-FR" sz="2600" dirty="0">
                <a:latin typeface="Consolas" panose="020B0609020204030204" pitchFamily="49" charset="0"/>
              </a:rPr>
              <a:t> copy /Source:&lt;source&gt; /Dest:&lt;destination&gt; [Options]</a:t>
            </a:r>
            <a:endParaRPr lang="en-US" sz="2600" dirty="0">
              <a:latin typeface="Consolas" panose="020B0609020204030204" pitchFamily="49" charset="0"/>
            </a:endParaRPr>
          </a:p>
        </p:txBody>
      </p:sp>
    </p:spTree>
    <p:extLst>
      <p:ext uri="{BB962C8B-B14F-4D97-AF65-F5344CB8AC3E}">
        <p14:creationId xmlns:p14="http://schemas.microsoft.com/office/powerpoint/2010/main" val="1536583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87697-4C48-4AFF-BDFF-9F92E72CCB76}"/>
              </a:ext>
            </a:extLst>
          </p:cNvPr>
          <p:cNvSpPr>
            <a:spLocks noGrp="1"/>
          </p:cNvSpPr>
          <p:nvPr>
            <p:ph type="title"/>
          </p:nvPr>
        </p:nvSpPr>
        <p:spPr/>
        <p:txBody>
          <a:bodyPr/>
          <a:lstStyle/>
          <a:p>
            <a:r>
              <a:rPr lang="en-US" dirty="0">
                <a:solidFill>
                  <a:schemeClr val="tx1"/>
                </a:solidFill>
              </a:rPr>
              <a:t>Data Transfer Tool Selection</a:t>
            </a:r>
          </a:p>
        </p:txBody>
      </p:sp>
      <p:graphicFrame>
        <p:nvGraphicFramePr>
          <p:cNvPr id="4" name="Table 3">
            <a:extLst>
              <a:ext uri="{FF2B5EF4-FFF2-40B4-BE49-F238E27FC236}">
                <a16:creationId xmlns:a16="http://schemas.microsoft.com/office/drawing/2014/main" id="{1C5F3E78-D27F-43C9-B030-306D14B04C3C}"/>
              </a:ext>
            </a:extLst>
          </p:cNvPr>
          <p:cNvGraphicFramePr>
            <a:graphicFrameLocks noGrp="1"/>
          </p:cNvGraphicFramePr>
          <p:nvPr/>
        </p:nvGraphicFramePr>
        <p:xfrm>
          <a:off x="588263" y="1410674"/>
          <a:ext cx="10794912" cy="4600584"/>
        </p:xfrm>
        <a:graphic>
          <a:graphicData uri="http://schemas.openxmlformats.org/drawingml/2006/table">
            <a:tbl>
              <a:tblPr firstRow="1">
                <a:tableStyleId>{5C22544A-7EE6-4342-B048-85BDC9FD1C3A}</a:tableStyleId>
              </a:tblPr>
              <a:tblGrid>
                <a:gridCol w="2480862">
                  <a:extLst>
                    <a:ext uri="{9D8B030D-6E8A-4147-A177-3AD203B41FA5}">
                      <a16:colId xmlns:a16="http://schemas.microsoft.com/office/drawing/2014/main" val="2869550268"/>
                    </a:ext>
                  </a:extLst>
                </a:gridCol>
                <a:gridCol w="3877852">
                  <a:extLst>
                    <a:ext uri="{9D8B030D-6E8A-4147-A177-3AD203B41FA5}">
                      <a16:colId xmlns:a16="http://schemas.microsoft.com/office/drawing/2014/main" val="740551141"/>
                    </a:ext>
                  </a:extLst>
                </a:gridCol>
                <a:gridCol w="4436198">
                  <a:extLst>
                    <a:ext uri="{9D8B030D-6E8A-4147-A177-3AD203B41FA5}">
                      <a16:colId xmlns:a16="http://schemas.microsoft.com/office/drawing/2014/main" val="1937237856"/>
                    </a:ext>
                  </a:extLst>
                </a:gridCol>
              </a:tblGrid>
              <a:tr h="371592">
                <a:tc>
                  <a:txBody>
                    <a:bodyPr/>
                    <a:lstStyle/>
                    <a:p>
                      <a:pPr algn="ctr" fontAlgn="b"/>
                      <a:r>
                        <a:rPr lang="en-US" sz="2000" dirty="0">
                          <a:effectLst/>
                        </a:rPr>
                        <a:t>Dataset</a:t>
                      </a:r>
                    </a:p>
                  </a:txBody>
                  <a:tcPr marL="44432" marR="44432" marT="33324" marB="3332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dirty="0">
                          <a:effectLst/>
                        </a:rPr>
                        <a:t>Network bandwidth</a:t>
                      </a:r>
                    </a:p>
                  </a:txBody>
                  <a:tcPr marL="44432" marR="44432" marT="33324" marB="3332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dirty="0">
                          <a:effectLst/>
                        </a:rPr>
                        <a:t>Solution to use</a:t>
                      </a:r>
                    </a:p>
                  </a:txBody>
                  <a:tcPr marL="44432" marR="44432" marT="33324" marB="3332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969128"/>
                  </a:ext>
                </a:extLst>
              </a:tr>
              <a:tr h="1182339">
                <a:tc>
                  <a:txBody>
                    <a:bodyPr/>
                    <a:lstStyle/>
                    <a:p>
                      <a:pPr algn="l" fontAlgn="t"/>
                      <a:r>
                        <a:rPr lang="en-US" sz="2000" dirty="0">
                          <a:effectLst/>
                        </a:rPr>
                        <a:t>Large dataset</a:t>
                      </a:r>
                    </a:p>
                  </a:txBody>
                  <a:tcPr marL="44432" marR="44432" marT="33324" marB="333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2000" dirty="0">
                          <a:effectLst/>
                        </a:rPr>
                        <a:t>Low-bandwidth network or direct connectivity to on-premises storage is limited by organization policies</a:t>
                      </a:r>
                    </a:p>
                  </a:txBody>
                  <a:tcPr marL="44432" marR="44432" marT="33324" marB="333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2000" dirty="0">
                          <a:effectLst/>
                        </a:rPr>
                        <a:t>Azure Import/Export for export; Data Box Disk or Data Box for import where supported; otherwise use Azure Import/Export</a:t>
                      </a:r>
                    </a:p>
                  </a:txBody>
                  <a:tcPr marL="44432" marR="44432" marT="33324" marB="333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6763970"/>
                  </a:ext>
                </a:extLst>
              </a:tr>
              <a:tr h="979653">
                <a:tc>
                  <a:txBody>
                    <a:bodyPr/>
                    <a:lstStyle/>
                    <a:p>
                      <a:pPr algn="l" fontAlgn="t"/>
                      <a:r>
                        <a:rPr lang="en-US" sz="2000" dirty="0">
                          <a:effectLst/>
                        </a:rPr>
                        <a:t>Large dataset</a:t>
                      </a:r>
                    </a:p>
                  </a:txBody>
                  <a:tcPr marL="44432" marR="44432" marT="33324" marB="333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2000" dirty="0">
                          <a:effectLst/>
                        </a:rPr>
                        <a:t>High-bandwidth network: 1 gigabit per second (Gbps) - 100 Gbps</a:t>
                      </a:r>
                    </a:p>
                  </a:txBody>
                  <a:tcPr marL="44432" marR="44432" marT="33324" marB="333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2000" dirty="0">
                          <a:effectLst/>
                        </a:rPr>
                        <a:t>AzCopy for online transfers; or to import data, Azure Data Box Edge, or Azure Data Box Gateway</a:t>
                      </a:r>
                    </a:p>
                  </a:txBody>
                  <a:tcPr marL="44432" marR="44432" marT="33324" marB="333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953371"/>
                  </a:ext>
                </a:extLst>
              </a:tr>
              <a:tr h="776965">
                <a:tc>
                  <a:txBody>
                    <a:bodyPr/>
                    <a:lstStyle/>
                    <a:p>
                      <a:pPr algn="l" fontAlgn="t"/>
                      <a:r>
                        <a:rPr lang="en-US" sz="2000" dirty="0">
                          <a:effectLst/>
                        </a:rPr>
                        <a:t>Large dataset</a:t>
                      </a:r>
                    </a:p>
                  </a:txBody>
                  <a:tcPr marL="44432" marR="44432" marT="33324" marB="333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2000" dirty="0">
                          <a:effectLst/>
                        </a:rPr>
                        <a:t>Moderate-bandwidth network: 100 megabits per second (Mbps) - 1 Gbps</a:t>
                      </a:r>
                    </a:p>
                  </a:txBody>
                  <a:tcPr marL="44432" marR="44432" marT="33324" marB="333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2000" dirty="0">
                          <a:effectLst/>
                        </a:rPr>
                        <a:t>Azure Import/Export for export or Azure Data Box family for import where supported</a:t>
                      </a:r>
                    </a:p>
                  </a:txBody>
                  <a:tcPr marL="44432" marR="44432" marT="33324" marB="333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2850253"/>
                  </a:ext>
                </a:extLst>
              </a:tr>
              <a:tr h="776965">
                <a:tc>
                  <a:txBody>
                    <a:bodyPr/>
                    <a:lstStyle/>
                    <a:p>
                      <a:pPr algn="l" fontAlgn="t"/>
                      <a:r>
                        <a:rPr lang="en-US" sz="2000" dirty="0">
                          <a:effectLst/>
                        </a:rPr>
                        <a:t>Small dataset: a few GBs to a few TBs</a:t>
                      </a:r>
                    </a:p>
                  </a:txBody>
                  <a:tcPr marL="44432" marR="44432" marT="33324" marB="333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2000" dirty="0">
                          <a:effectLst/>
                        </a:rPr>
                        <a:t>Low to moderate-bandwidth network: up to 1 Gbps</a:t>
                      </a:r>
                    </a:p>
                  </a:txBody>
                  <a:tcPr marL="44432" marR="44432" marT="33324" marB="333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2000" dirty="0">
                          <a:effectLst/>
                        </a:rPr>
                        <a:t>If transferring only a few files, use Azure Storage Explorer, Azure portal, AzCopy, or AZ CLI</a:t>
                      </a:r>
                    </a:p>
                  </a:txBody>
                  <a:tcPr marL="44432" marR="44432" marT="33324" marB="333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03465992"/>
                  </a:ext>
                </a:extLst>
              </a:tr>
            </a:tbl>
          </a:graphicData>
        </a:graphic>
      </p:graphicFrame>
    </p:spTree>
    <p:extLst>
      <p:ext uri="{BB962C8B-B14F-4D97-AF65-F5344CB8AC3E}">
        <p14:creationId xmlns:p14="http://schemas.microsoft.com/office/powerpoint/2010/main" val="3981886824"/>
      </p:ext>
    </p:extLst>
  </p:cSld>
  <p:clrMapOvr>
    <a:masterClrMapping/>
  </p:clrMapOvr>
  <p:transition>
    <p:fade/>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6" y="3035808"/>
            <a:ext cx="10764656" cy="498598"/>
          </a:xfrm>
        </p:spPr>
        <p:txBody>
          <a:bodyPr/>
          <a:lstStyle/>
          <a:p>
            <a:r>
              <a:rPr lang="en-US" dirty="0"/>
              <a:t>Module 07 Labs and Review</a:t>
            </a:r>
            <a:endParaRPr lang="en-US" strike="sngStrike" dirty="0">
              <a:solidFill>
                <a:srgbClr val="FF0000"/>
              </a:solidFill>
            </a:endParaRPr>
          </a:p>
        </p:txBody>
      </p:sp>
    </p:spTree>
    <p:extLst>
      <p:ext uri="{BB962C8B-B14F-4D97-AF65-F5344CB8AC3E}">
        <p14:creationId xmlns:p14="http://schemas.microsoft.com/office/powerpoint/2010/main" val="2166021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2063" y="1889046"/>
            <a:ext cx="4167887" cy="2215991"/>
          </a:xfrm>
        </p:spPr>
        <p:txBody>
          <a:bodyPr/>
          <a:lstStyle/>
          <a:p>
            <a:r>
              <a:rPr lang="en-US" dirty="0"/>
              <a:t>AZ-104T00A</a:t>
            </a:r>
            <a:br>
              <a:rPr lang="en-US" dirty="0"/>
            </a:br>
            <a:r>
              <a:rPr lang="en-US" dirty="0"/>
              <a:t>Module 08: </a:t>
            </a:r>
            <a:br>
              <a:rPr lang="en-US" dirty="0"/>
            </a:br>
            <a:r>
              <a:rPr lang="en-US" dirty="0"/>
              <a:t>Azure Virtual Machines</a:t>
            </a:r>
          </a:p>
        </p:txBody>
      </p:sp>
    </p:spTree>
    <p:extLst>
      <p:ext uri="{BB962C8B-B14F-4D97-AF65-F5344CB8AC3E}">
        <p14:creationId xmlns:p14="http://schemas.microsoft.com/office/powerpoint/2010/main" val="2144490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D4DA7-EEAE-4A8B-A91E-6590B153BF49}"/>
              </a:ext>
            </a:extLst>
          </p:cNvPr>
          <p:cNvSpPr>
            <a:spLocks noGrp="1"/>
          </p:cNvSpPr>
          <p:nvPr>
            <p:ph type="title"/>
          </p:nvPr>
        </p:nvSpPr>
        <p:spPr/>
        <p:txBody>
          <a:bodyPr/>
          <a:lstStyle/>
          <a:p>
            <a:r>
              <a:rPr lang="en-US" dirty="0"/>
              <a:t>Module Overview</a:t>
            </a:r>
          </a:p>
        </p:txBody>
      </p:sp>
      <p:sp>
        <p:nvSpPr>
          <p:cNvPr id="3" name="Text Placeholder 2">
            <a:extLst>
              <a:ext uri="{FF2B5EF4-FFF2-40B4-BE49-F238E27FC236}">
                <a16:creationId xmlns:a16="http://schemas.microsoft.com/office/drawing/2014/main" id="{905AEEDD-5D0D-4868-9530-91B5BD7D7319}"/>
              </a:ext>
            </a:extLst>
          </p:cNvPr>
          <p:cNvSpPr>
            <a:spLocks noGrp="1"/>
          </p:cNvSpPr>
          <p:nvPr>
            <p:ph type="body" sz="quarter" idx="10"/>
          </p:nvPr>
        </p:nvSpPr>
        <p:spPr>
          <a:xfrm>
            <a:off x="584200" y="1435497"/>
            <a:ext cx="11018520" cy="1982081"/>
          </a:xfrm>
        </p:spPr>
        <p:txBody>
          <a:bodyPr/>
          <a:lstStyle/>
          <a:p>
            <a:r>
              <a:rPr lang="en-US" dirty="0"/>
              <a:t>Virtual Machine Planning</a:t>
            </a:r>
          </a:p>
          <a:p>
            <a:r>
              <a:rPr lang="en-US" dirty="0"/>
              <a:t>Creating Virtual Machines</a:t>
            </a:r>
          </a:p>
          <a:p>
            <a:r>
              <a:rPr lang="en-US" dirty="0"/>
              <a:t>Virtual Machine Availability</a:t>
            </a:r>
          </a:p>
          <a:p>
            <a:r>
              <a:rPr lang="en-US" dirty="0"/>
              <a:t>Virtual Machine Extensions</a:t>
            </a:r>
          </a:p>
        </p:txBody>
      </p:sp>
    </p:spTree>
    <p:extLst>
      <p:ext uri="{BB962C8B-B14F-4D97-AF65-F5344CB8AC3E}">
        <p14:creationId xmlns:p14="http://schemas.microsoft.com/office/powerpoint/2010/main" val="2278137800"/>
      </p:ext>
    </p:extLst>
  </p:cSld>
  <p:clrMapOvr>
    <a:masterClrMapping/>
  </p:clrMapOvr>
  <p:transition>
    <p:fade/>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6" y="3035808"/>
            <a:ext cx="10764656" cy="498598"/>
          </a:xfrm>
        </p:spPr>
        <p:txBody>
          <a:bodyPr/>
          <a:lstStyle/>
          <a:p>
            <a:r>
              <a:rPr lang="en-US" dirty="0"/>
              <a:t>Virtual Machine Planning</a:t>
            </a:r>
          </a:p>
        </p:txBody>
      </p:sp>
    </p:spTree>
    <p:extLst>
      <p:ext uri="{BB962C8B-B14F-4D97-AF65-F5344CB8AC3E}">
        <p14:creationId xmlns:p14="http://schemas.microsoft.com/office/powerpoint/2010/main" val="1643787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D4DA7-EEAE-4A8B-A91E-6590B153BF49}"/>
              </a:ext>
            </a:extLst>
          </p:cNvPr>
          <p:cNvSpPr>
            <a:spLocks noGrp="1"/>
          </p:cNvSpPr>
          <p:nvPr>
            <p:ph type="title"/>
          </p:nvPr>
        </p:nvSpPr>
        <p:spPr/>
        <p:txBody>
          <a:bodyPr/>
          <a:lstStyle/>
          <a:p>
            <a:r>
              <a:rPr lang="en-US" dirty="0"/>
              <a:t>Virtual Machine Planning Overview</a:t>
            </a:r>
          </a:p>
        </p:txBody>
      </p:sp>
      <p:sp>
        <p:nvSpPr>
          <p:cNvPr id="3" name="Text Placeholder 2">
            <a:extLst>
              <a:ext uri="{FF2B5EF4-FFF2-40B4-BE49-F238E27FC236}">
                <a16:creationId xmlns:a16="http://schemas.microsoft.com/office/drawing/2014/main" id="{905AEEDD-5D0D-4868-9530-91B5BD7D7319}"/>
              </a:ext>
            </a:extLst>
          </p:cNvPr>
          <p:cNvSpPr>
            <a:spLocks noGrp="1"/>
          </p:cNvSpPr>
          <p:nvPr>
            <p:ph type="body" sz="quarter" idx="10"/>
          </p:nvPr>
        </p:nvSpPr>
        <p:spPr>
          <a:xfrm>
            <a:off x="584200" y="1435497"/>
            <a:ext cx="11018520" cy="4050340"/>
          </a:xfrm>
        </p:spPr>
        <p:txBody>
          <a:bodyPr/>
          <a:lstStyle/>
          <a:p>
            <a:r>
              <a:rPr lang="en-US" dirty="0"/>
              <a:t>IaaS Cloud Services</a:t>
            </a:r>
          </a:p>
          <a:p>
            <a:r>
              <a:rPr lang="en-US" dirty="0"/>
              <a:t>Planning Checklist</a:t>
            </a:r>
          </a:p>
          <a:p>
            <a:r>
              <a:rPr lang="en-US" dirty="0"/>
              <a:t>Location and Pricing</a:t>
            </a:r>
          </a:p>
          <a:p>
            <a:r>
              <a:rPr lang="en-US" dirty="0"/>
              <a:t>Virtual Machine Sizing</a:t>
            </a:r>
          </a:p>
          <a:p>
            <a:r>
              <a:rPr lang="en-US" dirty="0"/>
              <a:t>Virtual Machine Disks</a:t>
            </a:r>
          </a:p>
          <a:p>
            <a:r>
              <a:rPr lang="en-US" dirty="0"/>
              <a:t>Storage Options </a:t>
            </a:r>
          </a:p>
          <a:p>
            <a:r>
              <a:rPr lang="en-US" dirty="0"/>
              <a:t>Supported Operating Systems</a:t>
            </a:r>
          </a:p>
          <a:p>
            <a:r>
              <a:rPr lang="en-US" dirty="0"/>
              <a:t>Virtual Machine Connections</a:t>
            </a:r>
          </a:p>
        </p:txBody>
      </p:sp>
    </p:spTree>
    <p:extLst>
      <p:ext uri="{BB962C8B-B14F-4D97-AF65-F5344CB8AC3E}">
        <p14:creationId xmlns:p14="http://schemas.microsoft.com/office/powerpoint/2010/main" val="2707228551"/>
      </p:ext>
    </p:extLst>
  </p:cSld>
  <p:clrMapOvr>
    <a:masterClrMapping/>
  </p:clrMapOvr>
  <p:transition>
    <p:fade/>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IaaS Cloud Services</a:t>
            </a:r>
          </a:p>
        </p:txBody>
      </p:sp>
      <p:sp>
        <p:nvSpPr>
          <p:cNvPr id="6" name="Text Placeholder 5"/>
          <p:cNvSpPr>
            <a:spLocks noGrp="1"/>
          </p:cNvSpPr>
          <p:nvPr>
            <p:ph type="body" sz="quarter" idx="10"/>
          </p:nvPr>
        </p:nvSpPr>
        <p:spPr>
          <a:xfrm>
            <a:off x="588263" y="5558794"/>
            <a:ext cx="10876150" cy="677108"/>
          </a:xfrm>
        </p:spPr>
        <p:txBody>
          <a:bodyPr/>
          <a:lstStyle/>
          <a:p>
            <a:r>
              <a:rPr lang="en-US" sz="2200" dirty="0"/>
              <a:t>Test and development, website hosting, storage, backup, recovery, high-performance computing, big data analysis, and extended data center</a:t>
            </a:r>
          </a:p>
        </p:txBody>
      </p:sp>
      <p:pic>
        <p:nvPicPr>
          <p:cNvPr id="3" name="Picture 2" descr="Layers of management responsibility for on-premises, IaaS, PaaS, and SaaS. ">
            <a:extLst>
              <a:ext uri="{FF2B5EF4-FFF2-40B4-BE49-F238E27FC236}">
                <a16:creationId xmlns:a16="http://schemas.microsoft.com/office/drawing/2014/main" id="{1C922528-7F08-4CCE-8ED3-717DCFEC6C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155" y="1260325"/>
            <a:ext cx="10730627" cy="4206824"/>
          </a:xfrm>
          <a:prstGeom prst="rect">
            <a:avLst/>
          </a:prstGeom>
        </p:spPr>
      </p:pic>
      <p:sp>
        <p:nvSpPr>
          <p:cNvPr id="4" name="Rectangle 3">
            <a:extLst>
              <a:ext uri="{FF2B5EF4-FFF2-40B4-BE49-F238E27FC236}">
                <a16:creationId xmlns:a16="http://schemas.microsoft.com/office/drawing/2014/main" id="{7C75E696-382A-4559-A7A8-D24E5A5B96DA}"/>
              </a:ext>
              <a:ext uri="{C183D7F6-B498-43B3-948B-1728B52AA6E4}">
                <adec:decorative xmlns:adec="http://schemas.microsoft.com/office/drawing/2017/decorative" val="1"/>
              </a:ext>
            </a:extLst>
          </p:cNvPr>
          <p:cNvSpPr/>
          <p:nvPr/>
        </p:nvSpPr>
        <p:spPr bwMode="auto">
          <a:xfrm>
            <a:off x="3349592" y="1390851"/>
            <a:ext cx="1636294" cy="591953"/>
          </a:xfrm>
          <a:prstGeom prst="rect">
            <a:avLst/>
          </a:prstGeom>
          <a:no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7195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2919" y="2007918"/>
            <a:ext cx="4167887" cy="2215991"/>
          </a:xfrm>
        </p:spPr>
        <p:txBody>
          <a:bodyPr/>
          <a:lstStyle/>
          <a:p>
            <a:r>
              <a:rPr lang="en-US" dirty="0">
                <a:cs typeface="Segoe UI"/>
              </a:rPr>
              <a:t>AZ-104T00A</a:t>
            </a:r>
            <a:br>
              <a:rPr lang="en-US" dirty="0"/>
            </a:br>
            <a:r>
              <a:rPr lang="en-US" dirty="0">
                <a:cs typeface="Segoe UI"/>
              </a:rPr>
              <a:t>Module 02: </a:t>
            </a:r>
            <a:br>
              <a:rPr lang="en-US" dirty="0"/>
            </a:br>
            <a:r>
              <a:rPr lang="en-US" dirty="0">
                <a:cs typeface="Segoe UI"/>
              </a:rPr>
              <a:t>Governance </a:t>
            </a:r>
            <a:br>
              <a:rPr lang="en-US" dirty="0"/>
            </a:br>
            <a:r>
              <a:rPr lang="en-US" dirty="0">
                <a:cs typeface="Segoe UI"/>
              </a:rPr>
              <a:t>and Compliance</a:t>
            </a:r>
          </a:p>
        </p:txBody>
      </p:sp>
    </p:spTree>
    <p:extLst>
      <p:ext uri="{BB962C8B-B14F-4D97-AF65-F5344CB8AC3E}">
        <p14:creationId xmlns:p14="http://schemas.microsoft.com/office/powerpoint/2010/main" val="1009588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Planning Checklist</a:t>
            </a:r>
          </a:p>
        </p:txBody>
      </p:sp>
      <p:sp>
        <p:nvSpPr>
          <p:cNvPr id="6" name="Text Placeholder 5"/>
          <p:cNvSpPr>
            <a:spLocks noGrp="1"/>
          </p:cNvSpPr>
          <p:nvPr>
            <p:ph type="body" sz="quarter" idx="10"/>
          </p:nvPr>
        </p:nvSpPr>
        <p:spPr>
          <a:xfrm>
            <a:off x="567244" y="1534027"/>
            <a:ext cx="5718175" cy="3533275"/>
          </a:xfrm>
        </p:spPr>
        <p:txBody>
          <a:bodyPr/>
          <a:lstStyle/>
          <a:p>
            <a:r>
              <a:rPr lang="en-US" dirty="0"/>
              <a:t>Start with the network</a:t>
            </a:r>
          </a:p>
          <a:p>
            <a:r>
              <a:rPr lang="en-US" dirty="0"/>
              <a:t>Name the VM</a:t>
            </a:r>
          </a:p>
          <a:p>
            <a:r>
              <a:rPr lang="en-US" dirty="0"/>
              <a:t>Decide the location for the VM</a:t>
            </a:r>
          </a:p>
          <a:p>
            <a:r>
              <a:rPr lang="en-US" dirty="0"/>
              <a:t>Determine the size of the VM</a:t>
            </a:r>
          </a:p>
          <a:p>
            <a:r>
              <a:rPr lang="en-US" dirty="0"/>
              <a:t>Understand the pricing model</a:t>
            </a:r>
          </a:p>
          <a:p>
            <a:r>
              <a:rPr lang="en-US" dirty="0"/>
              <a:t>Consider storage for the VM</a:t>
            </a:r>
          </a:p>
          <a:p>
            <a:r>
              <a:rPr lang="en-US" dirty="0"/>
              <a:t>Select an operating system</a:t>
            </a:r>
          </a:p>
        </p:txBody>
      </p:sp>
    </p:spTree>
    <p:extLst>
      <p:ext uri="{BB962C8B-B14F-4D97-AF65-F5344CB8AC3E}">
        <p14:creationId xmlns:p14="http://schemas.microsoft.com/office/powerpoint/2010/main" val="334382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Location and Pricing</a:t>
            </a:r>
          </a:p>
        </p:txBody>
      </p:sp>
      <p:sp>
        <p:nvSpPr>
          <p:cNvPr id="6" name="Text Placeholder 5"/>
          <p:cNvSpPr>
            <a:spLocks noGrp="1"/>
          </p:cNvSpPr>
          <p:nvPr>
            <p:ph type="body" sz="quarter" idx="10"/>
          </p:nvPr>
        </p:nvSpPr>
        <p:spPr>
          <a:xfrm>
            <a:off x="584200" y="1435100"/>
            <a:ext cx="6474968" cy="4025717"/>
          </a:xfrm>
        </p:spPr>
        <p:txBody>
          <a:bodyPr/>
          <a:lstStyle/>
          <a:p>
            <a:r>
              <a:rPr lang="en-US" dirty="0"/>
              <a:t>Location</a:t>
            </a:r>
          </a:p>
          <a:p>
            <a:pPr lvl="1"/>
            <a:r>
              <a:rPr lang="en-US" dirty="0"/>
              <a:t>Each region has different hardware and service capabilities</a:t>
            </a:r>
          </a:p>
          <a:p>
            <a:pPr lvl="1"/>
            <a:r>
              <a:rPr lang="en-US" dirty="0"/>
              <a:t>Locate virtual machines as close as possible to your users</a:t>
            </a:r>
          </a:p>
          <a:p>
            <a:pPr lvl="1"/>
            <a:r>
              <a:rPr lang="en-US" dirty="0"/>
              <a:t>Locate virtual machines to ensure compliance and legal obligations</a:t>
            </a:r>
          </a:p>
          <a:p>
            <a:r>
              <a:rPr lang="en-US" dirty="0"/>
              <a:t>Pricing</a:t>
            </a:r>
          </a:p>
          <a:p>
            <a:pPr lvl="1"/>
            <a:r>
              <a:rPr lang="en-US" dirty="0"/>
              <a:t>Compute costs</a:t>
            </a:r>
          </a:p>
          <a:p>
            <a:pPr lvl="1"/>
            <a:r>
              <a:rPr lang="en-US" dirty="0"/>
              <a:t>Storage costs (consumption-based and reserved instances)</a:t>
            </a:r>
          </a:p>
        </p:txBody>
      </p:sp>
      <p:pic>
        <p:nvPicPr>
          <p:cNvPr id="5" name="Graphic 4">
            <a:extLst>
              <a:ext uri="{FF2B5EF4-FFF2-40B4-BE49-F238E27FC236}">
                <a16:creationId xmlns:a16="http://schemas.microsoft.com/office/drawing/2014/main" id="{FBC83108-BA75-430F-B090-D518A6986888}"/>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61010" y="1709928"/>
            <a:ext cx="3530990" cy="2295144"/>
          </a:xfrm>
          <a:prstGeom prst="rect">
            <a:avLst/>
          </a:prstGeom>
        </p:spPr>
      </p:pic>
      <p:sp>
        <p:nvSpPr>
          <p:cNvPr id="8" name="Rectangle 7">
            <a:extLst>
              <a:ext uri="{FF2B5EF4-FFF2-40B4-BE49-F238E27FC236}">
                <a16:creationId xmlns:a16="http://schemas.microsoft.com/office/drawing/2014/main" id="{0211898C-7C14-4D3A-9AAA-E1B5433C96F8}"/>
              </a:ext>
            </a:extLst>
          </p:cNvPr>
          <p:cNvSpPr/>
          <p:nvPr/>
        </p:nvSpPr>
        <p:spPr>
          <a:xfrm>
            <a:off x="8065008" y="3983659"/>
            <a:ext cx="3200400" cy="707886"/>
          </a:xfrm>
          <a:prstGeom prst="rect">
            <a:avLst/>
          </a:prstGeom>
        </p:spPr>
        <p:txBody>
          <a:bodyPr wrap="square" anchor="t">
            <a:spAutoFit/>
          </a:bodyPr>
          <a:lstStyle/>
          <a:p>
            <a:pPr algn="ctr"/>
            <a:r>
              <a:rPr lang="en-US" sz="2000" dirty="0"/>
              <a:t>55+ Azure regions </a:t>
            </a:r>
            <a:endParaRPr lang="en-US" dirty="0"/>
          </a:p>
          <a:p>
            <a:pPr algn="ctr"/>
            <a:r>
              <a:rPr lang="en-US" sz="2000" dirty="0"/>
              <a:t>Available in 140 countries </a:t>
            </a:r>
          </a:p>
        </p:txBody>
      </p:sp>
    </p:spTree>
    <p:extLst>
      <p:ext uri="{BB962C8B-B14F-4D97-AF65-F5344CB8AC3E}">
        <p14:creationId xmlns:p14="http://schemas.microsoft.com/office/powerpoint/2010/main" val="393009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solidFill>
                  <a:schemeClr val="tx1"/>
                </a:solidFill>
              </a:rPr>
              <a:t>Virtual Machine Sizing</a:t>
            </a:r>
          </a:p>
        </p:txBody>
      </p:sp>
      <p:graphicFrame>
        <p:nvGraphicFramePr>
          <p:cNvPr id="5" name="Table 4">
            <a:extLst>
              <a:ext uri="{FF2B5EF4-FFF2-40B4-BE49-F238E27FC236}">
                <a16:creationId xmlns:a16="http://schemas.microsoft.com/office/drawing/2014/main" id="{153E478C-528F-43DB-8BBC-4499491F0D73}"/>
              </a:ext>
            </a:extLst>
          </p:cNvPr>
          <p:cNvGraphicFramePr>
            <a:graphicFrameLocks noGrp="1"/>
          </p:cNvGraphicFramePr>
          <p:nvPr/>
        </p:nvGraphicFramePr>
        <p:xfrm>
          <a:off x="629920" y="1327228"/>
          <a:ext cx="11090132" cy="5256412"/>
        </p:xfrm>
        <a:graphic>
          <a:graphicData uri="http://schemas.openxmlformats.org/drawingml/2006/table">
            <a:tbl>
              <a:tblPr firstRow="1" firstCol="1" bandRow="1">
                <a:tableStyleId>{5C22544A-7EE6-4342-B048-85BDC9FD1C3A}</a:tableStyleId>
              </a:tblPr>
              <a:tblGrid>
                <a:gridCol w="1450655">
                  <a:extLst>
                    <a:ext uri="{9D8B030D-6E8A-4147-A177-3AD203B41FA5}">
                      <a16:colId xmlns:a16="http://schemas.microsoft.com/office/drawing/2014/main" val="2041811728"/>
                    </a:ext>
                  </a:extLst>
                </a:gridCol>
                <a:gridCol w="2595120">
                  <a:extLst>
                    <a:ext uri="{9D8B030D-6E8A-4147-A177-3AD203B41FA5}">
                      <a16:colId xmlns:a16="http://schemas.microsoft.com/office/drawing/2014/main" val="1112647399"/>
                    </a:ext>
                  </a:extLst>
                </a:gridCol>
                <a:gridCol w="7044357">
                  <a:extLst>
                    <a:ext uri="{9D8B030D-6E8A-4147-A177-3AD203B41FA5}">
                      <a16:colId xmlns:a16="http://schemas.microsoft.com/office/drawing/2014/main" val="3160190726"/>
                    </a:ext>
                  </a:extLst>
                </a:gridCol>
              </a:tblGrid>
              <a:tr h="285106">
                <a:tc>
                  <a:txBody>
                    <a:bodyPr/>
                    <a:lstStyle/>
                    <a:p>
                      <a:pPr marL="0" marR="0" algn="ctr">
                        <a:lnSpc>
                          <a:spcPct val="107000"/>
                        </a:lnSpc>
                        <a:spcBef>
                          <a:spcPts val="0"/>
                        </a:spcBef>
                        <a:spcAft>
                          <a:spcPts val="800"/>
                        </a:spcAft>
                      </a:pPr>
                      <a:r>
                        <a:rPr lang="en-US" sz="1800" b="0" dirty="0">
                          <a:solidFill>
                            <a:srgbClr val="FFFFFF"/>
                          </a:solidFill>
                          <a:effectLst/>
                          <a:latin typeface="Segoe UI Semilight" panose="020B0402040204020203" pitchFamily="34" charset="0"/>
                          <a:cs typeface="Segoe UI Semilight" panose="020B0402040204020203" pitchFamily="34" charset="0"/>
                        </a:rPr>
                        <a:t>VM Type</a:t>
                      </a:r>
                      <a:endParaRPr lang="en-US" sz="1800" b="0" dirty="0">
                        <a:solidFill>
                          <a:srgbClr val="FFFFFF"/>
                        </a:solidFill>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25137" marR="2513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800" b="0" dirty="0">
                          <a:effectLst/>
                          <a:latin typeface="Segoe UI Semilight" panose="020B0402040204020203" pitchFamily="34" charset="0"/>
                          <a:ea typeface="Verdana" panose="020B0604030504040204" pitchFamily="34" charset="0"/>
                          <a:cs typeface="Segoe UI Semilight" panose="020B0402040204020203" pitchFamily="34" charset="0"/>
                        </a:rPr>
                        <a:t>Sizes</a:t>
                      </a:r>
                    </a:p>
                  </a:txBody>
                  <a:tcPr marL="25137" marR="2513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800" b="0" dirty="0">
                          <a:effectLst/>
                          <a:latin typeface="Segoe UI Semilight" panose="020B0402040204020203" pitchFamily="34" charset="0"/>
                          <a:cs typeface="Segoe UI Semilight" panose="020B0402040204020203" pitchFamily="34" charset="0"/>
                        </a:rPr>
                        <a:t>Purpose </a:t>
                      </a:r>
                      <a:endParaRPr lang="en-US" sz="1800" b="0" dirty="0">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25137" marR="2513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003482"/>
                  </a:ext>
                </a:extLst>
              </a:tr>
              <a:tr h="855563">
                <a:tc>
                  <a:txBody>
                    <a:bodyPr/>
                    <a:lstStyle/>
                    <a:p>
                      <a:pPr marL="0" marR="0" algn="ctr">
                        <a:lnSpc>
                          <a:spcPct val="107000"/>
                        </a:lnSpc>
                        <a:spcBef>
                          <a:spcPts val="0"/>
                        </a:spcBef>
                        <a:spcAft>
                          <a:spcPts val="800"/>
                        </a:spcAft>
                      </a:pPr>
                      <a:r>
                        <a:rPr lang="en-US" sz="1800" b="0" u="none" dirty="0">
                          <a:solidFill>
                            <a:srgbClr val="FFFFFF"/>
                          </a:solidFill>
                          <a:effectLst/>
                          <a:latin typeface="Segoe UI Semilight" panose="020B0402040204020203" pitchFamily="34" charset="0"/>
                          <a:cs typeface="Segoe UI Semilight" panose="020B0402040204020203" pitchFamily="34" charset="0"/>
                        </a:rPr>
                        <a:t>General Purpose</a:t>
                      </a:r>
                      <a:endParaRPr lang="en-US" sz="1800" b="0" u="none" dirty="0">
                        <a:solidFill>
                          <a:srgbClr val="FFFFFF"/>
                        </a:solidFill>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25137" marR="2513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800" b="0" kern="1200" dirty="0">
                          <a:solidFill>
                            <a:schemeClr val="dk1"/>
                          </a:solidFill>
                          <a:effectLst/>
                          <a:latin typeface="Segoe UI Semilight" panose="020B0402040204020203" pitchFamily="34" charset="0"/>
                          <a:ea typeface="+mn-ea"/>
                          <a:cs typeface="Segoe UI Semilight" panose="020B0402040204020203" pitchFamily="34" charset="0"/>
                        </a:rPr>
                        <a:t>B, Dsv3, Dv3, Dasv4, Dav4, DSv2, Dv2, Av2, DC</a:t>
                      </a:r>
                    </a:p>
                  </a:txBody>
                  <a:tcPr marL="25137" marR="2513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800" b="0" kern="1200" dirty="0">
                          <a:solidFill>
                            <a:schemeClr val="dk1"/>
                          </a:solidFill>
                          <a:effectLst/>
                          <a:latin typeface="Segoe UI Semilight" panose="020B0402040204020203" pitchFamily="34" charset="0"/>
                          <a:ea typeface="+mn-ea"/>
                          <a:cs typeface="Segoe UI Semilight" panose="020B0402040204020203" pitchFamily="34" charset="0"/>
                        </a:rPr>
                        <a:t>Balanced CPU-to-memory ratio. Ideal for testing and development, small to medium databases, and low to medium traffic web servers.</a:t>
                      </a:r>
                    </a:p>
                  </a:txBody>
                  <a:tcPr marL="25137" marR="2513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9502112"/>
                  </a:ext>
                </a:extLst>
              </a:tr>
              <a:tr h="832994">
                <a:tc>
                  <a:txBody>
                    <a:bodyPr/>
                    <a:lstStyle/>
                    <a:p>
                      <a:pPr marL="0" marR="0" algn="ctr">
                        <a:lnSpc>
                          <a:spcPct val="107000"/>
                        </a:lnSpc>
                        <a:spcBef>
                          <a:spcPts val="0"/>
                        </a:spcBef>
                        <a:spcAft>
                          <a:spcPts val="800"/>
                        </a:spcAft>
                      </a:pPr>
                      <a:r>
                        <a:rPr lang="en-US" sz="1800" b="0" u="none" dirty="0">
                          <a:solidFill>
                            <a:srgbClr val="FFFFFF"/>
                          </a:solidFill>
                          <a:effectLst/>
                          <a:latin typeface="Segoe UI Semilight" panose="020B0402040204020203" pitchFamily="34" charset="0"/>
                          <a:cs typeface="Segoe UI Semilight" panose="020B0402040204020203" pitchFamily="34" charset="0"/>
                        </a:rPr>
                        <a:t>Compute Optimized</a:t>
                      </a:r>
                      <a:endParaRPr lang="en-US" sz="1800" b="0" u="none" dirty="0">
                        <a:solidFill>
                          <a:srgbClr val="FFFFFF"/>
                        </a:solidFill>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25137" marR="2513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800" b="0" kern="1200" dirty="0">
                          <a:solidFill>
                            <a:schemeClr val="dk1"/>
                          </a:solidFill>
                          <a:effectLst/>
                          <a:latin typeface="Segoe UI Semilight" panose="020B0402040204020203" pitchFamily="34" charset="0"/>
                          <a:ea typeface="+mn-ea"/>
                          <a:cs typeface="Segoe UI Semilight" panose="020B0402040204020203" pitchFamily="34" charset="0"/>
                        </a:rPr>
                        <a:t>Fsv2</a:t>
                      </a:r>
                    </a:p>
                  </a:txBody>
                  <a:tcPr marL="25137" marR="2513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800" b="0" kern="1200" dirty="0">
                          <a:solidFill>
                            <a:schemeClr val="dk1"/>
                          </a:solidFill>
                          <a:effectLst/>
                          <a:latin typeface="Segoe UI Semilight" panose="020B0402040204020203" pitchFamily="34" charset="0"/>
                          <a:ea typeface="+mn-ea"/>
                          <a:cs typeface="Segoe UI Semilight" panose="020B0402040204020203" pitchFamily="34" charset="0"/>
                        </a:rPr>
                        <a:t>High CPU-to-memory ratio. Good for medium traffic web servers, network appliances, batch processes, and application servers.</a:t>
                      </a:r>
                    </a:p>
                  </a:txBody>
                  <a:tcPr marL="25137" marR="2513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0292575"/>
                  </a:ext>
                </a:extLst>
              </a:tr>
              <a:tr h="758108">
                <a:tc>
                  <a:txBody>
                    <a:bodyPr/>
                    <a:lstStyle/>
                    <a:p>
                      <a:pPr marL="0" marR="0" algn="ctr">
                        <a:lnSpc>
                          <a:spcPct val="107000"/>
                        </a:lnSpc>
                        <a:spcBef>
                          <a:spcPts val="0"/>
                        </a:spcBef>
                        <a:spcAft>
                          <a:spcPts val="800"/>
                        </a:spcAft>
                      </a:pPr>
                      <a:r>
                        <a:rPr lang="en-US" sz="1800" b="0" u="none" dirty="0">
                          <a:solidFill>
                            <a:srgbClr val="FFFFFF"/>
                          </a:solidFill>
                          <a:effectLst/>
                          <a:latin typeface="Segoe UI Semilight" panose="020B0402040204020203" pitchFamily="34" charset="0"/>
                          <a:cs typeface="Segoe UI Semilight" panose="020B0402040204020203" pitchFamily="34" charset="0"/>
                        </a:rPr>
                        <a:t>Memory Optimized</a:t>
                      </a:r>
                      <a:endParaRPr lang="en-US" sz="1800" b="0" u="none" dirty="0">
                        <a:solidFill>
                          <a:srgbClr val="FFFFFF"/>
                        </a:solidFill>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25137" marR="2513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800" b="0" kern="1200" dirty="0">
                          <a:solidFill>
                            <a:schemeClr val="dk1"/>
                          </a:solidFill>
                          <a:effectLst/>
                          <a:latin typeface="Segoe UI Semilight" panose="020B0402040204020203" pitchFamily="34" charset="0"/>
                          <a:ea typeface="+mn-ea"/>
                          <a:cs typeface="Segoe UI Semilight" panose="020B0402040204020203" pitchFamily="34" charset="0"/>
                        </a:rPr>
                        <a:t>Esv3, Ev3, Easv4, Eav4, Mv2, M, DSv2, Dv2</a:t>
                      </a:r>
                    </a:p>
                  </a:txBody>
                  <a:tcPr marL="25137" marR="2513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800" b="0" kern="1200" dirty="0">
                          <a:solidFill>
                            <a:schemeClr val="dk1"/>
                          </a:solidFill>
                          <a:effectLst/>
                          <a:latin typeface="Segoe UI Semilight" panose="020B0402040204020203" pitchFamily="34" charset="0"/>
                          <a:ea typeface="+mn-ea"/>
                          <a:cs typeface="Segoe UI Semilight" panose="020B0402040204020203" pitchFamily="34" charset="0"/>
                        </a:rPr>
                        <a:t>High memory-to-CPU ratio. Great for relational database servers, medium to large caches, and in-memory analytics.</a:t>
                      </a:r>
                    </a:p>
                  </a:txBody>
                  <a:tcPr marL="25137" marR="2513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7997621"/>
                  </a:ext>
                </a:extLst>
              </a:tr>
              <a:tr h="650653">
                <a:tc>
                  <a:txBody>
                    <a:bodyPr/>
                    <a:lstStyle/>
                    <a:p>
                      <a:pPr marL="0" marR="0" algn="ctr">
                        <a:lnSpc>
                          <a:spcPct val="107000"/>
                        </a:lnSpc>
                        <a:spcBef>
                          <a:spcPts val="0"/>
                        </a:spcBef>
                        <a:spcAft>
                          <a:spcPts val="800"/>
                        </a:spcAft>
                      </a:pPr>
                      <a:r>
                        <a:rPr lang="en-US" sz="1800" b="0" u="none" dirty="0">
                          <a:solidFill>
                            <a:srgbClr val="FFFFFF"/>
                          </a:solidFill>
                          <a:effectLst/>
                          <a:latin typeface="Segoe UI Semilight" panose="020B0402040204020203" pitchFamily="34" charset="0"/>
                          <a:cs typeface="Segoe UI Semilight" panose="020B0402040204020203" pitchFamily="34" charset="0"/>
                        </a:rPr>
                        <a:t>Storage Optimized</a:t>
                      </a:r>
                      <a:endParaRPr lang="en-US" sz="1800" b="0" u="none" dirty="0">
                        <a:solidFill>
                          <a:srgbClr val="FFFFFF"/>
                        </a:solidFill>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25137" marR="2513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800" b="0" kern="1200" dirty="0">
                          <a:solidFill>
                            <a:schemeClr val="dk1"/>
                          </a:solidFill>
                          <a:effectLst/>
                          <a:latin typeface="Segoe UI Semilight" panose="020B0402040204020203" pitchFamily="34" charset="0"/>
                          <a:ea typeface="+mn-ea"/>
                          <a:cs typeface="Segoe UI Semilight" panose="020B0402040204020203" pitchFamily="34" charset="0"/>
                        </a:rPr>
                        <a:t>Lsv2</a:t>
                      </a:r>
                    </a:p>
                  </a:txBody>
                  <a:tcPr marL="25137" marR="2513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800" b="0" dirty="0">
                          <a:effectLst/>
                          <a:latin typeface="Segoe UI Semilight" panose="020B0402040204020203" pitchFamily="34" charset="0"/>
                          <a:cs typeface="Segoe UI Semilight" panose="020B0402040204020203" pitchFamily="34" charset="0"/>
                        </a:rPr>
                        <a:t>High disk throughput and IO ideal for Big Data, SQL, NoSQL databases, data warehousing and large transactional databases.</a:t>
                      </a:r>
                      <a:endParaRPr lang="en-US" sz="1800" b="0" dirty="0">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25137" marR="2513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3754523"/>
                  </a:ext>
                </a:extLst>
              </a:tr>
              <a:tr h="973393">
                <a:tc>
                  <a:txBody>
                    <a:bodyPr/>
                    <a:lstStyle/>
                    <a:p>
                      <a:pPr marL="0" marR="0" algn="ctr">
                        <a:lnSpc>
                          <a:spcPct val="107000"/>
                        </a:lnSpc>
                        <a:spcBef>
                          <a:spcPts val="0"/>
                        </a:spcBef>
                        <a:spcAft>
                          <a:spcPts val="800"/>
                        </a:spcAft>
                      </a:pPr>
                      <a:r>
                        <a:rPr lang="en-US" sz="1800" b="0" u="none" dirty="0">
                          <a:solidFill>
                            <a:srgbClr val="FFFFFF"/>
                          </a:solidFill>
                          <a:effectLst/>
                          <a:latin typeface="Segoe UI Semilight" panose="020B0402040204020203" pitchFamily="34" charset="0"/>
                          <a:cs typeface="Segoe UI Semilight" panose="020B0402040204020203" pitchFamily="34" charset="0"/>
                        </a:rPr>
                        <a:t>GPU</a:t>
                      </a:r>
                      <a:endParaRPr lang="en-US" sz="1800" b="0" u="none" dirty="0">
                        <a:solidFill>
                          <a:srgbClr val="FFFFFF"/>
                        </a:solidFill>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25137" marR="2513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800" b="0" kern="1200" dirty="0">
                          <a:solidFill>
                            <a:schemeClr val="dk1"/>
                          </a:solidFill>
                          <a:effectLst/>
                          <a:latin typeface="Segoe UI Semilight" panose="020B0402040204020203" pitchFamily="34" charset="0"/>
                          <a:ea typeface="+mn-ea"/>
                          <a:cs typeface="Segoe UI Semilight" panose="020B0402040204020203" pitchFamily="34" charset="0"/>
                        </a:rPr>
                        <a:t>NC, NCv2, NCv3, ND, NDv2 (Preview), NV, NVv3, NVv4 (Preview)</a:t>
                      </a:r>
                    </a:p>
                  </a:txBody>
                  <a:tcPr marL="25137" marR="2513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800" b="0" dirty="0">
                          <a:effectLst/>
                          <a:latin typeface="Segoe UI Semilight" panose="020B0402040204020203" pitchFamily="34" charset="0"/>
                          <a:cs typeface="Segoe UI Semilight" panose="020B0402040204020203" pitchFamily="34" charset="0"/>
                        </a:rPr>
                        <a:t>Specialized virtual machines targeted for heavy graphic rendering and video editing, as well as model training and inferencing (ND) with deep learning. Available with single or multiple GPUs.</a:t>
                      </a:r>
                      <a:endParaRPr lang="en-US" sz="1800" b="0" dirty="0">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25137" marR="2513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1735370"/>
                  </a:ext>
                </a:extLst>
              </a:tr>
              <a:tr h="900595">
                <a:tc>
                  <a:txBody>
                    <a:bodyPr/>
                    <a:lstStyle/>
                    <a:p>
                      <a:pPr marL="0" marR="0" algn="ctr">
                        <a:lnSpc>
                          <a:spcPct val="107000"/>
                        </a:lnSpc>
                        <a:spcBef>
                          <a:spcPts val="0"/>
                        </a:spcBef>
                        <a:spcAft>
                          <a:spcPts val="800"/>
                        </a:spcAft>
                      </a:pPr>
                      <a:r>
                        <a:rPr lang="en-US" sz="1800" b="0" u="none" dirty="0">
                          <a:solidFill>
                            <a:srgbClr val="FFFFFF"/>
                          </a:solidFill>
                          <a:effectLst/>
                          <a:latin typeface="Segoe UI Semilight" panose="020B0402040204020203" pitchFamily="34" charset="0"/>
                          <a:cs typeface="Segoe UI Semilight" panose="020B0402040204020203" pitchFamily="34" charset="0"/>
                        </a:rPr>
                        <a:t>High Performance Compute</a:t>
                      </a:r>
                      <a:endParaRPr lang="en-US" sz="1800" b="0" u="none" dirty="0">
                        <a:solidFill>
                          <a:srgbClr val="FFFFFF"/>
                        </a:solidFill>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25137" marR="2513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800" b="0" kern="1200" dirty="0">
                          <a:solidFill>
                            <a:schemeClr val="dk1"/>
                          </a:solidFill>
                          <a:effectLst/>
                          <a:latin typeface="Segoe UI Semilight" panose="020B0402040204020203" pitchFamily="34" charset="0"/>
                          <a:ea typeface="+mn-ea"/>
                          <a:cs typeface="Segoe UI Semilight" panose="020B0402040204020203" pitchFamily="34" charset="0"/>
                        </a:rPr>
                        <a:t>HB, HC, H</a:t>
                      </a:r>
                    </a:p>
                  </a:txBody>
                  <a:tcPr marL="25137" marR="2513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800" b="0" dirty="0">
                          <a:effectLst/>
                          <a:latin typeface="Segoe UI Semilight" panose="020B0402040204020203" pitchFamily="34" charset="0"/>
                          <a:cs typeface="Segoe UI Semilight" panose="020B0402040204020203" pitchFamily="34" charset="0"/>
                        </a:rPr>
                        <a:t>Our fastest and most powerful CPU virtual machines with optional high-throughput network interfaces (RDMA).</a:t>
                      </a:r>
                      <a:endParaRPr lang="en-US" sz="1800" b="0" dirty="0">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25137" marR="2513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05937926"/>
                  </a:ext>
                </a:extLst>
              </a:tr>
            </a:tbl>
          </a:graphicData>
        </a:graphic>
      </p:graphicFrame>
    </p:spTree>
    <p:extLst>
      <p:ext uri="{BB962C8B-B14F-4D97-AF65-F5344CB8AC3E}">
        <p14:creationId xmlns:p14="http://schemas.microsoft.com/office/powerpoint/2010/main" val="1063423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Virtual Machine Disks</a:t>
            </a:r>
          </a:p>
        </p:txBody>
      </p:sp>
      <p:sp>
        <p:nvSpPr>
          <p:cNvPr id="6" name="Text Placeholder 5"/>
          <p:cNvSpPr>
            <a:spLocks noGrp="1"/>
          </p:cNvSpPr>
          <p:nvPr>
            <p:ph type="body" sz="quarter" idx="10"/>
          </p:nvPr>
        </p:nvSpPr>
        <p:spPr>
          <a:xfrm>
            <a:off x="584200" y="3959940"/>
            <a:ext cx="11018520" cy="1465016"/>
          </a:xfrm>
        </p:spPr>
        <p:txBody>
          <a:bodyPr/>
          <a:lstStyle/>
          <a:p>
            <a:r>
              <a:rPr lang="en-US" b="1" dirty="0"/>
              <a:t>Operating System Disks </a:t>
            </a:r>
            <a:r>
              <a:rPr lang="en-US" dirty="0"/>
              <a:t>are SATA drives, labeled as C:</a:t>
            </a:r>
          </a:p>
          <a:p>
            <a:r>
              <a:rPr lang="en-US" b="1" dirty="0"/>
              <a:t>Temporary Disks </a:t>
            </a:r>
            <a:r>
              <a:rPr lang="en-US" dirty="0"/>
              <a:t>provides short term storage </a:t>
            </a:r>
          </a:p>
          <a:p>
            <a:r>
              <a:rPr lang="en-US" b="1" dirty="0"/>
              <a:t>Data Disks </a:t>
            </a:r>
            <a:r>
              <a:rPr lang="en-US" dirty="0"/>
              <a:t>are SCSI drives and depend on your virtual machine type</a:t>
            </a:r>
          </a:p>
        </p:txBody>
      </p:sp>
      <p:pic>
        <p:nvPicPr>
          <p:cNvPr id="5" name="Picture 4" descr="Screenshot of the VM disks blade. The OS disk is shown. There are no data disks.">
            <a:extLst>
              <a:ext uri="{FF2B5EF4-FFF2-40B4-BE49-F238E27FC236}">
                <a16:creationId xmlns:a16="http://schemas.microsoft.com/office/drawing/2014/main" id="{ACE2BAE8-3C94-49C0-ADD9-C7B18F40FC8D}"/>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1713960" y="1565728"/>
            <a:ext cx="8209524" cy="1790476"/>
          </a:xfrm>
          <a:prstGeom prst="rect">
            <a:avLst/>
          </a:prstGeom>
          <a:ln>
            <a:solidFill>
              <a:schemeClr val="tx1"/>
            </a:solidFill>
          </a:ln>
        </p:spPr>
      </p:pic>
    </p:spTree>
    <p:extLst>
      <p:ext uri="{BB962C8B-B14F-4D97-AF65-F5344CB8AC3E}">
        <p14:creationId xmlns:p14="http://schemas.microsoft.com/office/powerpoint/2010/main" val="1941227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Storage Options</a:t>
            </a:r>
          </a:p>
        </p:txBody>
      </p:sp>
      <p:sp>
        <p:nvSpPr>
          <p:cNvPr id="6" name="Text Placeholder 5"/>
          <p:cNvSpPr>
            <a:spLocks noGrp="1"/>
          </p:cNvSpPr>
          <p:nvPr>
            <p:ph type="body" sz="quarter" idx="10"/>
          </p:nvPr>
        </p:nvSpPr>
        <p:spPr>
          <a:xfrm>
            <a:off x="586740" y="1611485"/>
            <a:ext cx="11018520" cy="3213187"/>
          </a:xfrm>
        </p:spPr>
        <p:txBody>
          <a:bodyPr/>
          <a:lstStyle/>
          <a:p>
            <a:r>
              <a:rPr lang="en-US" dirty="0"/>
              <a:t>Premium storage offers  high-performance, low-latency SSD disk support</a:t>
            </a:r>
          </a:p>
          <a:p>
            <a:r>
              <a:rPr lang="en-US" dirty="0"/>
              <a:t>Use premium storage for virtual machines with input/output (I/O)-intensive workloads</a:t>
            </a:r>
          </a:p>
          <a:p>
            <a:r>
              <a:rPr lang="en-US" dirty="0"/>
              <a:t>Two types of disks: Unmanaged and Managed</a:t>
            </a:r>
          </a:p>
          <a:p>
            <a:pPr lvl="1"/>
            <a:r>
              <a:rPr lang="en-US" sz="2400" dirty="0"/>
              <a:t>Unmanaged disks require you to manage the storage accounts and VHDs</a:t>
            </a:r>
          </a:p>
          <a:p>
            <a:pPr lvl="1"/>
            <a:r>
              <a:rPr lang="en-US" sz="2400" dirty="0"/>
              <a:t>Managed disks are maintained by Azure (recommended)</a:t>
            </a:r>
          </a:p>
        </p:txBody>
      </p:sp>
    </p:spTree>
    <p:extLst>
      <p:ext uri="{BB962C8B-B14F-4D97-AF65-F5344CB8AC3E}">
        <p14:creationId xmlns:p14="http://schemas.microsoft.com/office/powerpoint/2010/main" val="999362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Supported Operating Systems</a:t>
            </a:r>
          </a:p>
        </p:txBody>
      </p:sp>
      <p:sp>
        <p:nvSpPr>
          <p:cNvPr id="6" name="Text Placeholder 5"/>
          <p:cNvSpPr>
            <a:spLocks noGrp="1"/>
          </p:cNvSpPr>
          <p:nvPr>
            <p:ph type="body" sz="quarter" idx="10"/>
          </p:nvPr>
        </p:nvSpPr>
        <p:spPr>
          <a:xfrm>
            <a:off x="564745" y="1874794"/>
            <a:ext cx="5966684" cy="4097989"/>
          </a:xfrm>
        </p:spPr>
        <p:txBody>
          <a:bodyPr/>
          <a:lstStyle/>
          <a:p>
            <a:r>
              <a:rPr lang="en-US" dirty="0"/>
              <a:t>Windows Server includes many common products, requires a license, doesn’t support OS upgrades</a:t>
            </a:r>
          </a:p>
          <a:p>
            <a:r>
              <a:rPr lang="en-US" dirty="0"/>
              <a:t>Linux distributions are supported, upgrade of the OS is supported</a:t>
            </a:r>
          </a:p>
        </p:txBody>
      </p:sp>
      <p:pic>
        <p:nvPicPr>
          <p:cNvPr id="2" name="Picture 1" descr="Screenshot of the Azure Marketplace. Ubuntu and Windows Server 2016 virtual machines are shown. ">
            <a:extLst>
              <a:ext uri="{FF2B5EF4-FFF2-40B4-BE49-F238E27FC236}">
                <a16:creationId xmlns:a16="http://schemas.microsoft.com/office/drawing/2014/main" id="{2E867695-9CEC-4DDD-885B-C26459FCC9A5}"/>
              </a:ext>
            </a:extLst>
          </p:cNvPr>
          <p:cNvPicPr>
            <a:picLocks noChangeAspect="1"/>
          </p:cNvPicPr>
          <p:nvPr/>
        </p:nvPicPr>
        <p:blipFill>
          <a:blip r:embed="rId3"/>
          <a:stretch>
            <a:fillRect/>
          </a:stretch>
        </p:blipFill>
        <p:spPr>
          <a:xfrm>
            <a:off x="7483077" y="1225898"/>
            <a:ext cx="3519867" cy="5129684"/>
          </a:xfrm>
          <a:prstGeom prst="rect">
            <a:avLst/>
          </a:prstGeom>
          <a:ln>
            <a:solidFill>
              <a:schemeClr val="dk1"/>
            </a:solidFill>
          </a:ln>
        </p:spPr>
      </p:pic>
    </p:spTree>
    <p:extLst>
      <p:ext uri="{BB962C8B-B14F-4D97-AF65-F5344CB8AC3E}">
        <p14:creationId xmlns:p14="http://schemas.microsoft.com/office/powerpoint/2010/main" val="3470140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730F0-7810-4342-8909-DAE821E80E7D}"/>
              </a:ext>
            </a:extLst>
          </p:cNvPr>
          <p:cNvSpPr>
            <a:spLocks noGrp="1"/>
          </p:cNvSpPr>
          <p:nvPr>
            <p:ph type="title"/>
          </p:nvPr>
        </p:nvSpPr>
        <p:spPr/>
        <p:txBody>
          <a:bodyPr/>
          <a:lstStyle/>
          <a:p>
            <a:r>
              <a:rPr lang="en-US" dirty="0">
                <a:solidFill>
                  <a:schemeClr val="tx1"/>
                </a:solidFill>
              </a:rPr>
              <a:t>Virtual Machine Connections</a:t>
            </a:r>
          </a:p>
        </p:txBody>
      </p:sp>
      <p:sp>
        <p:nvSpPr>
          <p:cNvPr id="3" name="Text Placeholder 2">
            <a:extLst>
              <a:ext uri="{FF2B5EF4-FFF2-40B4-BE49-F238E27FC236}">
                <a16:creationId xmlns:a16="http://schemas.microsoft.com/office/drawing/2014/main" id="{3BB69CF3-5623-4853-9F5F-6063E4E25587}"/>
              </a:ext>
            </a:extLst>
          </p:cNvPr>
          <p:cNvSpPr>
            <a:spLocks noGrp="1"/>
          </p:cNvSpPr>
          <p:nvPr>
            <p:ph type="body" sz="quarter" idx="10"/>
          </p:nvPr>
        </p:nvSpPr>
        <p:spPr>
          <a:xfrm>
            <a:off x="584200" y="1435497"/>
            <a:ext cx="4574485" cy="3619452"/>
          </a:xfrm>
        </p:spPr>
        <p:txBody>
          <a:bodyPr/>
          <a:lstStyle/>
          <a:p>
            <a:r>
              <a:rPr lang="en-US" dirty="0"/>
              <a:t>Remote Desktop Protocol for Windows-based virtual machines</a:t>
            </a:r>
          </a:p>
          <a:p>
            <a:r>
              <a:rPr lang="en-US" dirty="0"/>
              <a:t>Secure Shell Protocol for Linux based virtual machines</a:t>
            </a:r>
          </a:p>
          <a:p>
            <a:r>
              <a:rPr lang="en-US" dirty="0"/>
              <a:t>Bastion Subnet for RDP/SSH through the Portal over SSL</a:t>
            </a:r>
          </a:p>
        </p:txBody>
      </p:sp>
      <p:grpSp>
        <p:nvGrpSpPr>
          <p:cNvPr id="71" name="Group 70" descr="A person is shown using RDP and SSH to directly access a virtual machine subnet. A person is also shown using SSL and the Cloud Shell to access a Bastion virtual network.">
            <a:extLst>
              <a:ext uri="{FF2B5EF4-FFF2-40B4-BE49-F238E27FC236}">
                <a16:creationId xmlns:a16="http://schemas.microsoft.com/office/drawing/2014/main" id="{FCFB9B3D-7582-4A93-B40C-4F0F54620E21}"/>
              </a:ext>
            </a:extLst>
          </p:cNvPr>
          <p:cNvGrpSpPr/>
          <p:nvPr/>
        </p:nvGrpSpPr>
        <p:grpSpPr>
          <a:xfrm>
            <a:off x="5751872" y="1435497"/>
            <a:ext cx="5736924" cy="4056138"/>
            <a:chOff x="6469330" y="1474839"/>
            <a:chExt cx="5029297" cy="3719545"/>
          </a:xfrm>
        </p:grpSpPr>
        <p:sp>
          <p:nvSpPr>
            <p:cNvPr id="36" name="Rectangle 35">
              <a:extLst>
                <a:ext uri="{FF2B5EF4-FFF2-40B4-BE49-F238E27FC236}">
                  <a16:creationId xmlns:a16="http://schemas.microsoft.com/office/drawing/2014/main" id="{530A8804-4449-4EC1-905F-B15978C1A4D3}"/>
                </a:ext>
              </a:extLst>
            </p:cNvPr>
            <p:cNvSpPr/>
            <p:nvPr/>
          </p:nvSpPr>
          <p:spPr>
            <a:xfrm>
              <a:off x="8091289" y="1474839"/>
              <a:ext cx="3401779" cy="3509305"/>
            </a:xfrm>
            <a:prstGeom prst="rect">
              <a:avLst/>
            </a:prstGeom>
            <a:solidFill>
              <a:schemeClr val="bg1">
                <a:lumMod val="95000"/>
              </a:schemeClr>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Picture 36">
              <a:extLst>
                <a:ext uri="{FF2B5EF4-FFF2-40B4-BE49-F238E27FC236}">
                  <a16:creationId xmlns:a16="http://schemas.microsoft.com/office/drawing/2014/main" id="{EEF59F48-F764-4282-BB81-B1981A31B155}"/>
                </a:ext>
              </a:extLst>
            </p:cNvPr>
            <p:cNvPicPr>
              <a:picLocks noChangeAspect="1"/>
            </p:cNvPicPr>
            <p:nvPr/>
          </p:nvPicPr>
          <p:blipFill>
            <a:blip r:embed="rId2"/>
            <a:stretch>
              <a:fillRect/>
            </a:stretch>
          </p:blipFill>
          <p:spPr>
            <a:xfrm>
              <a:off x="6469330" y="1827203"/>
              <a:ext cx="941599" cy="662975"/>
            </a:xfrm>
            <a:prstGeom prst="rect">
              <a:avLst/>
            </a:prstGeom>
          </p:spPr>
        </p:pic>
        <p:pic>
          <p:nvPicPr>
            <p:cNvPr id="38" name="Picture 37">
              <a:extLst>
                <a:ext uri="{FF2B5EF4-FFF2-40B4-BE49-F238E27FC236}">
                  <a16:creationId xmlns:a16="http://schemas.microsoft.com/office/drawing/2014/main" id="{F09E9229-108F-48A8-82A7-10E1C3651448}"/>
                </a:ext>
              </a:extLst>
            </p:cNvPr>
            <p:cNvPicPr>
              <a:picLocks noChangeAspect="1"/>
            </p:cNvPicPr>
            <p:nvPr/>
          </p:nvPicPr>
          <p:blipFill>
            <a:blip r:embed="rId3"/>
            <a:stretch>
              <a:fillRect/>
            </a:stretch>
          </p:blipFill>
          <p:spPr>
            <a:xfrm>
              <a:off x="10171149" y="3944280"/>
              <a:ext cx="607509" cy="507744"/>
            </a:xfrm>
            <a:prstGeom prst="rect">
              <a:avLst/>
            </a:prstGeom>
          </p:spPr>
        </p:pic>
        <p:pic>
          <p:nvPicPr>
            <p:cNvPr id="39" name="Picture 38">
              <a:extLst>
                <a:ext uri="{FF2B5EF4-FFF2-40B4-BE49-F238E27FC236}">
                  <a16:creationId xmlns:a16="http://schemas.microsoft.com/office/drawing/2014/main" id="{E34829C4-8952-446F-B151-B98971E4D34C}"/>
                </a:ext>
              </a:extLst>
            </p:cNvPr>
            <p:cNvPicPr>
              <a:picLocks noChangeAspect="1"/>
            </p:cNvPicPr>
            <p:nvPr/>
          </p:nvPicPr>
          <p:blipFill>
            <a:blip r:embed="rId3"/>
            <a:stretch>
              <a:fillRect/>
            </a:stretch>
          </p:blipFill>
          <p:spPr>
            <a:xfrm>
              <a:off x="9358888" y="3945060"/>
              <a:ext cx="607509" cy="507744"/>
            </a:xfrm>
            <a:prstGeom prst="rect">
              <a:avLst/>
            </a:prstGeom>
          </p:spPr>
        </p:pic>
        <p:pic>
          <p:nvPicPr>
            <p:cNvPr id="40" name="Picture 39">
              <a:extLst>
                <a:ext uri="{FF2B5EF4-FFF2-40B4-BE49-F238E27FC236}">
                  <a16:creationId xmlns:a16="http://schemas.microsoft.com/office/drawing/2014/main" id="{6B437D46-5CD1-489E-A2D5-F9360D33D321}"/>
                </a:ext>
              </a:extLst>
            </p:cNvPr>
            <p:cNvPicPr>
              <a:picLocks noChangeAspect="1"/>
            </p:cNvPicPr>
            <p:nvPr/>
          </p:nvPicPr>
          <p:blipFill>
            <a:blip r:embed="rId3"/>
            <a:stretch>
              <a:fillRect/>
            </a:stretch>
          </p:blipFill>
          <p:spPr>
            <a:xfrm>
              <a:off x="8515777" y="3945060"/>
              <a:ext cx="607509" cy="507744"/>
            </a:xfrm>
            <a:prstGeom prst="rect">
              <a:avLst/>
            </a:prstGeom>
          </p:spPr>
        </p:pic>
        <p:grpSp>
          <p:nvGrpSpPr>
            <p:cNvPr id="41" name="Group 40">
              <a:extLst>
                <a:ext uri="{FF2B5EF4-FFF2-40B4-BE49-F238E27FC236}">
                  <a16:creationId xmlns:a16="http://schemas.microsoft.com/office/drawing/2014/main" id="{43C907FA-6698-4286-AC6F-54A847A6BEC5}"/>
                </a:ext>
              </a:extLst>
            </p:cNvPr>
            <p:cNvGrpSpPr/>
            <p:nvPr/>
          </p:nvGrpSpPr>
          <p:grpSpPr>
            <a:xfrm>
              <a:off x="6673048" y="3792247"/>
              <a:ext cx="676750" cy="735940"/>
              <a:chOff x="7054669" y="1172194"/>
              <a:chExt cx="541923" cy="571739"/>
            </a:xfrm>
          </p:grpSpPr>
          <p:grpSp>
            <p:nvGrpSpPr>
              <p:cNvPr id="58" name="Group 57">
                <a:extLst>
                  <a:ext uri="{FF2B5EF4-FFF2-40B4-BE49-F238E27FC236}">
                    <a16:creationId xmlns:a16="http://schemas.microsoft.com/office/drawing/2014/main" id="{F492443E-A371-4AC6-8A77-6399AE55B20C}"/>
                  </a:ext>
                </a:extLst>
              </p:cNvPr>
              <p:cNvGrpSpPr/>
              <p:nvPr/>
            </p:nvGrpSpPr>
            <p:grpSpPr>
              <a:xfrm>
                <a:off x="7054669" y="1362774"/>
                <a:ext cx="262414" cy="381159"/>
                <a:chOff x="7634677" y="3426070"/>
                <a:chExt cx="399010" cy="618635"/>
              </a:xfrm>
            </p:grpSpPr>
            <p:sp>
              <p:nvSpPr>
                <p:cNvPr id="62" name="Chord 61">
                  <a:extLst>
                    <a:ext uri="{FF2B5EF4-FFF2-40B4-BE49-F238E27FC236}">
                      <a16:creationId xmlns:a16="http://schemas.microsoft.com/office/drawing/2014/main" id="{C8DFE9F9-BF4C-44CE-B801-B37D919B58E3}"/>
                    </a:ext>
                  </a:extLst>
                </p:cNvPr>
                <p:cNvSpPr/>
                <p:nvPr/>
              </p:nvSpPr>
              <p:spPr>
                <a:xfrm rot="6703100">
                  <a:off x="7629956" y="3640975"/>
                  <a:ext cx="408451" cy="399010"/>
                </a:xfrm>
                <a:prstGeom prst="chord">
                  <a:avLst>
                    <a:gd name="adj1" fmla="val 3851253"/>
                    <a:gd name="adj2" fmla="val 152490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B204589D-D7A8-443C-B66B-5F79EF38922B}"/>
                    </a:ext>
                  </a:extLst>
                </p:cNvPr>
                <p:cNvSpPr/>
                <p:nvPr/>
              </p:nvSpPr>
              <p:spPr>
                <a:xfrm>
                  <a:off x="7746897" y="3426070"/>
                  <a:ext cx="174567" cy="1537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9" name="Group 58">
                <a:extLst>
                  <a:ext uri="{FF2B5EF4-FFF2-40B4-BE49-F238E27FC236}">
                    <a16:creationId xmlns:a16="http://schemas.microsoft.com/office/drawing/2014/main" id="{605ABEA9-6DB6-4B31-B9BE-E60A297113CC}"/>
                  </a:ext>
                </a:extLst>
              </p:cNvPr>
              <p:cNvGrpSpPr/>
              <p:nvPr/>
            </p:nvGrpSpPr>
            <p:grpSpPr>
              <a:xfrm>
                <a:off x="7334178" y="1172194"/>
                <a:ext cx="262414" cy="381159"/>
                <a:chOff x="7634677" y="3426070"/>
                <a:chExt cx="399010" cy="618635"/>
              </a:xfrm>
              <a:solidFill>
                <a:srgbClr val="50E7FF"/>
              </a:solidFill>
            </p:grpSpPr>
            <p:sp>
              <p:nvSpPr>
                <p:cNvPr id="60" name="Chord 59">
                  <a:extLst>
                    <a:ext uri="{FF2B5EF4-FFF2-40B4-BE49-F238E27FC236}">
                      <a16:creationId xmlns:a16="http://schemas.microsoft.com/office/drawing/2014/main" id="{4F35B3FC-C995-4D13-96C6-D09067033422}"/>
                    </a:ext>
                  </a:extLst>
                </p:cNvPr>
                <p:cNvSpPr/>
                <p:nvPr/>
              </p:nvSpPr>
              <p:spPr>
                <a:xfrm rot="6703100">
                  <a:off x="7629956" y="3640975"/>
                  <a:ext cx="408451" cy="399010"/>
                </a:xfrm>
                <a:prstGeom prst="chord">
                  <a:avLst>
                    <a:gd name="adj1" fmla="val 3851253"/>
                    <a:gd name="adj2" fmla="val 15249090"/>
                  </a:avLst>
                </a:prstGeom>
                <a:grpFill/>
                <a:ln>
                  <a:solidFill>
                    <a:srgbClr val="50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F46A2271-D869-48B2-A25D-5C6F89FF4301}"/>
                    </a:ext>
                  </a:extLst>
                </p:cNvPr>
                <p:cNvSpPr/>
                <p:nvPr/>
              </p:nvSpPr>
              <p:spPr>
                <a:xfrm>
                  <a:off x="7746897" y="3426070"/>
                  <a:ext cx="174567" cy="153785"/>
                </a:xfrm>
                <a:prstGeom prst="ellipse">
                  <a:avLst/>
                </a:prstGeom>
                <a:grpFill/>
                <a:ln>
                  <a:solidFill>
                    <a:srgbClr val="50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42" name="Picture 41">
              <a:extLst>
                <a:ext uri="{FF2B5EF4-FFF2-40B4-BE49-F238E27FC236}">
                  <a16:creationId xmlns:a16="http://schemas.microsoft.com/office/drawing/2014/main" id="{32D1E04B-52FE-4DB1-88CD-C904CE2CF783}"/>
                </a:ext>
              </a:extLst>
            </p:cNvPr>
            <p:cNvPicPr>
              <a:picLocks noChangeAspect="1"/>
            </p:cNvPicPr>
            <p:nvPr/>
          </p:nvPicPr>
          <p:blipFill>
            <a:blip r:embed="rId4"/>
            <a:stretch>
              <a:fillRect/>
            </a:stretch>
          </p:blipFill>
          <p:spPr>
            <a:xfrm>
              <a:off x="9335723" y="1860587"/>
              <a:ext cx="699208" cy="612716"/>
            </a:xfrm>
            <a:prstGeom prst="rect">
              <a:avLst/>
            </a:prstGeom>
          </p:spPr>
        </p:pic>
        <p:sp>
          <p:nvSpPr>
            <p:cNvPr id="43" name="Rectangle 42">
              <a:extLst>
                <a:ext uri="{FF2B5EF4-FFF2-40B4-BE49-F238E27FC236}">
                  <a16:creationId xmlns:a16="http://schemas.microsoft.com/office/drawing/2014/main" id="{A7797662-3400-4207-9A69-DF578CDDE1E4}"/>
                </a:ext>
              </a:extLst>
            </p:cNvPr>
            <p:cNvSpPr/>
            <p:nvPr/>
          </p:nvSpPr>
          <p:spPr>
            <a:xfrm>
              <a:off x="8130635" y="4825262"/>
              <a:ext cx="1052480" cy="369122"/>
            </a:xfrm>
            <a:prstGeom prst="rect">
              <a:avLst/>
            </a:prstGeom>
            <a:solidFill>
              <a:schemeClr val="bg1"/>
            </a:solidFill>
          </p:spPr>
          <p:txBody>
            <a:bodyPr wrap="none">
              <a:spAutoFit/>
            </a:bodyPr>
            <a:lstStyle/>
            <a:p>
              <a:r>
                <a:rPr lang="en-US" sz="1600" dirty="0">
                  <a:latin typeface="Segoe UI" panose="020B0502040204020203" pitchFamily="34" charset="0"/>
                  <a:cs typeface="Segoe UI" panose="020B0502040204020203" pitchFamily="34" charset="0"/>
                </a:rPr>
                <a:t>&lt; </a:t>
              </a:r>
              <a:r>
                <a:rPr lang="en-US" sz="1400" dirty="0">
                  <a:latin typeface="Segoe UI" panose="020B0502040204020203" pitchFamily="34" charset="0"/>
                  <a:cs typeface="Segoe UI" panose="020B0502040204020203" pitchFamily="34" charset="0"/>
                </a:rPr>
                <a:t>VNet </a:t>
              </a:r>
              <a:r>
                <a:rPr lang="en-US" sz="1600" dirty="0">
                  <a:latin typeface="Segoe UI" panose="020B0502040204020203" pitchFamily="34" charset="0"/>
                  <a:cs typeface="Segoe UI" panose="020B0502040204020203" pitchFamily="34" charset="0"/>
                </a:rPr>
                <a:t>&gt;</a:t>
              </a:r>
              <a:endParaRPr lang="en-US" sz="1600" dirty="0"/>
            </a:p>
          </p:txBody>
        </p:sp>
        <p:cxnSp>
          <p:nvCxnSpPr>
            <p:cNvPr id="44" name="Straight Arrow Connector 43">
              <a:extLst>
                <a:ext uri="{FF2B5EF4-FFF2-40B4-BE49-F238E27FC236}">
                  <a16:creationId xmlns:a16="http://schemas.microsoft.com/office/drawing/2014/main" id="{938F41B6-A5C9-49B9-AF1E-70FF48872717}"/>
                </a:ext>
              </a:extLst>
            </p:cNvPr>
            <p:cNvCxnSpPr>
              <a:cxnSpLocks/>
              <a:endCxn id="37" idx="2"/>
            </p:cNvCxnSpPr>
            <p:nvPr/>
          </p:nvCxnSpPr>
          <p:spPr>
            <a:xfrm flipV="1">
              <a:off x="6931369" y="2490178"/>
              <a:ext cx="8761" cy="1363051"/>
            </a:xfrm>
            <a:prstGeom prst="straightConnector1">
              <a:avLst/>
            </a:prstGeom>
            <a:ln w="12700">
              <a:prstDash val="dash"/>
              <a:headEnd type="triangle"/>
              <a:tailEnd type="triangle"/>
            </a:ln>
          </p:spPr>
          <p:style>
            <a:lnRef idx="1">
              <a:schemeClr val="dk1"/>
            </a:lnRef>
            <a:fillRef idx="0">
              <a:schemeClr val="dk1"/>
            </a:fillRef>
            <a:effectRef idx="0">
              <a:schemeClr val="dk1"/>
            </a:effectRef>
            <a:fontRef idx="minor">
              <a:schemeClr val="tx1"/>
            </a:fontRef>
          </p:style>
        </p:cxnSp>
        <p:sp>
          <p:nvSpPr>
            <p:cNvPr id="45" name="Rectangle 44">
              <a:extLst>
                <a:ext uri="{FF2B5EF4-FFF2-40B4-BE49-F238E27FC236}">
                  <a16:creationId xmlns:a16="http://schemas.microsoft.com/office/drawing/2014/main" id="{3635D0EA-9C45-4C40-8FE9-2341AE53868B}"/>
                </a:ext>
              </a:extLst>
            </p:cNvPr>
            <p:cNvSpPr/>
            <p:nvPr/>
          </p:nvSpPr>
          <p:spPr>
            <a:xfrm>
              <a:off x="6926373" y="3041051"/>
              <a:ext cx="498725" cy="335566"/>
            </a:xfrm>
            <a:prstGeom prst="rect">
              <a:avLst/>
            </a:prstGeom>
          </p:spPr>
          <p:txBody>
            <a:bodyPr wrap="none">
              <a:spAutoFit/>
            </a:bodyPr>
            <a:lstStyle/>
            <a:p>
              <a:r>
                <a:rPr lang="en-US" sz="1400" dirty="0">
                  <a:latin typeface="Segoe UI" panose="020B0502040204020203" pitchFamily="34" charset="0"/>
                  <a:cs typeface="Segoe UI" panose="020B0502040204020203" pitchFamily="34" charset="0"/>
                </a:rPr>
                <a:t>SSL</a:t>
              </a:r>
              <a:endParaRPr lang="en-US" sz="1400" dirty="0"/>
            </a:p>
          </p:txBody>
        </p:sp>
        <p:cxnSp>
          <p:nvCxnSpPr>
            <p:cNvPr id="46" name="Straight Arrow Connector 31">
              <a:extLst>
                <a:ext uri="{FF2B5EF4-FFF2-40B4-BE49-F238E27FC236}">
                  <a16:creationId xmlns:a16="http://schemas.microsoft.com/office/drawing/2014/main" id="{D4A74C6F-13F7-4E7B-A4F9-3344E82F882E}"/>
                </a:ext>
              </a:extLst>
            </p:cNvPr>
            <p:cNvCxnSpPr>
              <a:cxnSpLocks/>
              <a:stCxn id="48" idx="1"/>
              <a:endCxn id="37" idx="3"/>
            </p:cNvCxnSpPr>
            <p:nvPr/>
          </p:nvCxnSpPr>
          <p:spPr>
            <a:xfrm rot="10800000">
              <a:off x="7410929" y="2158691"/>
              <a:ext cx="520020" cy="5013"/>
            </a:xfrm>
            <a:prstGeom prst="bentConnector3">
              <a:avLst>
                <a:gd name="adj1" fmla="val 50000"/>
              </a:avLst>
            </a:prstGeom>
            <a:ln w="12700">
              <a:prstDash val="dash"/>
              <a:headEnd type="triangle"/>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A4EA177F-1BB2-4263-A341-DEF99469AA5F}"/>
                </a:ext>
              </a:extLst>
            </p:cNvPr>
            <p:cNvSpPr/>
            <p:nvPr/>
          </p:nvSpPr>
          <p:spPr>
            <a:xfrm>
              <a:off x="7443534" y="1831250"/>
              <a:ext cx="498725" cy="335566"/>
            </a:xfrm>
            <a:prstGeom prst="rect">
              <a:avLst/>
            </a:prstGeom>
          </p:spPr>
          <p:txBody>
            <a:bodyPr wrap="none">
              <a:spAutoFit/>
            </a:bodyPr>
            <a:lstStyle/>
            <a:p>
              <a:r>
                <a:rPr lang="en-US" sz="1400" dirty="0">
                  <a:latin typeface="Segoe UI" panose="020B0502040204020203" pitchFamily="34" charset="0"/>
                  <a:cs typeface="Segoe UI" panose="020B0502040204020203" pitchFamily="34" charset="0"/>
                </a:rPr>
                <a:t>SSL</a:t>
              </a:r>
              <a:endParaRPr lang="en-US" sz="1400" dirty="0"/>
            </a:p>
          </p:txBody>
        </p:sp>
        <p:pic>
          <p:nvPicPr>
            <p:cNvPr id="48" name="Picture 47">
              <a:extLst>
                <a:ext uri="{FF2B5EF4-FFF2-40B4-BE49-F238E27FC236}">
                  <a16:creationId xmlns:a16="http://schemas.microsoft.com/office/drawing/2014/main" id="{E0ADFF2D-6E60-464F-A1AD-9D821957CEEB}"/>
                </a:ext>
              </a:extLst>
            </p:cNvPr>
            <p:cNvPicPr>
              <a:picLocks noChangeAspect="1"/>
            </p:cNvPicPr>
            <p:nvPr/>
          </p:nvPicPr>
          <p:blipFill>
            <a:blip r:embed="rId5"/>
            <a:stretch>
              <a:fillRect/>
            </a:stretch>
          </p:blipFill>
          <p:spPr>
            <a:xfrm>
              <a:off x="7930949" y="1925047"/>
              <a:ext cx="359887" cy="477313"/>
            </a:xfrm>
            <a:prstGeom prst="rect">
              <a:avLst/>
            </a:prstGeom>
          </p:spPr>
        </p:pic>
        <p:sp>
          <p:nvSpPr>
            <p:cNvPr id="49" name="Rectangle 48">
              <a:extLst>
                <a:ext uri="{FF2B5EF4-FFF2-40B4-BE49-F238E27FC236}">
                  <a16:creationId xmlns:a16="http://schemas.microsoft.com/office/drawing/2014/main" id="{1C60CB62-3A24-445A-97DE-ADD92AC92C75}"/>
                </a:ext>
              </a:extLst>
            </p:cNvPr>
            <p:cNvSpPr/>
            <p:nvPr/>
          </p:nvSpPr>
          <p:spPr>
            <a:xfrm>
              <a:off x="8842814" y="1811416"/>
              <a:ext cx="1741379" cy="717017"/>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519AA6FE-E306-4CDC-A6D2-9EB6D8A17BCE}"/>
                </a:ext>
              </a:extLst>
            </p:cNvPr>
            <p:cNvSpPr/>
            <p:nvPr/>
          </p:nvSpPr>
          <p:spPr>
            <a:xfrm>
              <a:off x="8935000" y="1533518"/>
              <a:ext cx="1539903" cy="335566"/>
            </a:xfrm>
            <a:prstGeom prst="rect">
              <a:avLst/>
            </a:prstGeom>
            <a:solidFill>
              <a:schemeClr val="bg1"/>
            </a:solidFill>
          </p:spPr>
          <p:txBody>
            <a:bodyPr wrap="square">
              <a:spAutoFit/>
            </a:bodyPr>
            <a:lstStyle/>
            <a:p>
              <a:pPr algn="ctr"/>
              <a:r>
                <a:rPr lang="en-US" sz="1400" dirty="0">
                  <a:latin typeface="Segoe UI" panose="020B0502040204020203" pitchFamily="34" charset="0"/>
                  <a:cs typeface="Segoe UI" panose="020B0502040204020203" pitchFamily="34" charset="0"/>
                </a:rPr>
                <a:t>Bastion Subnet</a:t>
              </a:r>
              <a:endParaRPr lang="en-US" sz="1400" dirty="0"/>
            </a:p>
          </p:txBody>
        </p:sp>
        <p:sp>
          <p:nvSpPr>
            <p:cNvPr id="51" name="Rectangle 50">
              <a:extLst>
                <a:ext uri="{FF2B5EF4-FFF2-40B4-BE49-F238E27FC236}">
                  <a16:creationId xmlns:a16="http://schemas.microsoft.com/office/drawing/2014/main" id="{571904AF-5CB5-421B-A670-E1F5E4AE1D71}"/>
                </a:ext>
              </a:extLst>
            </p:cNvPr>
            <p:cNvSpPr/>
            <p:nvPr/>
          </p:nvSpPr>
          <p:spPr>
            <a:xfrm flipV="1">
              <a:off x="8281004" y="3878057"/>
              <a:ext cx="2799951" cy="71701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4E5B65A4-AFCE-469D-8F4C-F18D8D657BA3}"/>
                </a:ext>
              </a:extLst>
            </p:cNvPr>
            <p:cNvSpPr/>
            <p:nvPr/>
          </p:nvSpPr>
          <p:spPr>
            <a:xfrm>
              <a:off x="9940942" y="4517664"/>
              <a:ext cx="1067921" cy="307777"/>
            </a:xfrm>
            <a:prstGeom prst="rect">
              <a:avLst/>
            </a:prstGeom>
            <a:solidFill>
              <a:schemeClr val="bg1"/>
            </a:solidFill>
          </p:spPr>
          <p:txBody>
            <a:bodyPr wrap="none">
              <a:spAutoFit/>
            </a:bodyPr>
            <a:lstStyle/>
            <a:p>
              <a:pPr algn="ctr"/>
              <a:r>
                <a:rPr lang="en-US" sz="1400" dirty="0">
                  <a:latin typeface="Segoe UI" panose="020B0502040204020203" pitchFamily="34" charset="0"/>
                  <a:cs typeface="Segoe UI" panose="020B0502040204020203" pitchFamily="34" charset="0"/>
                </a:rPr>
                <a:t>VM Subnet</a:t>
              </a:r>
              <a:endParaRPr lang="en-US" sz="1400" dirty="0"/>
            </a:p>
          </p:txBody>
        </p:sp>
        <p:cxnSp>
          <p:nvCxnSpPr>
            <p:cNvPr id="53" name="Straight Arrow Connector 31">
              <a:extLst>
                <a:ext uri="{FF2B5EF4-FFF2-40B4-BE49-F238E27FC236}">
                  <a16:creationId xmlns:a16="http://schemas.microsoft.com/office/drawing/2014/main" id="{09B7DA6C-9749-4CBC-8914-CBF2F2F7BE69}"/>
                </a:ext>
              </a:extLst>
            </p:cNvPr>
            <p:cNvCxnSpPr>
              <a:cxnSpLocks/>
              <a:stCxn id="54" idx="0"/>
              <a:endCxn id="42" idx="2"/>
            </p:cNvCxnSpPr>
            <p:nvPr/>
          </p:nvCxnSpPr>
          <p:spPr>
            <a:xfrm rot="5400000" flipH="1" flipV="1">
              <a:off x="9442460" y="2716053"/>
              <a:ext cx="485615" cy="118"/>
            </a:xfrm>
            <a:prstGeom prst="bentConnector3">
              <a:avLst>
                <a:gd name="adj1" fmla="val 50000"/>
              </a:avLst>
            </a:prstGeom>
            <a:ln w="12700">
              <a:prstDash val="dash"/>
              <a:headEnd type="triangle"/>
              <a:tailEnd type="triangle"/>
            </a:ln>
          </p:spPr>
          <p:style>
            <a:lnRef idx="1">
              <a:schemeClr val="dk1"/>
            </a:lnRef>
            <a:fillRef idx="0">
              <a:schemeClr val="dk1"/>
            </a:fillRef>
            <a:effectRef idx="0">
              <a:schemeClr val="dk1"/>
            </a:effectRef>
            <a:fontRef idx="minor">
              <a:schemeClr val="tx1"/>
            </a:fontRef>
          </p:style>
        </p:cxnSp>
        <p:pic>
          <p:nvPicPr>
            <p:cNvPr id="54" name="Picture 53">
              <a:extLst>
                <a:ext uri="{FF2B5EF4-FFF2-40B4-BE49-F238E27FC236}">
                  <a16:creationId xmlns:a16="http://schemas.microsoft.com/office/drawing/2014/main" id="{89F71A90-569E-43DC-99B9-ACD67657707B}"/>
                </a:ext>
              </a:extLst>
            </p:cNvPr>
            <p:cNvPicPr>
              <a:picLocks noChangeAspect="1"/>
            </p:cNvPicPr>
            <p:nvPr/>
          </p:nvPicPr>
          <p:blipFill>
            <a:blip r:embed="rId5"/>
            <a:stretch>
              <a:fillRect/>
            </a:stretch>
          </p:blipFill>
          <p:spPr>
            <a:xfrm>
              <a:off x="9505266" y="2958919"/>
              <a:ext cx="359887" cy="467810"/>
            </a:xfrm>
            <a:prstGeom prst="rect">
              <a:avLst/>
            </a:prstGeom>
          </p:spPr>
        </p:pic>
        <p:cxnSp>
          <p:nvCxnSpPr>
            <p:cNvPr id="55" name="Straight Arrow Connector 31">
              <a:extLst>
                <a:ext uri="{FF2B5EF4-FFF2-40B4-BE49-F238E27FC236}">
                  <a16:creationId xmlns:a16="http://schemas.microsoft.com/office/drawing/2014/main" id="{C54AC3BB-4EC5-4542-99C1-1337A8BE1C49}"/>
                </a:ext>
              </a:extLst>
            </p:cNvPr>
            <p:cNvCxnSpPr>
              <a:cxnSpLocks/>
              <a:stCxn id="42" idx="1"/>
              <a:endCxn id="48" idx="3"/>
            </p:cNvCxnSpPr>
            <p:nvPr/>
          </p:nvCxnSpPr>
          <p:spPr>
            <a:xfrm rot="10800000">
              <a:off x="8290836" y="2163705"/>
              <a:ext cx="1044887" cy="3241"/>
            </a:xfrm>
            <a:prstGeom prst="bentConnector3">
              <a:avLst>
                <a:gd name="adj1" fmla="val 50000"/>
              </a:avLst>
            </a:prstGeom>
            <a:ln w="12700">
              <a:prstDash val="dash"/>
              <a:headEnd type="triangle"/>
              <a:tailEnd type="triangle"/>
            </a:ln>
          </p:spPr>
          <p:style>
            <a:lnRef idx="1">
              <a:schemeClr val="dk1"/>
            </a:lnRef>
            <a:fillRef idx="0">
              <a:schemeClr val="dk1"/>
            </a:fillRef>
            <a:effectRef idx="0">
              <a:schemeClr val="dk1"/>
            </a:effectRef>
            <a:fontRef idx="minor">
              <a:schemeClr val="tx1"/>
            </a:fontRef>
          </p:style>
        </p:cxnSp>
        <p:sp>
          <p:nvSpPr>
            <p:cNvPr id="56" name="Rectangle 55">
              <a:extLst>
                <a:ext uri="{FF2B5EF4-FFF2-40B4-BE49-F238E27FC236}">
                  <a16:creationId xmlns:a16="http://schemas.microsoft.com/office/drawing/2014/main" id="{051FDFE6-21E0-4042-B209-D71889BCD845}"/>
                </a:ext>
              </a:extLst>
            </p:cNvPr>
            <p:cNvSpPr/>
            <p:nvPr/>
          </p:nvSpPr>
          <p:spPr>
            <a:xfrm>
              <a:off x="9863598" y="2865010"/>
              <a:ext cx="1635029" cy="570462"/>
            </a:xfrm>
            <a:prstGeom prst="rect">
              <a:avLst/>
            </a:prstGeom>
          </p:spPr>
          <p:txBody>
            <a:bodyPr wrap="none">
              <a:spAutoFit/>
            </a:bodyPr>
            <a:lstStyle/>
            <a:p>
              <a:r>
                <a:rPr lang="en-US" sz="1400" dirty="0">
                  <a:latin typeface="Segoe UI" panose="020B0502040204020203" pitchFamily="34" charset="0"/>
                  <a:cs typeface="Segoe UI" panose="020B0502040204020203" pitchFamily="34" charset="0"/>
                </a:rPr>
                <a:t>Private IP</a:t>
              </a:r>
            </a:p>
            <a:p>
              <a:r>
                <a:rPr lang="en-US" sz="1400" dirty="0">
                  <a:latin typeface="Segoe UI" panose="020B0502040204020203" pitchFamily="34" charset="0"/>
                  <a:cs typeface="Segoe UI" panose="020B0502040204020203" pitchFamily="34" charset="0"/>
                </a:rPr>
                <a:t>Remote protocol</a:t>
              </a:r>
              <a:endParaRPr lang="en-US" sz="1400" dirty="0"/>
            </a:p>
          </p:txBody>
        </p:sp>
        <p:cxnSp>
          <p:nvCxnSpPr>
            <p:cNvPr id="57" name="Straight Arrow Connector 31">
              <a:extLst>
                <a:ext uri="{FF2B5EF4-FFF2-40B4-BE49-F238E27FC236}">
                  <a16:creationId xmlns:a16="http://schemas.microsoft.com/office/drawing/2014/main" id="{56BF3D6F-69F8-41F4-A9EC-2BBC04B21E77}"/>
                </a:ext>
              </a:extLst>
            </p:cNvPr>
            <p:cNvCxnSpPr>
              <a:cxnSpLocks/>
              <a:stCxn id="51" idx="2"/>
              <a:endCxn id="54" idx="2"/>
            </p:cNvCxnSpPr>
            <p:nvPr/>
          </p:nvCxnSpPr>
          <p:spPr>
            <a:xfrm rot="5400000" flipH="1" flipV="1">
              <a:off x="9457431" y="3650278"/>
              <a:ext cx="451328" cy="4230"/>
            </a:xfrm>
            <a:prstGeom prst="bentConnector3">
              <a:avLst>
                <a:gd name="adj1" fmla="val 50000"/>
              </a:avLst>
            </a:prstGeom>
            <a:ln w="12700">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362A770D-6C49-4877-8932-150E19EF4CA4}"/>
                </a:ext>
              </a:extLst>
            </p:cNvPr>
            <p:cNvCxnSpPr>
              <a:cxnSpLocks/>
              <a:endCxn id="51" idx="1"/>
            </p:cNvCxnSpPr>
            <p:nvPr/>
          </p:nvCxnSpPr>
          <p:spPr>
            <a:xfrm flipV="1">
              <a:off x="7075843" y="4236566"/>
              <a:ext cx="1205161" cy="17398"/>
            </a:xfrm>
            <a:prstGeom prst="straightConnector1">
              <a:avLst/>
            </a:prstGeom>
            <a:ln w="12700">
              <a:prstDash val="dash"/>
              <a:headEnd type="triangle"/>
              <a:tailEnd type="triangle"/>
            </a:ln>
          </p:spPr>
          <p:style>
            <a:lnRef idx="1">
              <a:schemeClr val="dk1"/>
            </a:lnRef>
            <a:fillRef idx="0">
              <a:schemeClr val="dk1"/>
            </a:fillRef>
            <a:effectRef idx="0">
              <a:schemeClr val="dk1"/>
            </a:effectRef>
            <a:fontRef idx="minor">
              <a:schemeClr val="tx1"/>
            </a:fontRef>
          </p:style>
        </p:cxnSp>
        <p:sp>
          <p:nvSpPr>
            <p:cNvPr id="70" name="Rectangle 69">
              <a:extLst>
                <a:ext uri="{FF2B5EF4-FFF2-40B4-BE49-F238E27FC236}">
                  <a16:creationId xmlns:a16="http://schemas.microsoft.com/office/drawing/2014/main" id="{D084EDF4-2ABE-41B3-B3CA-133C25C974A0}"/>
                </a:ext>
              </a:extLst>
            </p:cNvPr>
            <p:cNvSpPr/>
            <p:nvPr/>
          </p:nvSpPr>
          <p:spPr>
            <a:xfrm>
              <a:off x="7560949" y="3884202"/>
              <a:ext cx="519694" cy="698525"/>
            </a:xfrm>
            <a:prstGeom prst="rect">
              <a:avLst/>
            </a:prstGeom>
          </p:spPr>
          <p:txBody>
            <a:bodyPr wrap="none">
              <a:spAutoFit/>
            </a:bodyPr>
            <a:lstStyle/>
            <a:p>
              <a:pPr>
                <a:lnSpc>
                  <a:spcPct val="150000"/>
                </a:lnSpc>
              </a:pPr>
              <a:r>
                <a:rPr lang="en-US" sz="1400" dirty="0">
                  <a:latin typeface="Segoe UI" panose="020B0502040204020203" pitchFamily="34" charset="0"/>
                  <a:cs typeface="Segoe UI" panose="020B0502040204020203" pitchFamily="34" charset="0"/>
                </a:rPr>
                <a:t>RDP</a:t>
              </a:r>
            </a:p>
            <a:p>
              <a:pPr>
                <a:lnSpc>
                  <a:spcPct val="150000"/>
                </a:lnSpc>
              </a:pPr>
              <a:r>
                <a:rPr lang="en-US" sz="1400" dirty="0">
                  <a:latin typeface="Segoe UI" panose="020B0502040204020203" pitchFamily="34" charset="0"/>
                  <a:cs typeface="Segoe UI" panose="020B0502040204020203" pitchFamily="34" charset="0"/>
                </a:rPr>
                <a:t>SSH</a:t>
              </a:r>
              <a:endParaRPr lang="en-US" sz="1400" dirty="0"/>
            </a:p>
          </p:txBody>
        </p:sp>
      </p:grpSp>
    </p:spTree>
    <p:extLst>
      <p:ext uri="{BB962C8B-B14F-4D97-AF65-F5344CB8AC3E}">
        <p14:creationId xmlns:p14="http://schemas.microsoft.com/office/powerpoint/2010/main" val="4211604747"/>
      </p:ext>
    </p:extLst>
  </p:cSld>
  <p:clrMapOvr>
    <a:masterClrMapping/>
  </p:clrMapOvr>
  <p:transition>
    <p:fade/>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6" y="3035808"/>
            <a:ext cx="10764656" cy="498598"/>
          </a:xfrm>
        </p:spPr>
        <p:txBody>
          <a:bodyPr/>
          <a:lstStyle/>
          <a:p>
            <a:r>
              <a:rPr lang="en-US" dirty="0"/>
              <a:t>Creating Virtual Machines</a:t>
            </a:r>
          </a:p>
        </p:txBody>
      </p:sp>
    </p:spTree>
    <p:extLst>
      <p:ext uri="{BB962C8B-B14F-4D97-AF65-F5344CB8AC3E}">
        <p14:creationId xmlns:p14="http://schemas.microsoft.com/office/powerpoint/2010/main" val="4226507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D4DA7-EEAE-4A8B-A91E-6590B153BF49}"/>
              </a:ext>
            </a:extLst>
          </p:cNvPr>
          <p:cNvSpPr>
            <a:spLocks noGrp="1"/>
          </p:cNvSpPr>
          <p:nvPr>
            <p:ph type="title"/>
          </p:nvPr>
        </p:nvSpPr>
        <p:spPr/>
        <p:txBody>
          <a:bodyPr/>
          <a:lstStyle/>
          <a:p>
            <a:r>
              <a:rPr lang="en-US" dirty="0"/>
              <a:t>Creating Virtual Machines Overview</a:t>
            </a:r>
          </a:p>
        </p:txBody>
      </p:sp>
      <p:sp>
        <p:nvSpPr>
          <p:cNvPr id="3" name="Text Placeholder 2">
            <a:extLst>
              <a:ext uri="{FF2B5EF4-FFF2-40B4-BE49-F238E27FC236}">
                <a16:creationId xmlns:a16="http://schemas.microsoft.com/office/drawing/2014/main" id="{905AEEDD-5D0D-4868-9530-91B5BD7D7319}"/>
              </a:ext>
            </a:extLst>
          </p:cNvPr>
          <p:cNvSpPr>
            <a:spLocks noGrp="1"/>
          </p:cNvSpPr>
          <p:nvPr>
            <p:ph type="body" sz="quarter" idx="10"/>
          </p:nvPr>
        </p:nvSpPr>
        <p:spPr>
          <a:xfrm>
            <a:off x="584200" y="1435497"/>
            <a:ext cx="11018520" cy="2142125"/>
          </a:xfrm>
        </p:spPr>
        <p:txBody>
          <a:bodyPr/>
          <a:lstStyle/>
          <a:p>
            <a:r>
              <a:rPr lang="en-US" sz="2400" dirty="0"/>
              <a:t>Creating Virtual Machines in the Portal</a:t>
            </a:r>
          </a:p>
          <a:p>
            <a:r>
              <a:rPr lang="en-US" sz="2400" dirty="0"/>
              <a:t>Windows Virtual Machines</a:t>
            </a:r>
          </a:p>
          <a:p>
            <a:r>
              <a:rPr lang="en-US" sz="2400" dirty="0"/>
              <a:t>Windows VM Connections</a:t>
            </a:r>
          </a:p>
          <a:p>
            <a:r>
              <a:rPr lang="en-US" sz="2400" dirty="0"/>
              <a:t>Linux Virtual Machines</a:t>
            </a:r>
          </a:p>
          <a:p>
            <a:r>
              <a:rPr lang="en-US" sz="2400" dirty="0"/>
              <a:t>Linux VM Connections</a:t>
            </a:r>
          </a:p>
        </p:txBody>
      </p:sp>
    </p:spTree>
    <p:extLst>
      <p:ext uri="{BB962C8B-B14F-4D97-AF65-F5344CB8AC3E}">
        <p14:creationId xmlns:p14="http://schemas.microsoft.com/office/powerpoint/2010/main" val="1855708564"/>
      </p:ext>
    </p:extLst>
  </p:cSld>
  <p:clrMapOvr>
    <a:masterClrMapping/>
  </p:clrMapOvr>
  <p:transition>
    <p:fade/>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73F0F-0CDD-427E-B32B-B71E8938D8CC}"/>
              </a:ext>
            </a:extLst>
          </p:cNvPr>
          <p:cNvSpPr>
            <a:spLocks noGrp="1"/>
          </p:cNvSpPr>
          <p:nvPr>
            <p:ph type="title"/>
          </p:nvPr>
        </p:nvSpPr>
        <p:spPr/>
        <p:txBody>
          <a:bodyPr/>
          <a:lstStyle/>
          <a:p>
            <a:r>
              <a:rPr lang="en-US" dirty="0"/>
              <a:t>Creating Virtual Machines in the Portal</a:t>
            </a:r>
          </a:p>
        </p:txBody>
      </p:sp>
      <p:sp>
        <p:nvSpPr>
          <p:cNvPr id="3" name="Text Placeholder 2">
            <a:extLst>
              <a:ext uri="{FF2B5EF4-FFF2-40B4-BE49-F238E27FC236}">
                <a16:creationId xmlns:a16="http://schemas.microsoft.com/office/drawing/2014/main" id="{87CF61FF-ECA1-4661-9716-6BDECA0EF85D}"/>
              </a:ext>
            </a:extLst>
          </p:cNvPr>
          <p:cNvSpPr>
            <a:spLocks noGrp="1"/>
          </p:cNvSpPr>
          <p:nvPr>
            <p:ph type="body" sz="quarter" idx="10"/>
          </p:nvPr>
        </p:nvSpPr>
        <p:spPr>
          <a:xfrm>
            <a:off x="491836" y="2570757"/>
            <a:ext cx="7098236" cy="2880789"/>
          </a:xfrm>
        </p:spPr>
        <p:txBody>
          <a:bodyPr/>
          <a:lstStyle/>
          <a:p>
            <a:r>
              <a:rPr lang="en-US" sz="2400" b="1" dirty="0"/>
              <a:t>Basic</a:t>
            </a:r>
            <a:r>
              <a:rPr lang="en-US" sz="2400" dirty="0"/>
              <a:t> (required) - Project details, Administrator account, Inbound port rules</a:t>
            </a:r>
          </a:p>
          <a:p>
            <a:r>
              <a:rPr lang="en-US" sz="2400" b="1" dirty="0"/>
              <a:t>Disks</a:t>
            </a:r>
            <a:r>
              <a:rPr lang="en-US" sz="2400" dirty="0"/>
              <a:t> - OS disk type, data disks</a:t>
            </a:r>
          </a:p>
          <a:p>
            <a:r>
              <a:rPr lang="en-US" sz="2400" b="1" dirty="0"/>
              <a:t>Networking</a:t>
            </a:r>
            <a:r>
              <a:rPr lang="en-US" sz="2400" dirty="0"/>
              <a:t> - Virtual networks, load balancing</a:t>
            </a:r>
          </a:p>
          <a:p>
            <a:r>
              <a:rPr lang="en-US" sz="2400" b="1" dirty="0"/>
              <a:t>Management</a:t>
            </a:r>
            <a:r>
              <a:rPr lang="en-US" sz="2400" dirty="0"/>
              <a:t> - Monitoring, Auto-shutdown, Backup</a:t>
            </a:r>
          </a:p>
          <a:p>
            <a:r>
              <a:rPr lang="en-US" sz="2400" b="1" dirty="0"/>
              <a:t>Guest config</a:t>
            </a:r>
            <a:r>
              <a:rPr lang="en-US" sz="2400" dirty="0"/>
              <a:t> - Add additional configuration, agents, scripts or applications</a:t>
            </a:r>
          </a:p>
        </p:txBody>
      </p:sp>
      <p:pic>
        <p:nvPicPr>
          <p:cNvPr id="4" name="Picture 5" descr="Screenshot of the portal menu for creating a virtual machine.">
            <a:extLst>
              <a:ext uri="{FF2B5EF4-FFF2-40B4-BE49-F238E27FC236}">
                <a16:creationId xmlns:a16="http://schemas.microsoft.com/office/drawing/2014/main" id="{3978CE8A-4DAF-41EB-AF8C-DDD929EE31C6}"/>
              </a:ext>
            </a:extLst>
          </p:cNvPr>
          <p:cNvPicPr>
            <a:picLocks noChangeAspect="1"/>
          </p:cNvPicPr>
          <p:nvPr/>
        </p:nvPicPr>
        <p:blipFill>
          <a:blip r:embed="rId2"/>
          <a:stretch>
            <a:fillRect/>
          </a:stretch>
        </p:blipFill>
        <p:spPr>
          <a:xfrm>
            <a:off x="586509" y="1220039"/>
            <a:ext cx="6784109" cy="1065121"/>
          </a:xfrm>
          <a:prstGeom prst="rect">
            <a:avLst/>
          </a:prstGeom>
        </p:spPr>
      </p:pic>
      <p:pic>
        <p:nvPicPr>
          <p:cNvPr id="9" name="Picture 9" descr="A screenshot of the list of vm images.">
            <a:extLst>
              <a:ext uri="{FF2B5EF4-FFF2-40B4-BE49-F238E27FC236}">
                <a16:creationId xmlns:a16="http://schemas.microsoft.com/office/drawing/2014/main" id="{1D1EF054-D4DC-499E-8C10-03BD45159CB4}"/>
              </a:ext>
            </a:extLst>
          </p:cNvPr>
          <p:cNvPicPr>
            <a:picLocks noChangeAspect="1"/>
          </p:cNvPicPr>
          <p:nvPr/>
        </p:nvPicPr>
        <p:blipFill>
          <a:blip r:embed="rId3"/>
          <a:stretch>
            <a:fillRect/>
          </a:stretch>
        </p:blipFill>
        <p:spPr>
          <a:xfrm>
            <a:off x="7593446" y="2568686"/>
            <a:ext cx="4376881" cy="3463991"/>
          </a:xfrm>
          <a:prstGeom prst="rect">
            <a:avLst/>
          </a:prstGeom>
        </p:spPr>
      </p:pic>
    </p:spTree>
    <p:extLst>
      <p:ext uri="{BB962C8B-B14F-4D97-AF65-F5344CB8AC3E}">
        <p14:creationId xmlns:p14="http://schemas.microsoft.com/office/powerpoint/2010/main" val="77657909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06FB1-ADCB-44A6-A586-4BE06B83C4E8}"/>
              </a:ext>
            </a:extLst>
          </p:cNvPr>
          <p:cNvSpPr>
            <a:spLocks noGrp="1"/>
          </p:cNvSpPr>
          <p:nvPr>
            <p:ph type="title"/>
          </p:nvPr>
        </p:nvSpPr>
        <p:spPr/>
        <p:txBody>
          <a:bodyPr/>
          <a:lstStyle/>
          <a:p>
            <a:r>
              <a:rPr lang="en-US" dirty="0"/>
              <a:t>Module Overview</a:t>
            </a:r>
          </a:p>
        </p:txBody>
      </p:sp>
      <p:sp>
        <p:nvSpPr>
          <p:cNvPr id="3" name="Text Placeholder 2">
            <a:extLst>
              <a:ext uri="{FF2B5EF4-FFF2-40B4-BE49-F238E27FC236}">
                <a16:creationId xmlns:a16="http://schemas.microsoft.com/office/drawing/2014/main" id="{332D3DB3-B59D-4E6F-98E4-F1169ABE032D}"/>
              </a:ext>
            </a:extLst>
          </p:cNvPr>
          <p:cNvSpPr>
            <a:spLocks noGrp="1"/>
          </p:cNvSpPr>
          <p:nvPr>
            <p:ph type="body" sz="quarter" idx="10"/>
          </p:nvPr>
        </p:nvSpPr>
        <p:spPr>
          <a:xfrm>
            <a:off x="584200" y="1435497"/>
            <a:ext cx="11018520" cy="1465016"/>
          </a:xfrm>
        </p:spPr>
        <p:txBody>
          <a:bodyPr/>
          <a:lstStyle/>
          <a:p>
            <a:r>
              <a:rPr lang="en-US" dirty="0"/>
              <a:t>Subscriptions and Accounts</a:t>
            </a:r>
          </a:p>
          <a:p>
            <a:r>
              <a:rPr lang="en-US" dirty="0"/>
              <a:t>Azure Policy</a:t>
            </a:r>
          </a:p>
          <a:p>
            <a:r>
              <a:rPr lang="en-US" dirty="0"/>
              <a:t>Role-based Access Control</a:t>
            </a:r>
          </a:p>
        </p:txBody>
      </p:sp>
    </p:spTree>
    <p:extLst>
      <p:ext uri="{BB962C8B-B14F-4D97-AF65-F5344CB8AC3E}">
        <p14:creationId xmlns:p14="http://schemas.microsoft.com/office/powerpoint/2010/main" val="532585946"/>
      </p:ext>
    </p:extLst>
  </p:cSld>
  <p:clrMapOvr>
    <a:masterClrMapping/>
  </p:clrMapOvr>
  <p:transition>
    <p:fade/>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79C5D-C4CB-463A-A7DA-40EC636EEE8F}"/>
              </a:ext>
            </a:extLst>
          </p:cNvPr>
          <p:cNvSpPr>
            <a:spLocks noGrp="1"/>
          </p:cNvSpPr>
          <p:nvPr>
            <p:ph type="title"/>
          </p:nvPr>
        </p:nvSpPr>
        <p:spPr/>
        <p:txBody>
          <a:bodyPr/>
          <a:lstStyle/>
          <a:p>
            <a:r>
              <a:rPr lang="en-US" dirty="0"/>
              <a:t>Windows Virtual Machines</a:t>
            </a:r>
          </a:p>
        </p:txBody>
      </p:sp>
      <p:sp>
        <p:nvSpPr>
          <p:cNvPr id="3" name="Text Placeholder 2">
            <a:extLst>
              <a:ext uri="{FF2B5EF4-FFF2-40B4-BE49-F238E27FC236}">
                <a16:creationId xmlns:a16="http://schemas.microsoft.com/office/drawing/2014/main" id="{EEFA83A3-7997-4596-8FDF-450E277A8C5C}"/>
              </a:ext>
            </a:extLst>
          </p:cNvPr>
          <p:cNvSpPr>
            <a:spLocks noGrp="1"/>
          </p:cNvSpPr>
          <p:nvPr>
            <p:ph type="body" sz="quarter" idx="10"/>
          </p:nvPr>
        </p:nvSpPr>
        <p:spPr>
          <a:xfrm>
            <a:off x="584200" y="3903394"/>
            <a:ext cx="11018520" cy="1982081"/>
          </a:xfrm>
        </p:spPr>
        <p:txBody>
          <a:bodyPr/>
          <a:lstStyle/>
          <a:p>
            <a:r>
              <a:rPr lang="en-US" dirty="0"/>
              <a:t>Unique hybrid capabilities</a:t>
            </a:r>
          </a:p>
          <a:p>
            <a:r>
              <a:rPr lang="en-US" dirty="0"/>
              <a:t>Advanced multi-layer security </a:t>
            </a:r>
          </a:p>
          <a:p>
            <a:r>
              <a:rPr lang="en-US" dirty="0"/>
              <a:t>Faster innovation for applications </a:t>
            </a:r>
          </a:p>
          <a:p>
            <a:r>
              <a:rPr lang="en-US" dirty="0"/>
              <a:t>Unprecedented hyper-converged infrastructure</a:t>
            </a:r>
          </a:p>
        </p:txBody>
      </p:sp>
      <p:pic>
        <p:nvPicPr>
          <p:cNvPr id="4" name="Picture 3" descr="Marketplace screenshot of Windows server images.">
            <a:extLst>
              <a:ext uri="{FF2B5EF4-FFF2-40B4-BE49-F238E27FC236}">
                <a16:creationId xmlns:a16="http://schemas.microsoft.com/office/drawing/2014/main" id="{CB76ACE4-215D-4247-B380-7C6CD565A80C}"/>
              </a:ext>
            </a:extLst>
          </p:cNvPr>
          <p:cNvPicPr>
            <a:picLocks noChangeAspect="1"/>
          </p:cNvPicPr>
          <p:nvPr/>
        </p:nvPicPr>
        <p:blipFill>
          <a:blip r:embed="rId3"/>
          <a:stretch>
            <a:fillRect/>
          </a:stretch>
        </p:blipFill>
        <p:spPr>
          <a:xfrm>
            <a:off x="2656324" y="1486490"/>
            <a:ext cx="5743575" cy="2000250"/>
          </a:xfrm>
          <a:prstGeom prst="rect">
            <a:avLst/>
          </a:prstGeom>
        </p:spPr>
      </p:pic>
    </p:spTree>
    <p:extLst>
      <p:ext uri="{BB962C8B-B14F-4D97-AF65-F5344CB8AC3E}">
        <p14:creationId xmlns:p14="http://schemas.microsoft.com/office/powerpoint/2010/main" val="2592425695"/>
      </p:ext>
    </p:extLst>
  </p:cSld>
  <p:clrMapOvr>
    <a:masterClrMapping/>
  </p:clrMapOvr>
  <p:transition>
    <p:fade/>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6702D-0E49-4A49-8227-E762CF8E7A23}"/>
              </a:ext>
            </a:extLst>
          </p:cNvPr>
          <p:cNvSpPr>
            <a:spLocks noGrp="1"/>
          </p:cNvSpPr>
          <p:nvPr>
            <p:ph type="title"/>
          </p:nvPr>
        </p:nvSpPr>
        <p:spPr/>
        <p:txBody>
          <a:bodyPr/>
          <a:lstStyle/>
          <a:p>
            <a:r>
              <a:rPr lang="en-US" dirty="0"/>
              <a:t>Windows VM Connections</a:t>
            </a:r>
          </a:p>
        </p:txBody>
      </p:sp>
      <p:sp>
        <p:nvSpPr>
          <p:cNvPr id="3" name="Text Placeholder 2">
            <a:extLst>
              <a:ext uri="{FF2B5EF4-FFF2-40B4-BE49-F238E27FC236}">
                <a16:creationId xmlns:a16="http://schemas.microsoft.com/office/drawing/2014/main" id="{B6830AF9-01E8-4426-B17E-8435786B8E6D}"/>
              </a:ext>
            </a:extLst>
          </p:cNvPr>
          <p:cNvSpPr>
            <a:spLocks noGrp="1"/>
          </p:cNvSpPr>
          <p:nvPr>
            <p:ph type="body" sz="quarter" idx="10"/>
          </p:nvPr>
        </p:nvSpPr>
        <p:spPr>
          <a:xfrm>
            <a:off x="584200" y="1435497"/>
            <a:ext cx="5177503" cy="2671501"/>
          </a:xfrm>
        </p:spPr>
        <p:txBody>
          <a:bodyPr/>
          <a:lstStyle/>
          <a:p>
            <a:r>
              <a:rPr lang="en-US" b="1" dirty="0"/>
              <a:t>Remote Desktop Protocol (RDP)</a:t>
            </a:r>
            <a:r>
              <a:rPr lang="en-US" dirty="0"/>
              <a:t> creates a GUI session and accepts inbound traffic on TCP port 3389</a:t>
            </a:r>
          </a:p>
          <a:p>
            <a:r>
              <a:rPr lang="en-US" b="1" dirty="0"/>
              <a:t>WinRM</a:t>
            </a:r>
            <a:r>
              <a:rPr lang="en-US" dirty="0"/>
              <a:t> creates a command-line session so can run scripts</a:t>
            </a:r>
          </a:p>
        </p:txBody>
      </p:sp>
      <p:pic>
        <p:nvPicPr>
          <p:cNvPr id="6" name="Picture 7" descr="Screenshot of the Remote Desktop Connection page. ">
            <a:extLst>
              <a:ext uri="{FF2B5EF4-FFF2-40B4-BE49-F238E27FC236}">
                <a16:creationId xmlns:a16="http://schemas.microsoft.com/office/drawing/2014/main" id="{65E6BF21-22A3-45E2-BC28-552F60F9C8EE}"/>
              </a:ext>
            </a:extLst>
          </p:cNvPr>
          <p:cNvPicPr>
            <a:picLocks noChangeAspect="1"/>
          </p:cNvPicPr>
          <p:nvPr/>
        </p:nvPicPr>
        <p:blipFill>
          <a:blip r:embed="rId3"/>
          <a:stretch>
            <a:fillRect/>
          </a:stretch>
        </p:blipFill>
        <p:spPr>
          <a:xfrm>
            <a:off x="6943477" y="1233343"/>
            <a:ext cx="4240762" cy="4790920"/>
          </a:xfrm>
          <a:prstGeom prst="rect">
            <a:avLst/>
          </a:prstGeom>
        </p:spPr>
      </p:pic>
    </p:spTree>
    <p:extLst>
      <p:ext uri="{BB962C8B-B14F-4D97-AF65-F5344CB8AC3E}">
        <p14:creationId xmlns:p14="http://schemas.microsoft.com/office/powerpoint/2010/main" val="188753334"/>
      </p:ext>
    </p:extLst>
  </p:cSld>
  <p:clrMapOvr>
    <a:masterClrMapping/>
  </p:clrMapOvr>
  <p:transition>
    <p:fade/>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Linux Virtual Machines</a:t>
            </a:r>
          </a:p>
        </p:txBody>
      </p:sp>
      <p:sp>
        <p:nvSpPr>
          <p:cNvPr id="2" name="Text Placeholder 1">
            <a:extLst>
              <a:ext uri="{FF2B5EF4-FFF2-40B4-BE49-F238E27FC236}">
                <a16:creationId xmlns:a16="http://schemas.microsoft.com/office/drawing/2014/main" id="{A93EA9E0-3655-49F1-BC62-1A96B735A1BE}"/>
              </a:ext>
            </a:extLst>
          </p:cNvPr>
          <p:cNvSpPr>
            <a:spLocks noGrp="1"/>
          </p:cNvSpPr>
          <p:nvPr>
            <p:ph type="body" sz="quarter" idx="10"/>
          </p:nvPr>
        </p:nvSpPr>
        <p:spPr>
          <a:xfrm>
            <a:off x="584200" y="4804022"/>
            <a:ext cx="11018520" cy="1465016"/>
          </a:xfrm>
        </p:spPr>
        <p:txBody>
          <a:bodyPr/>
          <a:lstStyle/>
          <a:p>
            <a:pPr marL="457200" lvl="0" indent="-457200">
              <a:buFont typeface="Arial" panose="020B0604020202020204" pitchFamily="34" charset="0"/>
              <a:buChar char="•"/>
            </a:pPr>
            <a:r>
              <a:rPr lang="en-US" dirty="0"/>
              <a:t>Hundreds of community-built images in the Azure Marketplace</a:t>
            </a:r>
          </a:p>
          <a:p>
            <a:pPr marL="457200" lvl="0" indent="-457200">
              <a:buFont typeface="Arial" panose="020B0604020202020204" pitchFamily="34" charset="0"/>
              <a:buChar char="•"/>
            </a:pPr>
            <a:r>
              <a:rPr lang="en-US" dirty="0"/>
              <a:t>Linux has the same deployment options as for Windows VMs</a:t>
            </a:r>
          </a:p>
          <a:p>
            <a:pPr marL="457200" lvl="0" indent="-457200">
              <a:buFont typeface="Arial" panose="020B0604020202020204" pitchFamily="34" charset="0"/>
              <a:buChar char="•"/>
            </a:pPr>
            <a:r>
              <a:rPr lang="en-US" dirty="0"/>
              <a:t>Manage Linux VMs with many popular open-source DevOps tools</a:t>
            </a:r>
          </a:p>
        </p:txBody>
      </p:sp>
      <p:pic>
        <p:nvPicPr>
          <p:cNvPr id="7" name="Picture 6" descr="Screenshot of the Marketplace showing Debian Linux, Clear Linux OS, SuSE Linux, and Red Hat Enterprise. ">
            <a:extLst>
              <a:ext uri="{FF2B5EF4-FFF2-40B4-BE49-F238E27FC236}">
                <a16:creationId xmlns:a16="http://schemas.microsoft.com/office/drawing/2014/main" id="{705A89D0-68C4-4394-A515-2D6E7FB5A7F2}"/>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1481312" y="1251336"/>
            <a:ext cx="8209524" cy="3219899"/>
          </a:xfrm>
          <a:prstGeom prst="rect">
            <a:avLst/>
          </a:prstGeom>
        </p:spPr>
      </p:pic>
    </p:spTree>
    <p:extLst>
      <p:ext uri="{BB962C8B-B14F-4D97-AF65-F5344CB8AC3E}">
        <p14:creationId xmlns:p14="http://schemas.microsoft.com/office/powerpoint/2010/main" val="1389191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Linux VM Connections</a:t>
            </a:r>
          </a:p>
        </p:txBody>
      </p:sp>
      <p:sp>
        <p:nvSpPr>
          <p:cNvPr id="2" name="Text Placeholder 1">
            <a:extLst>
              <a:ext uri="{FF2B5EF4-FFF2-40B4-BE49-F238E27FC236}">
                <a16:creationId xmlns:a16="http://schemas.microsoft.com/office/drawing/2014/main" id="{0C6A8C00-34C1-4969-AA29-8D2D19FDF18A}"/>
              </a:ext>
            </a:extLst>
          </p:cNvPr>
          <p:cNvSpPr>
            <a:spLocks noGrp="1"/>
          </p:cNvSpPr>
          <p:nvPr>
            <p:ph type="body" sz="quarter" idx="10"/>
          </p:nvPr>
        </p:nvSpPr>
        <p:spPr>
          <a:xfrm>
            <a:off x="590868" y="4255989"/>
            <a:ext cx="11018520" cy="1895904"/>
          </a:xfrm>
        </p:spPr>
        <p:txBody>
          <a:bodyPr/>
          <a:lstStyle/>
          <a:p>
            <a:r>
              <a:rPr lang="en-US" dirty="0"/>
              <a:t>Authenticate with a SSH public key or password</a:t>
            </a:r>
          </a:p>
          <a:p>
            <a:r>
              <a:rPr lang="en-US" dirty="0"/>
              <a:t>SSH is an encrypted connection protocol that allows secure logins over unsecured connections</a:t>
            </a:r>
          </a:p>
          <a:p>
            <a:r>
              <a:rPr lang="en-US" dirty="0"/>
              <a:t>There are public and private keys</a:t>
            </a:r>
          </a:p>
        </p:txBody>
      </p:sp>
      <p:pic>
        <p:nvPicPr>
          <p:cNvPr id="3" name="Picture 4" descr="Screenshot of the Authentication type and SSH public key settings.">
            <a:extLst>
              <a:ext uri="{FF2B5EF4-FFF2-40B4-BE49-F238E27FC236}">
                <a16:creationId xmlns:a16="http://schemas.microsoft.com/office/drawing/2014/main" id="{BADF401A-B6CE-4287-9559-C6CEEC8E5FD3}"/>
              </a:ext>
            </a:extLst>
          </p:cNvPr>
          <p:cNvPicPr>
            <a:picLocks noChangeAspect="1"/>
          </p:cNvPicPr>
          <p:nvPr/>
        </p:nvPicPr>
        <p:blipFill>
          <a:blip r:embed="rId3"/>
          <a:stretch>
            <a:fillRect/>
          </a:stretch>
        </p:blipFill>
        <p:spPr>
          <a:xfrm>
            <a:off x="1348509" y="1372016"/>
            <a:ext cx="8751454" cy="2400623"/>
          </a:xfrm>
          <a:prstGeom prst="rect">
            <a:avLst/>
          </a:prstGeom>
        </p:spPr>
      </p:pic>
    </p:spTree>
    <p:extLst>
      <p:ext uri="{BB962C8B-B14F-4D97-AF65-F5344CB8AC3E}">
        <p14:creationId xmlns:p14="http://schemas.microsoft.com/office/powerpoint/2010/main" val="3677242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6" y="3035808"/>
            <a:ext cx="10764656" cy="498598"/>
          </a:xfrm>
        </p:spPr>
        <p:txBody>
          <a:bodyPr/>
          <a:lstStyle/>
          <a:p>
            <a:r>
              <a:rPr lang="en-US" dirty="0"/>
              <a:t>Virtual Machine Availability</a:t>
            </a:r>
          </a:p>
        </p:txBody>
      </p:sp>
    </p:spTree>
    <p:extLst>
      <p:ext uri="{BB962C8B-B14F-4D97-AF65-F5344CB8AC3E}">
        <p14:creationId xmlns:p14="http://schemas.microsoft.com/office/powerpoint/2010/main" val="2951402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D4DA7-EEAE-4A8B-A91E-6590B153BF49}"/>
              </a:ext>
            </a:extLst>
          </p:cNvPr>
          <p:cNvSpPr>
            <a:spLocks noGrp="1"/>
          </p:cNvSpPr>
          <p:nvPr>
            <p:ph type="title"/>
          </p:nvPr>
        </p:nvSpPr>
        <p:spPr/>
        <p:txBody>
          <a:bodyPr/>
          <a:lstStyle/>
          <a:p>
            <a:r>
              <a:rPr lang="en-US" dirty="0"/>
              <a:t>Virtual Machine Availability Overview</a:t>
            </a:r>
          </a:p>
        </p:txBody>
      </p:sp>
      <p:sp>
        <p:nvSpPr>
          <p:cNvPr id="3" name="Text Placeholder 2">
            <a:extLst>
              <a:ext uri="{FF2B5EF4-FFF2-40B4-BE49-F238E27FC236}">
                <a16:creationId xmlns:a16="http://schemas.microsoft.com/office/drawing/2014/main" id="{905AEEDD-5D0D-4868-9530-91B5BD7D7319}"/>
              </a:ext>
            </a:extLst>
          </p:cNvPr>
          <p:cNvSpPr>
            <a:spLocks noGrp="1"/>
          </p:cNvSpPr>
          <p:nvPr>
            <p:ph type="body" sz="quarter" idx="10"/>
          </p:nvPr>
        </p:nvSpPr>
        <p:spPr>
          <a:xfrm>
            <a:off x="584200" y="1435497"/>
            <a:ext cx="11018520" cy="4567404"/>
          </a:xfrm>
        </p:spPr>
        <p:txBody>
          <a:bodyPr/>
          <a:lstStyle/>
          <a:p>
            <a:r>
              <a:rPr lang="en-US" dirty="0"/>
              <a:t>Maintenance and Downtime</a:t>
            </a:r>
          </a:p>
          <a:p>
            <a:r>
              <a:rPr lang="en-US" dirty="0"/>
              <a:t>Availability Sets</a:t>
            </a:r>
          </a:p>
          <a:p>
            <a:r>
              <a:rPr lang="en-US" dirty="0"/>
              <a:t>Update and Fault Domains</a:t>
            </a:r>
          </a:p>
          <a:p>
            <a:r>
              <a:rPr lang="en-US" dirty="0"/>
              <a:t>Availability Zones</a:t>
            </a:r>
          </a:p>
          <a:p>
            <a:r>
              <a:rPr lang="en-US" dirty="0"/>
              <a:t>Scaling Concepts</a:t>
            </a:r>
          </a:p>
          <a:p>
            <a:r>
              <a:rPr lang="en-US" dirty="0"/>
              <a:t>Scale Sets</a:t>
            </a:r>
          </a:p>
          <a:p>
            <a:r>
              <a:rPr lang="en-US" dirty="0"/>
              <a:t>Implementing Scale Sets</a:t>
            </a:r>
          </a:p>
          <a:p>
            <a:r>
              <a:rPr lang="en-US" dirty="0"/>
              <a:t>Autoscale</a:t>
            </a:r>
          </a:p>
          <a:p>
            <a:r>
              <a:rPr lang="en-US" dirty="0"/>
              <a:t>Implementing Autoscale</a:t>
            </a:r>
          </a:p>
        </p:txBody>
      </p:sp>
    </p:spTree>
    <p:extLst>
      <p:ext uri="{BB962C8B-B14F-4D97-AF65-F5344CB8AC3E}">
        <p14:creationId xmlns:p14="http://schemas.microsoft.com/office/powerpoint/2010/main" val="2060735314"/>
      </p:ext>
    </p:extLst>
  </p:cSld>
  <p:clrMapOvr>
    <a:masterClrMapping/>
  </p:clrMapOvr>
  <p:transition>
    <p:fade/>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Maintenance vs. Downtime</a:t>
            </a:r>
            <a:endParaRPr lang="en-US" b="1" dirty="0">
              <a:solidFill>
                <a:srgbClr val="FF0000"/>
              </a:solidFill>
            </a:endParaRPr>
          </a:p>
        </p:txBody>
      </p:sp>
      <p:sp>
        <p:nvSpPr>
          <p:cNvPr id="2" name="Text Placeholder 1">
            <a:extLst>
              <a:ext uri="{FF2B5EF4-FFF2-40B4-BE49-F238E27FC236}">
                <a16:creationId xmlns:a16="http://schemas.microsoft.com/office/drawing/2014/main" id="{C6E2EFCE-4469-460C-B833-A34524AD674E}"/>
              </a:ext>
            </a:extLst>
          </p:cNvPr>
          <p:cNvSpPr>
            <a:spLocks noGrp="1"/>
          </p:cNvSpPr>
          <p:nvPr>
            <p:ph type="body" sz="quarter" idx="10"/>
          </p:nvPr>
        </p:nvSpPr>
        <p:spPr>
          <a:xfrm>
            <a:off x="584200" y="3046353"/>
            <a:ext cx="11018520" cy="3274743"/>
          </a:xfrm>
        </p:spPr>
        <p:txBody>
          <a:bodyPr/>
          <a:lstStyle/>
          <a:p>
            <a:pPr marL="457200" indent="-457200">
              <a:buFont typeface="Arial" panose="020B0604020202020204" pitchFamily="34" charset="0"/>
              <a:buChar char="•"/>
            </a:pPr>
            <a:r>
              <a:rPr lang="en-US" dirty="0"/>
              <a:t>When the platform predicts a failure, it will issue an </a:t>
            </a:r>
            <a:r>
              <a:rPr lang="en-US" b="1" dirty="0"/>
              <a:t>unplanned hardware maintenance</a:t>
            </a:r>
            <a:r>
              <a:rPr lang="en-US" dirty="0"/>
              <a:t> event. Action: Live migration.</a:t>
            </a:r>
          </a:p>
          <a:p>
            <a:pPr marL="457200" indent="-457200">
              <a:buFont typeface="Arial" panose="020B0604020202020204" pitchFamily="34" charset="0"/>
              <a:buChar char="•"/>
            </a:pPr>
            <a:r>
              <a:rPr lang="en-US" b="1" dirty="0"/>
              <a:t>Unexpected Downtime</a:t>
            </a:r>
            <a:r>
              <a:rPr lang="en-US" dirty="0"/>
              <a:t> is when a virtual machine fails unexpectedly. Action: Automatically migrate (heal).</a:t>
            </a:r>
          </a:p>
          <a:p>
            <a:pPr marL="457200" indent="-457200">
              <a:buFont typeface="Arial" panose="020B0604020202020204" pitchFamily="34" charset="0"/>
              <a:buChar char="•"/>
            </a:pPr>
            <a:r>
              <a:rPr lang="en-US" b="1" dirty="0"/>
              <a:t>Planned Maintenance </a:t>
            </a:r>
            <a:r>
              <a:rPr lang="en-US" dirty="0"/>
              <a:t>events are periodic updates made to the Azure platform. Action: No action. </a:t>
            </a:r>
          </a:p>
          <a:p>
            <a:pPr marL="457200" indent="-457200">
              <a:buFont typeface="Arial" panose="020B0604020202020204" pitchFamily="34" charset="0"/>
              <a:buChar char="•"/>
            </a:pPr>
            <a:endParaRPr lang="en-US" dirty="0"/>
          </a:p>
        </p:txBody>
      </p:sp>
      <p:pic>
        <p:nvPicPr>
          <p:cNvPr id="4" name="Picture 3" descr="Three textboxes: Unplanned Hardware Maintenance, Unexpected Downtime, and Planned Maintenance. ">
            <a:extLst>
              <a:ext uri="{FF2B5EF4-FFF2-40B4-BE49-F238E27FC236}">
                <a16:creationId xmlns:a16="http://schemas.microsoft.com/office/drawing/2014/main" id="{6CC715E3-B01F-4FEF-884F-27EABA40110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83445" y="1436688"/>
            <a:ext cx="9924299" cy="1272980"/>
          </a:xfrm>
          <a:prstGeom prst="rect">
            <a:avLst/>
          </a:prstGeom>
          <a:noFill/>
        </p:spPr>
      </p:pic>
    </p:spTree>
    <p:extLst>
      <p:ext uri="{BB962C8B-B14F-4D97-AF65-F5344CB8AC3E}">
        <p14:creationId xmlns:p14="http://schemas.microsoft.com/office/powerpoint/2010/main" val="455305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Availability Sets</a:t>
            </a:r>
          </a:p>
        </p:txBody>
      </p:sp>
      <p:pic>
        <p:nvPicPr>
          <p:cNvPr id="3" name="Picture 4" descr="A screenshot of creating an Availability Set in the portal.">
            <a:extLst>
              <a:ext uri="{FF2B5EF4-FFF2-40B4-BE49-F238E27FC236}">
                <a16:creationId xmlns:a16="http://schemas.microsoft.com/office/drawing/2014/main" id="{9259CEDD-BA6C-4FE2-9F74-D93689A50BD2}"/>
              </a:ext>
            </a:extLst>
          </p:cNvPr>
          <p:cNvPicPr>
            <a:picLocks noChangeAspect="1"/>
          </p:cNvPicPr>
          <p:nvPr/>
        </p:nvPicPr>
        <p:blipFill>
          <a:blip r:embed="rId3"/>
          <a:stretch>
            <a:fillRect/>
          </a:stretch>
        </p:blipFill>
        <p:spPr>
          <a:xfrm>
            <a:off x="822036" y="1763914"/>
            <a:ext cx="5855854" cy="1764606"/>
          </a:xfrm>
          <a:prstGeom prst="rect">
            <a:avLst/>
          </a:prstGeom>
        </p:spPr>
      </p:pic>
      <p:sp>
        <p:nvSpPr>
          <p:cNvPr id="2" name="Rectangle 1">
            <a:extLst>
              <a:ext uri="{FF2B5EF4-FFF2-40B4-BE49-F238E27FC236}">
                <a16:creationId xmlns:a16="http://schemas.microsoft.com/office/drawing/2014/main" id="{0D59B8F1-90B0-44C4-A54B-4E2CBF12F448}"/>
              </a:ext>
            </a:extLst>
          </p:cNvPr>
          <p:cNvSpPr/>
          <p:nvPr/>
        </p:nvSpPr>
        <p:spPr>
          <a:xfrm>
            <a:off x="7032792" y="1968731"/>
            <a:ext cx="4170596" cy="830997"/>
          </a:xfrm>
          <a:prstGeom prst="rect">
            <a:avLst/>
          </a:prstGeom>
        </p:spPr>
        <p:txBody>
          <a:bodyPr wrap="square">
            <a:spAutoFit/>
          </a:bodyPr>
          <a:lstStyle/>
          <a:p>
            <a:r>
              <a:rPr lang="en-US" sz="2400" dirty="0">
                <a:latin typeface="Segoe UI Semilight" panose="020B0402040204020203" pitchFamily="34" charset="0"/>
                <a:cs typeface="Segoe UI Semilight" panose="020B0402040204020203" pitchFamily="34" charset="0"/>
              </a:rPr>
              <a:t>Two or more instances in Availability Sets = 99.95% SLA</a:t>
            </a:r>
          </a:p>
        </p:txBody>
      </p:sp>
      <p:sp>
        <p:nvSpPr>
          <p:cNvPr id="6" name="Text Placeholder 5">
            <a:extLst>
              <a:ext uri="{FF2B5EF4-FFF2-40B4-BE49-F238E27FC236}">
                <a16:creationId xmlns:a16="http://schemas.microsoft.com/office/drawing/2014/main" id="{C908289F-745A-4D24-9A96-CB42CB8DC84C}"/>
              </a:ext>
            </a:extLst>
          </p:cNvPr>
          <p:cNvSpPr>
            <a:spLocks noGrp="1"/>
          </p:cNvSpPr>
          <p:nvPr>
            <p:ph type="body" sz="quarter" idx="10"/>
          </p:nvPr>
        </p:nvSpPr>
        <p:spPr>
          <a:xfrm>
            <a:off x="584200" y="4278591"/>
            <a:ext cx="11018520" cy="1982081"/>
          </a:xfrm>
        </p:spPr>
        <p:txBody>
          <a:bodyPr/>
          <a:lstStyle/>
          <a:p>
            <a:pPr lvl="0"/>
            <a:r>
              <a:rPr lang="en-US" dirty="0"/>
              <a:t>Configure multiple virtual machines in an Availability Set</a:t>
            </a:r>
          </a:p>
          <a:p>
            <a:pPr lvl="0"/>
            <a:r>
              <a:rPr lang="en-US" dirty="0"/>
              <a:t>Configure each application tier into separate Availability Sets</a:t>
            </a:r>
          </a:p>
          <a:p>
            <a:pPr lvl="0"/>
            <a:r>
              <a:rPr lang="en-US" dirty="0"/>
              <a:t>Combine a Load Balancer with Availability Sets</a:t>
            </a:r>
          </a:p>
          <a:p>
            <a:pPr lvl="0"/>
            <a:r>
              <a:rPr lang="en-US" dirty="0"/>
              <a:t>Use managed disks with the virtual machines</a:t>
            </a:r>
          </a:p>
        </p:txBody>
      </p:sp>
    </p:spTree>
    <p:extLst>
      <p:ext uri="{BB962C8B-B14F-4D97-AF65-F5344CB8AC3E}">
        <p14:creationId xmlns:p14="http://schemas.microsoft.com/office/powerpoint/2010/main" val="2435507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Update and Fault Domains</a:t>
            </a:r>
          </a:p>
        </p:txBody>
      </p:sp>
      <p:sp>
        <p:nvSpPr>
          <p:cNvPr id="3" name="Text Placeholder 2">
            <a:extLst>
              <a:ext uri="{FF2B5EF4-FFF2-40B4-BE49-F238E27FC236}">
                <a16:creationId xmlns:a16="http://schemas.microsoft.com/office/drawing/2014/main" id="{B0C1C664-E0CD-4259-8E72-F218641B24E4}"/>
              </a:ext>
            </a:extLst>
          </p:cNvPr>
          <p:cNvSpPr>
            <a:spLocks noGrp="1"/>
          </p:cNvSpPr>
          <p:nvPr>
            <p:ph type="body" sz="quarter" idx="10"/>
          </p:nvPr>
        </p:nvSpPr>
        <p:spPr>
          <a:xfrm>
            <a:off x="508572" y="4298669"/>
            <a:ext cx="11018520" cy="2289858"/>
          </a:xfrm>
        </p:spPr>
        <p:txBody>
          <a:bodyPr vert="horz" wrap="square" lIns="0" tIns="0" rIns="0" bIns="0" rtlCol="0" anchor="t">
            <a:spAutoFit/>
          </a:bodyPr>
          <a:lstStyle/>
          <a:p>
            <a:r>
              <a:rPr lang="en-US" sz="2400" b="1" dirty="0">
                <a:latin typeface="Segoe UI Semilight"/>
                <a:cs typeface="Segoe UI Semilight"/>
              </a:rPr>
              <a:t>Update domains</a:t>
            </a:r>
            <a:r>
              <a:rPr lang="en-US" sz="2400" dirty="0">
                <a:latin typeface="Segoe UI Semilight"/>
                <a:cs typeface="Segoe UI Semilight"/>
              </a:rPr>
              <a:t> allows Azure to perform incremental or rolling upgrades across a deployment.  During planned maintenance, only one update domain is rebooted at a time.</a:t>
            </a:r>
          </a:p>
          <a:p>
            <a:r>
              <a:rPr lang="en-US" sz="2400" b="1" dirty="0">
                <a:latin typeface="Segoe UI Semilight"/>
                <a:cs typeface="Segoe UI Semilight"/>
              </a:rPr>
              <a:t>Fault Domains </a:t>
            </a:r>
            <a:r>
              <a:rPr lang="en-US" sz="2400" dirty="0">
                <a:latin typeface="Segoe UI Semilight"/>
                <a:cs typeface="Segoe UI Semilight"/>
              </a:rPr>
              <a:t>are a group of virtual machines that share a common set of hardware, switches, that share a single point of failure.  VMs in an availability set are placed in at least two fault domains.</a:t>
            </a:r>
          </a:p>
        </p:txBody>
      </p:sp>
      <p:pic>
        <p:nvPicPr>
          <p:cNvPr id="2" name="Picture 4" descr="An illustration showing two fault domains with two virtual machines each. The two top virtual machines from each fault domain host Internet information service and are part of a common availability set. The next two virtual machines in each domain host SQL database and are part of another availability set. ">
            <a:extLst>
              <a:ext uri="{FF2B5EF4-FFF2-40B4-BE49-F238E27FC236}">
                <a16:creationId xmlns:a16="http://schemas.microsoft.com/office/drawing/2014/main" id="{DA5669C5-3638-43C9-9D38-EEE9F8F5279C}"/>
              </a:ext>
            </a:extLst>
          </p:cNvPr>
          <p:cNvPicPr>
            <a:picLocks noChangeAspect="1"/>
          </p:cNvPicPr>
          <p:nvPr/>
        </p:nvPicPr>
        <p:blipFill>
          <a:blip r:embed="rId3"/>
          <a:stretch>
            <a:fillRect/>
          </a:stretch>
        </p:blipFill>
        <p:spPr>
          <a:xfrm>
            <a:off x="3398982" y="1166577"/>
            <a:ext cx="4752108" cy="2908481"/>
          </a:xfrm>
          <a:prstGeom prst="rect">
            <a:avLst/>
          </a:prstGeom>
        </p:spPr>
      </p:pic>
    </p:spTree>
    <p:extLst>
      <p:ext uri="{BB962C8B-B14F-4D97-AF65-F5344CB8AC3E}">
        <p14:creationId xmlns:p14="http://schemas.microsoft.com/office/powerpoint/2010/main" val="43772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DE19D-C360-4535-A490-6DDA971D70E3}"/>
              </a:ext>
            </a:extLst>
          </p:cNvPr>
          <p:cNvSpPr>
            <a:spLocks noGrp="1"/>
          </p:cNvSpPr>
          <p:nvPr>
            <p:ph type="title"/>
          </p:nvPr>
        </p:nvSpPr>
        <p:spPr/>
        <p:txBody>
          <a:bodyPr/>
          <a:lstStyle/>
          <a:p>
            <a:r>
              <a:rPr lang="en-US" dirty="0"/>
              <a:t>Availability Zones</a:t>
            </a:r>
          </a:p>
        </p:txBody>
      </p:sp>
      <p:sp>
        <p:nvSpPr>
          <p:cNvPr id="3" name="Text Placeholder 2">
            <a:extLst>
              <a:ext uri="{FF2B5EF4-FFF2-40B4-BE49-F238E27FC236}">
                <a16:creationId xmlns:a16="http://schemas.microsoft.com/office/drawing/2014/main" id="{E38B3281-4826-4DDF-8D5F-6AEF3AF3A1C7}"/>
              </a:ext>
            </a:extLst>
          </p:cNvPr>
          <p:cNvSpPr>
            <a:spLocks noGrp="1"/>
          </p:cNvSpPr>
          <p:nvPr>
            <p:ph type="body" sz="quarter" idx="10"/>
          </p:nvPr>
        </p:nvSpPr>
        <p:spPr>
          <a:xfrm>
            <a:off x="586390" y="1434370"/>
            <a:ext cx="5371648" cy="5170646"/>
          </a:xfrm>
        </p:spPr>
        <p:txBody>
          <a:bodyPr/>
          <a:lstStyle/>
          <a:p>
            <a:pPr marL="457200" indent="-457200" algn="just">
              <a:buFont typeface="Arial" panose="020B0604020202020204" pitchFamily="34" charset="0"/>
              <a:buChar char="•"/>
            </a:pPr>
            <a:r>
              <a:rPr lang="en-US" dirty="0"/>
              <a:t>Unique physical locations in a region </a:t>
            </a:r>
          </a:p>
          <a:p>
            <a:pPr marL="457200" indent="-457200" algn="just">
              <a:buFont typeface="Arial" panose="020B0604020202020204" pitchFamily="34" charset="0"/>
              <a:buChar char="•"/>
            </a:pPr>
            <a:r>
              <a:rPr lang="en-US" dirty="0"/>
              <a:t>Includes datacenters with independent power, cooling, and networking</a:t>
            </a:r>
          </a:p>
          <a:p>
            <a:pPr marL="457200" indent="-457200" algn="just">
              <a:buFont typeface="Arial" panose="020B0604020202020204" pitchFamily="34" charset="0"/>
              <a:buChar char="•"/>
            </a:pPr>
            <a:r>
              <a:rPr lang="en-US" dirty="0"/>
              <a:t>Protects from datacenter failures</a:t>
            </a:r>
          </a:p>
          <a:p>
            <a:pPr marL="457200" indent="-457200" algn="just">
              <a:buFont typeface="Arial" panose="020B0604020202020204" pitchFamily="34" charset="0"/>
              <a:buChar char="•"/>
            </a:pPr>
            <a:r>
              <a:rPr lang="en-US" dirty="0"/>
              <a:t>Combines update and fault domains</a:t>
            </a:r>
          </a:p>
          <a:p>
            <a:pPr marL="457200" indent="-457200" algn="just">
              <a:buFont typeface="Arial" panose="020B0604020202020204" pitchFamily="34" charset="0"/>
              <a:buChar char="•"/>
            </a:pPr>
            <a:r>
              <a:rPr lang="en-US" dirty="0"/>
              <a:t>Provides 99.99% SLA​</a:t>
            </a:r>
          </a:p>
          <a:p>
            <a:pPr algn="just"/>
            <a:endParaRPr lang="en-US" dirty="0"/>
          </a:p>
        </p:txBody>
      </p:sp>
      <p:pic>
        <p:nvPicPr>
          <p:cNvPr id="6" name="Picture 5" descr="Three availability zones are connected, making an Azure region.">
            <a:extLst>
              <a:ext uri="{FF2B5EF4-FFF2-40B4-BE49-F238E27FC236}">
                <a16:creationId xmlns:a16="http://schemas.microsoft.com/office/drawing/2014/main" id="{15C07BB5-2514-4CAC-9503-A3D6150CEF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6607" y="1280812"/>
            <a:ext cx="4791744" cy="4296375"/>
          </a:xfrm>
          <a:prstGeom prst="rect">
            <a:avLst/>
          </a:prstGeom>
        </p:spPr>
      </p:pic>
    </p:spTree>
    <p:extLst>
      <p:ext uri="{BB962C8B-B14F-4D97-AF65-F5344CB8AC3E}">
        <p14:creationId xmlns:p14="http://schemas.microsoft.com/office/powerpoint/2010/main" val="328841804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6" y="3035808"/>
            <a:ext cx="10764656" cy="498598"/>
          </a:xfrm>
        </p:spPr>
        <p:txBody>
          <a:bodyPr/>
          <a:lstStyle/>
          <a:p>
            <a:r>
              <a:rPr lang="en-US" dirty="0"/>
              <a:t>Subscriptions and Accounts</a:t>
            </a:r>
          </a:p>
        </p:txBody>
      </p:sp>
    </p:spTree>
    <p:extLst>
      <p:ext uri="{BB962C8B-B14F-4D97-AF65-F5344CB8AC3E}">
        <p14:creationId xmlns:p14="http://schemas.microsoft.com/office/powerpoint/2010/main" val="3746766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D1404-3FDC-4DBE-A0CB-5E65EEC0ED42}"/>
              </a:ext>
            </a:extLst>
          </p:cNvPr>
          <p:cNvSpPr>
            <a:spLocks noGrp="1"/>
          </p:cNvSpPr>
          <p:nvPr>
            <p:ph type="title"/>
          </p:nvPr>
        </p:nvSpPr>
        <p:spPr/>
        <p:txBody>
          <a:bodyPr/>
          <a:lstStyle/>
          <a:p>
            <a:r>
              <a:rPr lang="en-US" dirty="0"/>
              <a:t>Scaling Concepts</a:t>
            </a:r>
          </a:p>
        </p:txBody>
      </p:sp>
      <p:sp>
        <p:nvSpPr>
          <p:cNvPr id="3" name="Text Placeholder 2">
            <a:extLst>
              <a:ext uri="{FF2B5EF4-FFF2-40B4-BE49-F238E27FC236}">
                <a16:creationId xmlns:a16="http://schemas.microsoft.com/office/drawing/2014/main" id="{773DAA0A-5ADD-4B77-9BBD-88644937E2C0}"/>
              </a:ext>
            </a:extLst>
          </p:cNvPr>
          <p:cNvSpPr>
            <a:spLocks noGrp="1"/>
          </p:cNvSpPr>
          <p:nvPr>
            <p:ph type="body" sz="quarter" idx="10"/>
          </p:nvPr>
        </p:nvSpPr>
        <p:spPr>
          <a:xfrm>
            <a:off x="586390" y="1434370"/>
            <a:ext cx="6314031" cy="3964162"/>
          </a:xfrm>
        </p:spPr>
        <p:txBody>
          <a:bodyPr/>
          <a:lstStyle/>
          <a:p>
            <a:pPr marL="457200" indent="-457200" algn="just" fontAlgn="base">
              <a:buFont typeface="Arial" panose="020B0604020202020204" pitchFamily="34" charset="0"/>
              <a:buChar char="•"/>
            </a:pPr>
            <a:r>
              <a:rPr lang="en-US" dirty="0"/>
              <a:t>Vertical scaling </a:t>
            </a:r>
            <a:r>
              <a:rPr lang="en-US" b="1" dirty="0"/>
              <a:t>(scale up and scale </a:t>
            </a:r>
            <a:r>
              <a:rPr lang="en-US" dirty="0"/>
              <a:t>down) is the process of increasing or decreasing power to a single instance of a workload; usually manual​</a:t>
            </a:r>
          </a:p>
          <a:p>
            <a:pPr marL="457200" indent="-457200" algn="just" fontAlgn="base">
              <a:buFont typeface="Arial" panose="020B0604020202020204" pitchFamily="34" charset="0"/>
              <a:buChar char="•"/>
            </a:pPr>
            <a:r>
              <a:rPr lang="en-US" b="1" dirty="0"/>
              <a:t>Horizontal scaling (</a:t>
            </a:r>
            <a:r>
              <a:rPr lang="en-US" dirty="0"/>
              <a:t>scale out and scale in) is the process of increasing or decreasing the number of instances of a workload; frequently automated</a:t>
            </a:r>
          </a:p>
        </p:txBody>
      </p:sp>
      <p:grpSp>
        <p:nvGrpSpPr>
          <p:cNvPr id="324" name="Group 323" descr="Vertical scaling shows VMs getting larger. Horizontal scaling shows more VMs being added. ">
            <a:extLst>
              <a:ext uri="{FF2B5EF4-FFF2-40B4-BE49-F238E27FC236}">
                <a16:creationId xmlns:a16="http://schemas.microsoft.com/office/drawing/2014/main" id="{90F4E7EA-1B0A-4553-A236-A317F71E52B9}"/>
              </a:ext>
            </a:extLst>
          </p:cNvPr>
          <p:cNvGrpSpPr/>
          <p:nvPr/>
        </p:nvGrpSpPr>
        <p:grpSpPr>
          <a:xfrm>
            <a:off x="7412451" y="1388886"/>
            <a:ext cx="3371812" cy="4541164"/>
            <a:chOff x="7412451" y="1388886"/>
            <a:chExt cx="3371812" cy="4541164"/>
          </a:xfrm>
        </p:grpSpPr>
        <p:grpSp>
          <p:nvGrpSpPr>
            <p:cNvPr id="4" name="Group 3">
              <a:extLst>
                <a:ext uri="{FF2B5EF4-FFF2-40B4-BE49-F238E27FC236}">
                  <a16:creationId xmlns:a16="http://schemas.microsoft.com/office/drawing/2014/main" id="{056B2BD8-D2F9-4245-AC1A-42199EE1F013}"/>
                </a:ext>
              </a:extLst>
            </p:cNvPr>
            <p:cNvGrpSpPr>
              <a:grpSpLocks noChangeAspect="1"/>
            </p:cNvGrpSpPr>
            <p:nvPr/>
          </p:nvGrpSpPr>
          <p:grpSpPr>
            <a:xfrm>
              <a:off x="7548306" y="2299853"/>
              <a:ext cx="396335" cy="825545"/>
              <a:chOff x="9191145" y="3741535"/>
              <a:chExt cx="774393" cy="2092980"/>
            </a:xfrm>
          </p:grpSpPr>
          <p:grpSp>
            <p:nvGrpSpPr>
              <p:cNvPr id="5" name="Group 4">
                <a:extLst>
                  <a:ext uri="{FF2B5EF4-FFF2-40B4-BE49-F238E27FC236}">
                    <a16:creationId xmlns:a16="http://schemas.microsoft.com/office/drawing/2014/main" id="{9D1A3D4E-6FA5-40D5-B1FB-787458070E08}"/>
                  </a:ext>
                </a:extLst>
              </p:cNvPr>
              <p:cNvGrpSpPr>
                <a:grpSpLocks noChangeAspect="1"/>
              </p:cNvGrpSpPr>
              <p:nvPr/>
            </p:nvGrpSpPr>
            <p:grpSpPr>
              <a:xfrm>
                <a:off x="9191145" y="3741535"/>
                <a:ext cx="774393" cy="2092980"/>
                <a:chOff x="6576174" y="3760259"/>
                <a:chExt cx="1081539" cy="2764684"/>
              </a:xfrm>
            </p:grpSpPr>
            <p:grpSp>
              <p:nvGrpSpPr>
                <p:cNvPr id="9" name="Group 8">
                  <a:extLst>
                    <a:ext uri="{FF2B5EF4-FFF2-40B4-BE49-F238E27FC236}">
                      <a16:creationId xmlns:a16="http://schemas.microsoft.com/office/drawing/2014/main" id="{DA13F91F-EB46-4BEF-9F41-21B3D7099F71}"/>
                    </a:ext>
                  </a:extLst>
                </p:cNvPr>
                <p:cNvGrpSpPr/>
                <p:nvPr/>
              </p:nvGrpSpPr>
              <p:grpSpPr>
                <a:xfrm>
                  <a:off x="6576174" y="3760259"/>
                  <a:ext cx="1081539" cy="2764684"/>
                  <a:chOff x="6576174" y="3760259"/>
                  <a:chExt cx="1081539" cy="2764684"/>
                </a:xfrm>
              </p:grpSpPr>
              <p:grpSp>
                <p:nvGrpSpPr>
                  <p:cNvPr id="11" name="Group 10">
                    <a:extLst>
                      <a:ext uri="{FF2B5EF4-FFF2-40B4-BE49-F238E27FC236}">
                        <a16:creationId xmlns:a16="http://schemas.microsoft.com/office/drawing/2014/main" id="{D8728DAF-0C13-4229-AA92-043F280C53A3}"/>
                      </a:ext>
                    </a:extLst>
                  </p:cNvPr>
                  <p:cNvGrpSpPr/>
                  <p:nvPr/>
                </p:nvGrpSpPr>
                <p:grpSpPr>
                  <a:xfrm>
                    <a:off x="6576174" y="3760259"/>
                    <a:ext cx="1081539" cy="2764684"/>
                    <a:chOff x="5365826" y="3709999"/>
                    <a:chExt cx="1074023" cy="2853208"/>
                  </a:xfrm>
                </p:grpSpPr>
                <p:sp>
                  <p:nvSpPr>
                    <p:cNvPr id="21" name="Rectangle 20">
                      <a:extLst>
                        <a:ext uri="{FF2B5EF4-FFF2-40B4-BE49-F238E27FC236}">
                          <a16:creationId xmlns:a16="http://schemas.microsoft.com/office/drawing/2014/main" id="{14CDAC44-085F-435E-B98B-70E04AA53B1F}"/>
                        </a:ext>
                      </a:extLst>
                    </p:cNvPr>
                    <p:cNvSpPr/>
                    <p:nvPr/>
                  </p:nvSpPr>
                  <p:spPr bwMode="auto">
                    <a:xfrm>
                      <a:off x="5365826" y="3709999"/>
                      <a:ext cx="1074023" cy="2853208"/>
                    </a:xfrm>
                    <a:prstGeom prst="rect">
                      <a:avLst/>
                    </a:prstGeom>
                    <a:solidFill>
                      <a:srgbClr val="FFFFFF">
                        <a:alpha val="69804"/>
                      </a:srgbClr>
                    </a:solid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585F14EB-DFC2-43DF-82EF-04ED7C8F7F92}"/>
                        </a:ext>
                      </a:extLst>
                    </p:cNvPr>
                    <p:cNvSpPr/>
                    <p:nvPr/>
                  </p:nvSpPr>
                  <p:spPr bwMode="auto">
                    <a:xfrm>
                      <a:off x="5478169" y="4034937"/>
                      <a:ext cx="849330"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E589A5C5-F545-4C4A-AF99-5A20239949F7}"/>
                        </a:ext>
                      </a:extLst>
                    </p:cNvPr>
                    <p:cNvSpPr/>
                    <p:nvPr/>
                  </p:nvSpPr>
                  <p:spPr bwMode="auto">
                    <a:xfrm>
                      <a:off x="5478170" y="4215859"/>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a:extLst>
                        <a:ext uri="{FF2B5EF4-FFF2-40B4-BE49-F238E27FC236}">
                          <a16:creationId xmlns:a16="http://schemas.microsoft.com/office/drawing/2014/main" id="{7162F965-CD20-40F6-AABD-50FA9A6C53CF}"/>
                        </a:ext>
                      </a:extLst>
                    </p:cNvPr>
                    <p:cNvSpPr/>
                    <p:nvPr/>
                  </p:nvSpPr>
                  <p:spPr bwMode="auto">
                    <a:xfrm>
                      <a:off x="5478170" y="4398739"/>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BD8EF424-1149-42FF-ABB5-8F8C6136D92B}"/>
                        </a:ext>
                      </a:extLst>
                    </p:cNvPr>
                    <p:cNvSpPr/>
                    <p:nvPr/>
                  </p:nvSpPr>
                  <p:spPr bwMode="auto">
                    <a:xfrm>
                      <a:off x="5478170" y="4764122"/>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DA80393D-73E9-4422-AA6B-85B147848C15}"/>
                        </a:ext>
                      </a:extLst>
                    </p:cNvPr>
                    <p:cNvSpPr/>
                    <p:nvPr/>
                  </p:nvSpPr>
                  <p:spPr bwMode="auto">
                    <a:xfrm>
                      <a:off x="5478171" y="4947002"/>
                      <a:ext cx="849330"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836F212F-1A28-4C5A-A0C3-6C7D5D065C29}"/>
                        </a:ext>
                      </a:extLst>
                    </p:cNvPr>
                    <p:cNvSpPr/>
                    <p:nvPr/>
                  </p:nvSpPr>
                  <p:spPr bwMode="auto">
                    <a:xfrm>
                      <a:off x="5478171" y="5131673"/>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Rectangle 27">
                      <a:extLst>
                        <a:ext uri="{FF2B5EF4-FFF2-40B4-BE49-F238E27FC236}">
                          <a16:creationId xmlns:a16="http://schemas.microsoft.com/office/drawing/2014/main" id="{5A5D11C4-72FC-4E17-968F-793403215314}"/>
                        </a:ext>
                      </a:extLst>
                    </p:cNvPr>
                    <p:cNvSpPr/>
                    <p:nvPr/>
                  </p:nvSpPr>
                  <p:spPr bwMode="auto">
                    <a:xfrm>
                      <a:off x="5478171" y="5313426"/>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C17A68E4-B757-43B9-B5FA-8AA3E1D25E1E}"/>
                        </a:ext>
                      </a:extLst>
                    </p:cNvPr>
                    <p:cNvSpPr/>
                    <p:nvPr/>
                  </p:nvSpPr>
                  <p:spPr bwMode="auto">
                    <a:xfrm>
                      <a:off x="5478170" y="5496306"/>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0" name="Freeform 34">
                      <a:extLst>
                        <a:ext uri="{FF2B5EF4-FFF2-40B4-BE49-F238E27FC236}">
                          <a16:creationId xmlns:a16="http://schemas.microsoft.com/office/drawing/2014/main" id="{E23CBCA0-C2DD-4458-89E1-7D324B4B8C3D}"/>
                        </a:ext>
                      </a:extLst>
                    </p:cNvPr>
                    <p:cNvSpPr>
                      <a:spLocks/>
                    </p:cNvSpPr>
                    <p:nvPr/>
                  </p:nvSpPr>
                  <p:spPr bwMode="auto">
                    <a:xfrm>
                      <a:off x="5478170" y="3943870"/>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Freeform 35">
                      <a:extLst>
                        <a:ext uri="{FF2B5EF4-FFF2-40B4-BE49-F238E27FC236}">
                          <a16:creationId xmlns:a16="http://schemas.microsoft.com/office/drawing/2014/main" id="{8A0B3305-CB1A-499F-918E-6FB16EC1082F}"/>
                        </a:ext>
                      </a:extLst>
                    </p:cNvPr>
                    <p:cNvSpPr>
                      <a:spLocks/>
                    </p:cNvSpPr>
                    <p:nvPr/>
                  </p:nvSpPr>
                  <p:spPr bwMode="auto">
                    <a:xfrm>
                      <a:off x="5478170" y="3906755"/>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Freeform 36">
                      <a:extLst>
                        <a:ext uri="{FF2B5EF4-FFF2-40B4-BE49-F238E27FC236}">
                          <a16:creationId xmlns:a16="http://schemas.microsoft.com/office/drawing/2014/main" id="{856BD22F-9909-4084-A5A3-64B23FC2FC39}"/>
                        </a:ext>
                      </a:extLst>
                    </p:cNvPr>
                    <p:cNvSpPr>
                      <a:spLocks/>
                    </p:cNvSpPr>
                    <p:nvPr/>
                  </p:nvSpPr>
                  <p:spPr bwMode="auto">
                    <a:xfrm>
                      <a:off x="5478170" y="3870644"/>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Freeform 37">
                      <a:extLst>
                        <a:ext uri="{FF2B5EF4-FFF2-40B4-BE49-F238E27FC236}">
                          <a16:creationId xmlns:a16="http://schemas.microsoft.com/office/drawing/2014/main" id="{6B988253-F37C-4909-A65B-A24923313B0F}"/>
                        </a:ext>
                      </a:extLst>
                    </p:cNvPr>
                    <p:cNvSpPr>
                      <a:spLocks/>
                    </p:cNvSpPr>
                    <p:nvPr/>
                  </p:nvSpPr>
                  <p:spPr bwMode="auto">
                    <a:xfrm>
                      <a:off x="5478170" y="3834533"/>
                      <a:ext cx="299923" cy="13040"/>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Freeform 34">
                      <a:extLst>
                        <a:ext uri="{FF2B5EF4-FFF2-40B4-BE49-F238E27FC236}">
                          <a16:creationId xmlns:a16="http://schemas.microsoft.com/office/drawing/2014/main" id="{9FE9BE7F-47A0-42FF-BA1C-7A156F2D1B7A}"/>
                        </a:ext>
                      </a:extLst>
                    </p:cNvPr>
                    <p:cNvSpPr>
                      <a:spLocks/>
                    </p:cNvSpPr>
                    <p:nvPr/>
                  </p:nvSpPr>
                  <p:spPr bwMode="auto">
                    <a:xfrm flipH="1">
                      <a:off x="6027579" y="3943869"/>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 name="Freeform 35">
                      <a:extLst>
                        <a:ext uri="{FF2B5EF4-FFF2-40B4-BE49-F238E27FC236}">
                          <a16:creationId xmlns:a16="http://schemas.microsoft.com/office/drawing/2014/main" id="{FA34FAE4-99F0-4D26-9FCF-F3B469F7F27D}"/>
                        </a:ext>
                      </a:extLst>
                    </p:cNvPr>
                    <p:cNvSpPr>
                      <a:spLocks/>
                    </p:cNvSpPr>
                    <p:nvPr/>
                  </p:nvSpPr>
                  <p:spPr bwMode="auto">
                    <a:xfrm flipH="1">
                      <a:off x="6027579" y="3906753"/>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Freeform 36">
                      <a:extLst>
                        <a:ext uri="{FF2B5EF4-FFF2-40B4-BE49-F238E27FC236}">
                          <a16:creationId xmlns:a16="http://schemas.microsoft.com/office/drawing/2014/main" id="{351E4AFB-C2F4-4E3C-9C2F-E15CE1BA251F}"/>
                        </a:ext>
                      </a:extLst>
                    </p:cNvPr>
                    <p:cNvSpPr>
                      <a:spLocks/>
                    </p:cNvSpPr>
                    <p:nvPr/>
                  </p:nvSpPr>
                  <p:spPr bwMode="auto">
                    <a:xfrm flipH="1">
                      <a:off x="6027579" y="3870643"/>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37">
                      <a:extLst>
                        <a:ext uri="{FF2B5EF4-FFF2-40B4-BE49-F238E27FC236}">
                          <a16:creationId xmlns:a16="http://schemas.microsoft.com/office/drawing/2014/main" id="{07B682EF-B5A4-4581-A488-8D7061B033F5}"/>
                        </a:ext>
                      </a:extLst>
                    </p:cNvPr>
                    <p:cNvSpPr>
                      <a:spLocks/>
                    </p:cNvSpPr>
                    <p:nvPr/>
                  </p:nvSpPr>
                  <p:spPr bwMode="auto">
                    <a:xfrm flipH="1">
                      <a:off x="6027579" y="3834532"/>
                      <a:ext cx="299923" cy="13040"/>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Rectangle 42">
                      <a:extLst>
                        <a:ext uri="{FF2B5EF4-FFF2-40B4-BE49-F238E27FC236}">
                          <a16:creationId xmlns:a16="http://schemas.microsoft.com/office/drawing/2014/main" id="{EE239FEF-E758-4F45-8A34-28386D112C09}"/>
                        </a:ext>
                      </a:extLst>
                    </p:cNvPr>
                    <p:cNvSpPr>
                      <a:spLocks noChangeArrowheads="1"/>
                    </p:cNvSpPr>
                    <p:nvPr/>
                  </p:nvSpPr>
                  <p:spPr bwMode="auto">
                    <a:xfrm>
                      <a:off x="5480021" y="5797778"/>
                      <a:ext cx="868674" cy="13040"/>
                    </a:xfrm>
                    <a:prstGeom prst="rect">
                      <a:avLst/>
                    </a:prstGeom>
                    <a:solidFill>
                      <a:schemeClr val="tx1"/>
                    </a:solidFill>
                    <a:ln w="6350">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2" name="Freeform 8">
                    <a:extLst>
                      <a:ext uri="{FF2B5EF4-FFF2-40B4-BE49-F238E27FC236}">
                        <a16:creationId xmlns:a16="http://schemas.microsoft.com/office/drawing/2014/main" id="{EF0A8660-2A5D-4A77-9A7A-7DBB4501256B}"/>
                      </a:ext>
                    </a:extLst>
                  </p:cNvPr>
                  <p:cNvSpPr>
                    <a:spLocks/>
                  </p:cNvSpPr>
                  <p:nvPr/>
                </p:nvSpPr>
                <p:spPr bwMode="auto">
                  <a:xfrm>
                    <a:off x="7317062" y="4126258"/>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Freeform 8">
                    <a:extLst>
                      <a:ext uri="{FF2B5EF4-FFF2-40B4-BE49-F238E27FC236}">
                        <a16:creationId xmlns:a16="http://schemas.microsoft.com/office/drawing/2014/main" id="{AA66B590-604E-4DAD-93A5-DD3DBB0A3A3E}"/>
                      </a:ext>
                    </a:extLst>
                  </p:cNvPr>
                  <p:cNvSpPr>
                    <a:spLocks/>
                  </p:cNvSpPr>
                  <p:nvPr/>
                </p:nvSpPr>
                <p:spPr bwMode="auto">
                  <a:xfrm>
                    <a:off x="7317062" y="4304332"/>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Freeform 8">
                    <a:extLst>
                      <a:ext uri="{FF2B5EF4-FFF2-40B4-BE49-F238E27FC236}">
                        <a16:creationId xmlns:a16="http://schemas.microsoft.com/office/drawing/2014/main" id="{B66BFA60-2C8F-4D81-AEE0-E8EEF22A7074}"/>
                      </a:ext>
                    </a:extLst>
                  </p:cNvPr>
                  <p:cNvSpPr>
                    <a:spLocks/>
                  </p:cNvSpPr>
                  <p:nvPr/>
                </p:nvSpPr>
                <p:spPr bwMode="auto">
                  <a:xfrm>
                    <a:off x="7317062" y="4490080"/>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Freeform 8">
                    <a:extLst>
                      <a:ext uri="{FF2B5EF4-FFF2-40B4-BE49-F238E27FC236}">
                        <a16:creationId xmlns:a16="http://schemas.microsoft.com/office/drawing/2014/main" id="{3261E6B0-52DC-415F-B0AC-3741BEFEFC7A}"/>
                      </a:ext>
                    </a:extLst>
                  </p:cNvPr>
                  <p:cNvSpPr>
                    <a:spLocks/>
                  </p:cNvSpPr>
                  <p:nvPr/>
                </p:nvSpPr>
                <p:spPr bwMode="auto">
                  <a:xfrm>
                    <a:off x="7320696" y="4666368"/>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8">
                    <a:extLst>
                      <a:ext uri="{FF2B5EF4-FFF2-40B4-BE49-F238E27FC236}">
                        <a16:creationId xmlns:a16="http://schemas.microsoft.com/office/drawing/2014/main" id="{3962A074-F46F-4AF5-AF2C-C4ED1783C038}"/>
                      </a:ext>
                    </a:extLst>
                  </p:cNvPr>
                  <p:cNvSpPr>
                    <a:spLocks/>
                  </p:cNvSpPr>
                  <p:nvPr/>
                </p:nvSpPr>
                <p:spPr bwMode="auto">
                  <a:xfrm>
                    <a:off x="7320696" y="4846841"/>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8">
                    <a:extLst>
                      <a:ext uri="{FF2B5EF4-FFF2-40B4-BE49-F238E27FC236}">
                        <a16:creationId xmlns:a16="http://schemas.microsoft.com/office/drawing/2014/main" id="{2E108FFC-F13B-4580-83C6-9431D06B865F}"/>
                      </a:ext>
                    </a:extLst>
                  </p:cNvPr>
                  <p:cNvSpPr>
                    <a:spLocks/>
                  </p:cNvSpPr>
                  <p:nvPr/>
                </p:nvSpPr>
                <p:spPr bwMode="auto">
                  <a:xfrm>
                    <a:off x="7320696" y="5017519"/>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Freeform 8">
                    <a:extLst>
                      <a:ext uri="{FF2B5EF4-FFF2-40B4-BE49-F238E27FC236}">
                        <a16:creationId xmlns:a16="http://schemas.microsoft.com/office/drawing/2014/main" id="{7697045D-54C2-41F5-ADB4-724A3BE0274E}"/>
                      </a:ext>
                    </a:extLst>
                  </p:cNvPr>
                  <p:cNvSpPr>
                    <a:spLocks/>
                  </p:cNvSpPr>
                  <p:nvPr/>
                </p:nvSpPr>
                <p:spPr bwMode="auto">
                  <a:xfrm>
                    <a:off x="7320696" y="5207178"/>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 name="Freeform 8">
                    <a:extLst>
                      <a:ext uri="{FF2B5EF4-FFF2-40B4-BE49-F238E27FC236}">
                        <a16:creationId xmlns:a16="http://schemas.microsoft.com/office/drawing/2014/main" id="{64E5A09F-D685-46A8-9934-A8A4CB7CC246}"/>
                      </a:ext>
                    </a:extLst>
                  </p:cNvPr>
                  <p:cNvSpPr>
                    <a:spLocks/>
                  </p:cNvSpPr>
                  <p:nvPr/>
                </p:nvSpPr>
                <p:spPr bwMode="auto">
                  <a:xfrm>
                    <a:off x="7317062" y="5384981"/>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Freeform 8">
                    <a:extLst>
                      <a:ext uri="{FF2B5EF4-FFF2-40B4-BE49-F238E27FC236}">
                        <a16:creationId xmlns:a16="http://schemas.microsoft.com/office/drawing/2014/main" id="{B3AAB22B-0424-4003-A02F-64DF1B4A7B2C}"/>
                      </a:ext>
                    </a:extLst>
                  </p:cNvPr>
                  <p:cNvSpPr>
                    <a:spLocks/>
                  </p:cNvSpPr>
                  <p:nvPr/>
                </p:nvSpPr>
                <p:spPr bwMode="auto">
                  <a:xfrm>
                    <a:off x="7320696" y="5553271"/>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0" name="Rectangle 9">
                  <a:extLst>
                    <a:ext uri="{FF2B5EF4-FFF2-40B4-BE49-F238E27FC236}">
                      <a16:creationId xmlns:a16="http://schemas.microsoft.com/office/drawing/2014/main" id="{C2C104D8-4DA4-4C9A-9955-2A39DDBEBF47}"/>
                    </a:ext>
                  </a:extLst>
                </p:cNvPr>
                <p:cNvSpPr/>
                <p:nvPr/>
              </p:nvSpPr>
              <p:spPr bwMode="auto">
                <a:xfrm>
                  <a:off x="6689300" y="4605702"/>
                  <a:ext cx="855274" cy="177206"/>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6" name="Rectangle 42">
                <a:extLst>
                  <a:ext uri="{FF2B5EF4-FFF2-40B4-BE49-F238E27FC236}">
                    <a16:creationId xmlns:a16="http://schemas.microsoft.com/office/drawing/2014/main" id="{D26CDBBB-CDB7-4BAE-B645-3FC74B2B263B}"/>
                  </a:ext>
                </a:extLst>
              </p:cNvPr>
              <p:cNvSpPr>
                <a:spLocks noChangeArrowheads="1"/>
              </p:cNvSpPr>
              <p:nvPr/>
            </p:nvSpPr>
            <p:spPr bwMode="auto">
              <a:xfrm>
                <a:off x="9273483" y="5413375"/>
                <a:ext cx="626332" cy="9566"/>
              </a:xfrm>
              <a:prstGeom prst="rect">
                <a:avLst/>
              </a:prstGeom>
              <a:solidFill>
                <a:schemeClr val="tx1"/>
              </a:solidFill>
              <a:ln w="6350">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Rectangle 42">
                <a:extLst>
                  <a:ext uri="{FF2B5EF4-FFF2-40B4-BE49-F238E27FC236}">
                    <a16:creationId xmlns:a16="http://schemas.microsoft.com/office/drawing/2014/main" id="{BCD53E73-96CC-41BB-9A9B-C9414DE14456}"/>
                  </a:ext>
                </a:extLst>
              </p:cNvPr>
              <p:cNvSpPr>
                <a:spLocks noChangeArrowheads="1"/>
              </p:cNvSpPr>
              <p:nvPr/>
            </p:nvSpPr>
            <p:spPr bwMode="auto">
              <a:xfrm>
                <a:off x="9273483" y="5549431"/>
                <a:ext cx="626332" cy="9566"/>
              </a:xfrm>
              <a:prstGeom prst="rect">
                <a:avLst/>
              </a:prstGeom>
              <a:solidFill>
                <a:schemeClr val="tx1"/>
              </a:solidFill>
              <a:ln w="6350">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Rectangle 42">
                <a:extLst>
                  <a:ext uri="{FF2B5EF4-FFF2-40B4-BE49-F238E27FC236}">
                    <a16:creationId xmlns:a16="http://schemas.microsoft.com/office/drawing/2014/main" id="{B625D2F0-E0A8-4BE4-81D6-180CF0E193EC}"/>
                  </a:ext>
                </a:extLst>
              </p:cNvPr>
              <p:cNvSpPr>
                <a:spLocks noChangeArrowheads="1"/>
              </p:cNvSpPr>
              <p:nvPr/>
            </p:nvSpPr>
            <p:spPr bwMode="auto">
              <a:xfrm>
                <a:off x="9281420" y="5683350"/>
                <a:ext cx="626332" cy="9566"/>
              </a:xfrm>
              <a:prstGeom prst="rect">
                <a:avLst/>
              </a:prstGeom>
              <a:solidFill>
                <a:schemeClr val="tx1"/>
              </a:solidFill>
              <a:ln w="6350">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38">
              <a:extLst>
                <a:ext uri="{FF2B5EF4-FFF2-40B4-BE49-F238E27FC236}">
                  <a16:creationId xmlns:a16="http://schemas.microsoft.com/office/drawing/2014/main" id="{64B600D2-54AC-4E5E-8324-144A71344535}"/>
                </a:ext>
              </a:extLst>
            </p:cNvPr>
            <p:cNvGrpSpPr>
              <a:grpSpLocks noChangeAspect="1"/>
            </p:cNvGrpSpPr>
            <p:nvPr/>
          </p:nvGrpSpPr>
          <p:grpSpPr>
            <a:xfrm>
              <a:off x="8678613" y="2073365"/>
              <a:ext cx="491825" cy="1024446"/>
              <a:chOff x="9191145" y="3741535"/>
              <a:chExt cx="774393" cy="2092980"/>
            </a:xfrm>
          </p:grpSpPr>
          <p:grpSp>
            <p:nvGrpSpPr>
              <p:cNvPr id="40" name="Group 39">
                <a:extLst>
                  <a:ext uri="{FF2B5EF4-FFF2-40B4-BE49-F238E27FC236}">
                    <a16:creationId xmlns:a16="http://schemas.microsoft.com/office/drawing/2014/main" id="{362B2C70-908A-41BE-9BC3-CF830C34DC35}"/>
                  </a:ext>
                </a:extLst>
              </p:cNvPr>
              <p:cNvGrpSpPr>
                <a:grpSpLocks noChangeAspect="1"/>
              </p:cNvGrpSpPr>
              <p:nvPr/>
            </p:nvGrpSpPr>
            <p:grpSpPr>
              <a:xfrm>
                <a:off x="9191145" y="3741535"/>
                <a:ext cx="774393" cy="2092980"/>
                <a:chOff x="6576174" y="3760259"/>
                <a:chExt cx="1081539" cy="2764684"/>
              </a:xfrm>
            </p:grpSpPr>
            <p:grpSp>
              <p:nvGrpSpPr>
                <p:cNvPr id="44" name="Group 43">
                  <a:extLst>
                    <a:ext uri="{FF2B5EF4-FFF2-40B4-BE49-F238E27FC236}">
                      <a16:creationId xmlns:a16="http://schemas.microsoft.com/office/drawing/2014/main" id="{20794732-650C-48A7-9339-CCAF99E6CE6D}"/>
                    </a:ext>
                  </a:extLst>
                </p:cNvPr>
                <p:cNvGrpSpPr/>
                <p:nvPr/>
              </p:nvGrpSpPr>
              <p:grpSpPr>
                <a:xfrm>
                  <a:off x="6576174" y="3760259"/>
                  <a:ext cx="1081539" cy="2764684"/>
                  <a:chOff x="6576174" y="3760259"/>
                  <a:chExt cx="1081539" cy="2764684"/>
                </a:xfrm>
              </p:grpSpPr>
              <p:grpSp>
                <p:nvGrpSpPr>
                  <p:cNvPr id="46" name="Group 45">
                    <a:extLst>
                      <a:ext uri="{FF2B5EF4-FFF2-40B4-BE49-F238E27FC236}">
                        <a16:creationId xmlns:a16="http://schemas.microsoft.com/office/drawing/2014/main" id="{752EA433-8E96-43AF-9677-580FE1796EA6}"/>
                      </a:ext>
                    </a:extLst>
                  </p:cNvPr>
                  <p:cNvGrpSpPr/>
                  <p:nvPr/>
                </p:nvGrpSpPr>
                <p:grpSpPr>
                  <a:xfrm>
                    <a:off x="6576174" y="3760259"/>
                    <a:ext cx="1081539" cy="2764684"/>
                    <a:chOff x="5365826" y="3709999"/>
                    <a:chExt cx="1074023" cy="2853208"/>
                  </a:xfrm>
                </p:grpSpPr>
                <p:sp>
                  <p:nvSpPr>
                    <p:cNvPr id="56" name="Rectangle 55">
                      <a:extLst>
                        <a:ext uri="{FF2B5EF4-FFF2-40B4-BE49-F238E27FC236}">
                          <a16:creationId xmlns:a16="http://schemas.microsoft.com/office/drawing/2014/main" id="{EF6AC0C6-C8F3-424C-992B-45635D46B687}"/>
                        </a:ext>
                      </a:extLst>
                    </p:cNvPr>
                    <p:cNvSpPr/>
                    <p:nvPr/>
                  </p:nvSpPr>
                  <p:spPr bwMode="auto">
                    <a:xfrm>
                      <a:off x="5365826" y="3709999"/>
                      <a:ext cx="1074023" cy="2853208"/>
                    </a:xfrm>
                    <a:prstGeom prst="rect">
                      <a:avLst/>
                    </a:prstGeom>
                    <a:solidFill>
                      <a:srgbClr val="FFFFFF">
                        <a:alpha val="69804"/>
                      </a:srgbClr>
                    </a:solid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7E81B381-9B66-40FC-87D0-73E9CA08F007}"/>
                        </a:ext>
                      </a:extLst>
                    </p:cNvPr>
                    <p:cNvSpPr/>
                    <p:nvPr/>
                  </p:nvSpPr>
                  <p:spPr bwMode="auto">
                    <a:xfrm>
                      <a:off x="5478169" y="4034937"/>
                      <a:ext cx="849330"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a:extLst>
                        <a:ext uri="{FF2B5EF4-FFF2-40B4-BE49-F238E27FC236}">
                          <a16:creationId xmlns:a16="http://schemas.microsoft.com/office/drawing/2014/main" id="{5124213E-A814-4CF9-83BC-5EE12BD7AA9B}"/>
                        </a:ext>
                      </a:extLst>
                    </p:cNvPr>
                    <p:cNvSpPr/>
                    <p:nvPr/>
                  </p:nvSpPr>
                  <p:spPr bwMode="auto">
                    <a:xfrm>
                      <a:off x="5478170" y="4215859"/>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a:t>
                      </a:r>
                    </a:p>
                  </p:txBody>
                </p:sp>
                <p:sp>
                  <p:nvSpPr>
                    <p:cNvPr id="59" name="Rectangle 58">
                      <a:extLst>
                        <a:ext uri="{FF2B5EF4-FFF2-40B4-BE49-F238E27FC236}">
                          <a16:creationId xmlns:a16="http://schemas.microsoft.com/office/drawing/2014/main" id="{B3922916-813A-4A90-B567-E7E59D86E6BE}"/>
                        </a:ext>
                      </a:extLst>
                    </p:cNvPr>
                    <p:cNvSpPr/>
                    <p:nvPr/>
                  </p:nvSpPr>
                  <p:spPr bwMode="auto">
                    <a:xfrm>
                      <a:off x="5478170" y="4398739"/>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0" name="Rectangle 59">
                      <a:extLst>
                        <a:ext uri="{FF2B5EF4-FFF2-40B4-BE49-F238E27FC236}">
                          <a16:creationId xmlns:a16="http://schemas.microsoft.com/office/drawing/2014/main" id="{BDF89F6E-82A0-4F4F-A922-2D363BC9AFA6}"/>
                        </a:ext>
                      </a:extLst>
                    </p:cNvPr>
                    <p:cNvSpPr/>
                    <p:nvPr/>
                  </p:nvSpPr>
                  <p:spPr bwMode="auto">
                    <a:xfrm>
                      <a:off x="5478170" y="4764122"/>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a:extLst>
                        <a:ext uri="{FF2B5EF4-FFF2-40B4-BE49-F238E27FC236}">
                          <a16:creationId xmlns:a16="http://schemas.microsoft.com/office/drawing/2014/main" id="{A1361AAC-E183-470F-AE58-95B097537AA0}"/>
                        </a:ext>
                      </a:extLst>
                    </p:cNvPr>
                    <p:cNvSpPr/>
                    <p:nvPr/>
                  </p:nvSpPr>
                  <p:spPr bwMode="auto">
                    <a:xfrm>
                      <a:off x="5478171" y="4947002"/>
                      <a:ext cx="849330"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a:extLst>
                        <a:ext uri="{FF2B5EF4-FFF2-40B4-BE49-F238E27FC236}">
                          <a16:creationId xmlns:a16="http://schemas.microsoft.com/office/drawing/2014/main" id="{F1A5AFCF-9E29-4F5D-BB38-7499DBE1F70F}"/>
                        </a:ext>
                      </a:extLst>
                    </p:cNvPr>
                    <p:cNvSpPr/>
                    <p:nvPr/>
                  </p:nvSpPr>
                  <p:spPr bwMode="auto">
                    <a:xfrm>
                      <a:off x="5478171" y="5131673"/>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a:t>
                      </a:r>
                    </a:p>
                  </p:txBody>
                </p:sp>
                <p:sp>
                  <p:nvSpPr>
                    <p:cNvPr id="63" name="Rectangle 62">
                      <a:extLst>
                        <a:ext uri="{FF2B5EF4-FFF2-40B4-BE49-F238E27FC236}">
                          <a16:creationId xmlns:a16="http://schemas.microsoft.com/office/drawing/2014/main" id="{B5B1795A-FE64-4889-9E4F-4625F987D569}"/>
                        </a:ext>
                      </a:extLst>
                    </p:cNvPr>
                    <p:cNvSpPr/>
                    <p:nvPr/>
                  </p:nvSpPr>
                  <p:spPr bwMode="auto">
                    <a:xfrm>
                      <a:off x="5478171" y="5313426"/>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a:extLst>
                        <a:ext uri="{FF2B5EF4-FFF2-40B4-BE49-F238E27FC236}">
                          <a16:creationId xmlns:a16="http://schemas.microsoft.com/office/drawing/2014/main" id="{673CE9B2-BACA-4A63-B53E-A8EBB4F76870}"/>
                        </a:ext>
                      </a:extLst>
                    </p:cNvPr>
                    <p:cNvSpPr/>
                    <p:nvPr/>
                  </p:nvSpPr>
                  <p:spPr bwMode="auto">
                    <a:xfrm>
                      <a:off x="5478170" y="5496306"/>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5" name="Freeform 34">
                      <a:extLst>
                        <a:ext uri="{FF2B5EF4-FFF2-40B4-BE49-F238E27FC236}">
                          <a16:creationId xmlns:a16="http://schemas.microsoft.com/office/drawing/2014/main" id="{629110A6-D9ED-4840-96BF-150DF6B05AC1}"/>
                        </a:ext>
                      </a:extLst>
                    </p:cNvPr>
                    <p:cNvSpPr>
                      <a:spLocks/>
                    </p:cNvSpPr>
                    <p:nvPr/>
                  </p:nvSpPr>
                  <p:spPr bwMode="auto">
                    <a:xfrm>
                      <a:off x="5478170" y="3943870"/>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 name="Freeform 35">
                      <a:extLst>
                        <a:ext uri="{FF2B5EF4-FFF2-40B4-BE49-F238E27FC236}">
                          <a16:creationId xmlns:a16="http://schemas.microsoft.com/office/drawing/2014/main" id="{F904604B-43E2-400F-A0EF-A428139BBB60}"/>
                        </a:ext>
                      </a:extLst>
                    </p:cNvPr>
                    <p:cNvSpPr>
                      <a:spLocks/>
                    </p:cNvSpPr>
                    <p:nvPr/>
                  </p:nvSpPr>
                  <p:spPr bwMode="auto">
                    <a:xfrm>
                      <a:off x="5478170" y="3906755"/>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 name="Freeform 36">
                      <a:extLst>
                        <a:ext uri="{FF2B5EF4-FFF2-40B4-BE49-F238E27FC236}">
                          <a16:creationId xmlns:a16="http://schemas.microsoft.com/office/drawing/2014/main" id="{8DD86628-714F-43C8-BDB3-72603E7D17EC}"/>
                        </a:ext>
                      </a:extLst>
                    </p:cNvPr>
                    <p:cNvSpPr>
                      <a:spLocks/>
                    </p:cNvSpPr>
                    <p:nvPr/>
                  </p:nvSpPr>
                  <p:spPr bwMode="auto">
                    <a:xfrm>
                      <a:off x="5478170" y="3870644"/>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 name="Freeform 37">
                      <a:extLst>
                        <a:ext uri="{FF2B5EF4-FFF2-40B4-BE49-F238E27FC236}">
                          <a16:creationId xmlns:a16="http://schemas.microsoft.com/office/drawing/2014/main" id="{6B3B4BC6-184D-4D83-A962-8A54FC25DA2F}"/>
                        </a:ext>
                      </a:extLst>
                    </p:cNvPr>
                    <p:cNvSpPr>
                      <a:spLocks/>
                    </p:cNvSpPr>
                    <p:nvPr/>
                  </p:nvSpPr>
                  <p:spPr bwMode="auto">
                    <a:xfrm>
                      <a:off x="5478170" y="3834533"/>
                      <a:ext cx="299923" cy="13040"/>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 name="Freeform 34">
                      <a:extLst>
                        <a:ext uri="{FF2B5EF4-FFF2-40B4-BE49-F238E27FC236}">
                          <a16:creationId xmlns:a16="http://schemas.microsoft.com/office/drawing/2014/main" id="{027554B1-45F2-4A72-A0C9-45715BA0262B}"/>
                        </a:ext>
                      </a:extLst>
                    </p:cNvPr>
                    <p:cNvSpPr>
                      <a:spLocks/>
                    </p:cNvSpPr>
                    <p:nvPr/>
                  </p:nvSpPr>
                  <p:spPr bwMode="auto">
                    <a:xfrm flipH="1">
                      <a:off x="6027579" y="3943869"/>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 name="Freeform 35">
                      <a:extLst>
                        <a:ext uri="{FF2B5EF4-FFF2-40B4-BE49-F238E27FC236}">
                          <a16:creationId xmlns:a16="http://schemas.microsoft.com/office/drawing/2014/main" id="{42376743-51FA-4601-AE41-2247523C77DD}"/>
                        </a:ext>
                      </a:extLst>
                    </p:cNvPr>
                    <p:cNvSpPr>
                      <a:spLocks/>
                    </p:cNvSpPr>
                    <p:nvPr/>
                  </p:nvSpPr>
                  <p:spPr bwMode="auto">
                    <a:xfrm flipH="1">
                      <a:off x="6027579" y="3906753"/>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 name="Freeform 36">
                      <a:extLst>
                        <a:ext uri="{FF2B5EF4-FFF2-40B4-BE49-F238E27FC236}">
                          <a16:creationId xmlns:a16="http://schemas.microsoft.com/office/drawing/2014/main" id="{1466131D-5D6E-476F-A445-BEB590D1739A}"/>
                        </a:ext>
                      </a:extLst>
                    </p:cNvPr>
                    <p:cNvSpPr>
                      <a:spLocks/>
                    </p:cNvSpPr>
                    <p:nvPr/>
                  </p:nvSpPr>
                  <p:spPr bwMode="auto">
                    <a:xfrm flipH="1">
                      <a:off x="6027579" y="3870643"/>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 name="Freeform 37">
                      <a:extLst>
                        <a:ext uri="{FF2B5EF4-FFF2-40B4-BE49-F238E27FC236}">
                          <a16:creationId xmlns:a16="http://schemas.microsoft.com/office/drawing/2014/main" id="{2A4B9B2B-AA71-45FE-891C-2A0DE534542B}"/>
                        </a:ext>
                      </a:extLst>
                    </p:cNvPr>
                    <p:cNvSpPr>
                      <a:spLocks/>
                    </p:cNvSpPr>
                    <p:nvPr/>
                  </p:nvSpPr>
                  <p:spPr bwMode="auto">
                    <a:xfrm flipH="1">
                      <a:off x="6027579" y="3834532"/>
                      <a:ext cx="299923" cy="13040"/>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 name="Rectangle 42">
                      <a:extLst>
                        <a:ext uri="{FF2B5EF4-FFF2-40B4-BE49-F238E27FC236}">
                          <a16:creationId xmlns:a16="http://schemas.microsoft.com/office/drawing/2014/main" id="{73B17C73-6BE0-4E3B-B152-72E8E91D1F1F}"/>
                        </a:ext>
                      </a:extLst>
                    </p:cNvPr>
                    <p:cNvSpPr>
                      <a:spLocks noChangeArrowheads="1"/>
                    </p:cNvSpPr>
                    <p:nvPr/>
                  </p:nvSpPr>
                  <p:spPr bwMode="auto">
                    <a:xfrm>
                      <a:off x="5480021" y="5797778"/>
                      <a:ext cx="868674" cy="13040"/>
                    </a:xfrm>
                    <a:prstGeom prst="rect">
                      <a:avLst/>
                    </a:prstGeom>
                    <a:solidFill>
                      <a:schemeClr val="tx1"/>
                    </a:solidFill>
                    <a:ln w="6350">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7" name="Freeform 8">
                    <a:extLst>
                      <a:ext uri="{FF2B5EF4-FFF2-40B4-BE49-F238E27FC236}">
                        <a16:creationId xmlns:a16="http://schemas.microsoft.com/office/drawing/2014/main" id="{CD1E7236-3DA9-4544-96C9-80A1762E3C10}"/>
                      </a:ext>
                    </a:extLst>
                  </p:cNvPr>
                  <p:cNvSpPr>
                    <a:spLocks/>
                  </p:cNvSpPr>
                  <p:nvPr/>
                </p:nvSpPr>
                <p:spPr bwMode="auto">
                  <a:xfrm>
                    <a:off x="7317062" y="4126258"/>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Freeform 8">
                    <a:extLst>
                      <a:ext uri="{FF2B5EF4-FFF2-40B4-BE49-F238E27FC236}">
                        <a16:creationId xmlns:a16="http://schemas.microsoft.com/office/drawing/2014/main" id="{7433FD5A-F06E-4A1D-B172-496402840853}"/>
                      </a:ext>
                    </a:extLst>
                  </p:cNvPr>
                  <p:cNvSpPr>
                    <a:spLocks/>
                  </p:cNvSpPr>
                  <p:nvPr/>
                </p:nvSpPr>
                <p:spPr bwMode="auto">
                  <a:xfrm>
                    <a:off x="7317062" y="4304332"/>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8">
                    <a:extLst>
                      <a:ext uri="{FF2B5EF4-FFF2-40B4-BE49-F238E27FC236}">
                        <a16:creationId xmlns:a16="http://schemas.microsoft.com/office/drawing/2014/main" id="{B8F91896-D419-4666-B3AA-E3F5EEB2E705}"/>
                      </a:ext>
                    </a:extLst>
                  </p:cNvPr>
                  <p:cNvSpPr>
                    <a:spLocks/>
                  </p:cNvSpPr>
                  <p:nvPr/>
                </p:nvSpPr>
                <p:spPr bwMode="auto">
                  <a:xfrm>
                    <a:off x="7317062" y="4490080"/>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 name="Freeform 8">
                    <a:extLst>
                      <a:ext uri="{FF2B5EF4-FFF2-40B4-BE49-F238E27FC236}">
                        <a16:creationId xmlns:a16="http://schemas.microsoft.com/office/drawing/2014/main" id="{0908EBB2-B85E-4D6C-9478-883D4518AC0E}"/>
                      </a:ext>
                    </a:extLst>
                  </p:cNvPr>
                  <p:cNvSpPr>
                    <a:spLocks/>
                  </p:cNvSpPr>
                  <p:nvPr/>
                </p:nvSpPr>
                <p:spPr bwMode="auto">
                  <a:xfrm>
                    <a:off x="7320696" y="4666368"/>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 name="Freeform 8">
                    <a:extLst>
                      <a:ext uri="{FF2B5EF4-FFF2-40B4-BE49-F238E27FC236}">
                        <a16:creationId xmlns:a16="http://schemas.microsoft.com/office/drawing/2014/main" id="{F9EE118A-4F11-46B2-BA0D-353474D57B89}"/>
                      </a:ext>
                    </a:extLst>
                  </p:cNvPr>
                  <p:cNvSpPr>
                    <a:spLocks/>
                  </p:cNvSpPr>
                  <p:nvPr/>
                </p:nvSpPr>
                <p:spPr bwMode="auto">
                  <a:xfrm>
                    <a:off x="7320696" y="4846841"/>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 name="Freeform 8">
                    <a:extLst>
                      <a:ext uri="{FF2B5EF4-FFF2-40B4-BE49-F238E27FC236}">
                        <a16:creationId xmlns:a16="http://schemas.microsoft.com/office/drawing/2014/main" id="{7452DB4E-A565-47A7-B8EA-03ADAF592D4A}"/>
                      </a:ext>
                    </a:extLst>
                  </p:cNvPr>
                  <p:cNvSpPr>
                    <a:spLocks/>
                  </p:cNvSpPr>
                  <p:nvPr/>
                </p:nvSpPr>
                <p:spPr bwMode="auto">
                  <a:xfrm>
                    <a:off x="7320696" y="5017519"/>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Freeform 8">
                    <a:extLst>
                      <a:ext uri="{FF2B5EF4-FFF2-40B4-BE49-F238E27FC236}">
                        <a16:creationId xmlns:a16="http://schemas.microsoft.com/office/drawing/2014/main" id="{3C2CF8F4-6B40-4B73-A683-286870FD0717}"/>
                      </a:ext>
                    </a:extLst>
                  </p:cNvPr>
                  <p:cNvSpPr>
                    <a:spLocks/>
                  </p:cNvSpPr>
                  <p:nvPr/>
                </p:nvSpPr>
                <p:spPr bwMode="auto">
                  <a:xfrm>
                    <a:off x="7320696" y="5207178"/>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Freeform 8">
                    <a:extLst>
                      <a:ext uri="{FF2B5EF4-FFF2-40B4-BE49-F238E27FC236}">
                        <a16:creationId xmlns:a16="http://schemas.microsoft.com/office/drawing/2014/main" id="{9BBB4A54-A796-4BD1-900A-590CE7354130}"/>
                      </a:ext>
                    </a:extLst>
                  </p:cNvPr>
                  <p:cNvSpPr>
                    <a:spLocks/>
                  </p:cNvSpPr>
                  <p:nvPr/>
                </p:nvSpPr>
                <p:spPr bwMode="auto">
                  <a:xfrm>
                    <a:off x="7317062" y="5384981"/>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8">
                    <a:extLst>
                      <a:ext uri="{FF2B5EF4-FFF2-40B4-BE49-F238E27FC236}">
                        <a16:creationId xmlns:a16="http://schemas.microsoft.com/office/drawing/2014/main" id="{DEFE5AE9-FA81-4586-AC59-6FF2813C1BDB}"/>
                      </a:ext>
                    </a:extLst>
                  </p:cNvPr>
                  <p:cNvSpPr>
                    <a:spLocks/>
                  </p:cNvSpPr>
                  <p:nvPr/>
                </p:nvSpPr>
                <p:spPr bwMode="auto">
                  <a:xfrm>
                    <a:off x="7320696" y="5553271"/>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5" name="Rectangle 44">
                  <a:extLst>
                    <a:ext uri="{FF2B5EF4-FFF2-40B4-BE49-F238E27FC236}">
                      <a16:creationId xmlns:a16="http://schemas.microsoft.com/office/drawing/2014/main" id="{8ECEC45C-EE5D-49CC-809E-81AA004C19E7}"/>
                    </a:ext>
                  </a:extLst>
                </p:cNvPr>
                <p:cNvSpPr/>
                <p:nvPr/>
              </p:nvSpPr>
              <p:spPr bwMode="auto">
                <a:xfrm>
                  <a:off x="6689300" y="4605702"/>
                  <a:ext cx="855274" cy="177206"/>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41" name="Rectangle 42">
                <a:extLst>
                  <a:ext uri="{FF2B5EF4-FFF2-40B4-BE49-F238E27FC236}">
                    <a16:creationId xmlns:a16="http://schemas.microsoft.com/office/drawing/2014/main" id="{8702C3A8-5CAF-4617-9A3E-E27AB3AA5BB0}"/>
                  </a:ext>
                </a:extLst>
              </p:cNvPr>
              <p:cNvSpPr>
                <a:spLocks noChangeArrowheads="1"/>
              </p:cNvSpPr>
              <p:nvPr/>
            </p:nvSpPr>
            <p:spPr bwMode="auto">
              <a:xfrm>
                <a:off x="9273483" y="5413375"/>
                <a:ext cx="626332" cy="9566"/>
              </a:xfrm>
              <a:prstGeom prst="rect">
                <a:avLst/>
              </a:prstGeom>
              <a:solidFill>
                <a:schemeClr val="tx1"/>
              </a:solidFill>
              <a:ln w="6350">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Rectangle 42">
                <a:extLst>
                  <a:ext uri="{FF2B5EF4-FFF2-40B4-BE49-F238E27FC236}">
                    <a16:creationId xmlns:a16="http://schemas.microsoft.com/office/drawing/2014/main" id="{BA2579E6-65A5-49BC-B36E-F0CF8B35E649}"/>
                  </a:ext>
                </a:extLst>
              </p:cNvPr>
              <p:cNvSpPr>
                <a:spLocks noChangeArrowheads="1"/>
              </p:cNvSpPr>
              <p:nvPr/>
            </p:nvSpPr>
            <p:spPr bwMode="auto">
              <a:xfrm>
                <a:off x="9273483" y="5549431"/>
                <a:ext cx="626332" cy="9566"/>
              </a:xfrm>
              <a:prstGeom prst="rect">
                <a:avLst/>
              </a:prstGeom>
              <a:solidFill>
                <a:schemeClr val="tx1"/>
              </a:solidFill>
              <a:ln w="6350">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Rectangle 42">
                <a:extLst>
                  <a:ext uri="{FF2B5EF4-FFF2-40B4-BE49-F238E27FC236}">
                    <a16:creationId xmlns:a16="http://schemas.microsoft.com/office/drawing/2014/main" id="{07CE7CA0-87DE-4343-805C-A434B6444FF2}"/>
                  </a:ext>
                </a:extLst>
              </p:cNvPr>
              <p:cNvSpPr>
                <a:spLocks noChangeArrowheads="1"/>
              </p:cNvSpPr>
              <p:nvPr/>
            </p:nvSpPr>
            <p:spPr bwMode="auto">
              <a:xfrm>
                <a:off x="9281420" y="5683350"/>
                <a:ext cx="626332" cy="9566"/>
              </a:xfrm>
              <a:prstGeom prst="rect">
                <a:avLst/>
              </a:prstGeom>
              <a:solidFill>
                <a:schemeClr val="tx1"/>
              </a:solidFill>
              <a:ln w="6350">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74" name="Group 73">
              <a:extLst>
                <a:ext uri="{FF2B5EF4-FFF2-40B4-BE49-F238E27FC236}">
                  <a16:creationId xmlns:a16="http://schemas.microsoft.com/office/drawing/2014/main" id="{147D08FD-F295-46C8-9DCC-FEDD47648556}"/>
                </a:ext>
              </a:extLst>
            </p:cNvPr>
            <p:cNvGrpSpPr>
              <a:grpSpLocks noChangeAspect="1"/>
            </p:cNvGrpSpPr>
            <p:nvPr/>
          </p:nvGrpSpPr>
          <p:grpSpPr>
            <a:xfrm>
              <a:off x="9817279" y="1661932"/>
              <a:ext cx="640098" cy="1463466"/>
              <a:chOff x="9191146" y="3741535"/>
              <a:chExt cx="774394" cy="2092980"/>
            </a:xfrm>
          </p:grpSpPr>
          <p:grpSp>
            <p:nvGrpSpPr>
              <p:cNvPr id="75" name="Group 74">
                <a:extLst>
                  <a:ext uri="{FF2B5EF4-FFF2-40B4-BE49-F238E27FC236}">
                    <a16:creationId xmlns:a16="http://schemas.microsoft.com/office/drawing/2014/main" id="{F714A88C-D962-4F01-A86F-16F1235BCF51}"/>
                  </a:ext>
                </a:extLst>
              </p:cNvPr>
              <p:cNvGrpSpPr>
                <a:grpSpLocks noChangeAspect="1"/>
              </p:cNvGrpSpPr>
              <p:nvPr/>
            </p:nvGrpSpPr>
            <p:grpSpPr>
              <a:xfrm>
                <a:off x="9191146" y="3741535"/>
                <a:ext cx="774394" cy="2092980"/>
                <a:chOff x="6576174" y="3760258"/>
                <a:chExt cx="1081540" cy="2764683"/>
              </a:xfrm>
            </p:grpSpPr>
            <p:grpSp>
              <p:nvGrpSpPr>
                <p:cNvPr id="79" name="Group 78">
                  <a:extLst>
                    <a:ext uri="{FF2B5EF4-FFF2-40B4-BE49-F238E27FC236}">
                      <a16:creationId xmlns:a16="http://schemas.microsoft.com/office/drawing/2014/main" id="{954FEB4F-024B-4089-A8F2-A8FF6B668DE6}"/>
                    </a:ext>
                  </a:extLst>
                </p:cNvPr>
                <p:cNvGrpSpPr/>
                <p:nvPr/>
              </p:nvGrpSpPr>
              <p:grpSpPr>
                <a:xfrm>
                  <a:off x="6576174" y="3760258"/>
                  <a:ext cx="1081540" cy="2764683"/>
                  <a:chOff x="6576174" y="3760258"/>
                  <a:chExt cx="1081540" cy="2764683"/>
                </a:xfrm>
              </p:grpSpPr>
              <p:grpSp>
                <p:nvGrpSpPr>
                  <p:cNvPr id="81" name="Group 80">
                    <a:extLst>
                      <a:ext uri="{FF2B5EF4-FFF2-40B4-BE49-F238E27FC236}">
                        <a16:creationId xmlns:a16="http://schemas.microsoft.com/office/drawing/2014/main" id="{DDBAC550-C10D-4BBB-B029-61752C7D8A7E}"/>
                      </a:ext>
                    </a:extLst>
                  </p:cNvPr>
                  <p:cNvGrpSpPr/>
                  <p:nvPr/>
                </p:nvGrpSpPr>
                <p:grpSpPr>
                  <a:xfrm>
                    <a:off x="6576174" y="3760258"/>
                    <a:ext cx="1081540" cy="2764683"/>
                    <a:chOff x="5365826" y="3709998"/>
                    <a:chExt cx="1074024" cy="2853207"/>
                  </a:xfrm>
                </p:grpSpPr>
                <p:sp>
                  <p:nvSpPr>
                    <p:cNvPr id="91" name="Rectangle 90">
                      <a:extLst>
                        <a:ext uri="{FF2B5EF4-FFF2-40B4-BE49-F238E27FC236}">
                          <a16:creationId xmlns:a16="http://schemas.microsoft.com/office/drawing/2014/main" id="{ADC5FD14-EED5-4DEC-99E7-C7AFB5FA4A28}"/>
                        </a:ext>
                      </a:extLst>
                    </p:cNvPr>
                    <p:cNvSpPr/>
                    <p:nvPr/>
                  </p:nvSpPr>
                  <p:spPr bwMode="auto">
                    <a:xfrm>
                      <a:off x="5365826" y="3709998"/>
                      <a:ext cx="1074024" cy="2853207"/>
                    </a:xfrm>
                    <a:prstGeom prst="rect">
                      <a:avLst/>
                    </a:prstGeom>
                    <a:solidFill>
                      <a:srgbClr val="FFFFFF">
                        <a:alpha val="69804"/>
                      </a:srgbClr>
                    </a:solid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2" name="Rectangle 91">
                      <a:extLst>
                        <a:ext uri="{FF2B5EF4-FFF2-40B4-BE49-F238E27FC236}">
                          <a16:creationId xmlns:a16="http://schemas.microsoft.com/office/drawing/2014/main" id="{EF926C7D-4A2D-48EC-9663-89CBB84B5D6E}"/>
                        </a:ext>
                      </a:extLst>
                    </p:cNvPr>
                    <p:cNvSpPr/>
                    <p:nvPr/>
                  </p:nvSpPr>
                  <p:spPr bwMode="auto">
                    <a:xfrm>
                      <a:off x="5478169" y="4034937"/>
                      <a:ext cx="849330"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EE28E6C4-5EA0-4074-A3CB-B2A496781E34}"/>
                        </a:ext>
                      </a:extLst>
                    </p:cNvPr>
                    <p:cNvSpPr/>
                    <p:nvPr/>
                  </p:nvSpPr>
                  <p:spPr bwMode="auto">
                    <a:xfrm>
                      <a:off x="5478170" y="4215859"/>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a:t>
                      </a:r>
                    </a:p>
                  </p:txBody>
                </p:sp>
                <p:sp>
                  <p:nvSpPr>
                    <p:cNvPr id="94" name="Rectangle 93">
                      <a:extLst>
                        <a:ext uri="{FF2B5EF4-FFF2-40B4-BE49-F238E27FC236}">
                          <a16:creationId xmlns:a16="http://schemas.microsoft.com/office/drawing/2014/main" id="{E2C154C6-F9E3-42F6-8A08-758833F3D146}"/>
                        </a:ext>
                      </a:extLst>
                    </p:cNvPr>
                    <p:cNvSpPr/>
                    <p:nvPr/>
                  </p:nvSpPr>
                  <p:spPr bwMode="auto">
                    <a:xfrm>
                      <a:off x="5478170" y="4398739"/>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25FD84E8-229D-4E2D-AB76-A39E1B5A83CC}"/>
                        </a:ext>
                      </a:extLst>
                    </p:cNvPr>
                    <p:cNvSpPr/>
                    <p:nvPr/>
                  </p:nvSpPr>
                  <p:spPr bwMode="auto">
                    <a:xfrm>
                      <a:off x="5478170" y="4764122"/>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6" name="Rectangle 95">
                      <a:extLst>
                        <a:ext uri="{FF2B5EF4-FFF2-40B4-BE49-F238E27FC236}">
                          <a16:creationId xmlns:a16="http://schemas.microsoft.com/office/drawing/2014/main" id="{8C2AD831-4584-4BD1-BA2C-6EC9C9C207C5}"/>
                        </a:ext>
                      </a:extLst>
                    </p:cNvPr>
                    <p:cNvSpPr/>
                    <p:nvPr/>
                  </p:nvSpPr>
                  <p:spPr bwMode="auto">
                    <a:xfrm>
                      <a:off x="5478171" y="4947002"/>
                      <a:ext cx="849330"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a:extLst>
                        <a:ext uri="{FF2B5EF4-FFF2-40B4-BE49-F238E27FC236}">
                          <a16:creationId xmlns:a16="http://schemas.microsoft.com/office/drawing/2014/main" id="{668142FC-7C31-4811-905B-8CDBABC6CA34}"/>
                        </a:ext>
                      </a:extLst>
                    </p:cNvPr>
                    <p:cNvSpPr/>
                    <p:nvPr/>
                  </p:nvSpPr>
                  <p:spPr bwMode="auto">
                    <a:xfrm>
                      <a:off x="5478171" y="5131673"/>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a:t>
                      </a:r>
                    </a:p>
                  </p:txBody>
                </p:sp>
                <p:sp>
                  <p:nvSpPr>
                    <p:cNvPr id="98" name="Rectangle 97">
                      <a:extLst>
                        <a:ext uri="{FF2B5EF4-FFF2-40B4-BE49-F238E27FC236}">
                          <a16:creationId xmlns:a16="http://schemas.microsoft.com/office/drawing/2014/main" id="{20977FD1-0B70-43E5-920F-D143B04027AB}"/>
                        </a:ext>
                      </a:extLst>
                    </p:cNvPr>
                    <p:cNvSpPr/>
                    <p:nvPr/>
                  </p:nvSpPr>
                  <p:spPr bwMode="auto">
                    <a:xfrm>
                      <a:off x="5478171" y="5313426"/>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a:extLst>
                        <a:ext uri="{FF2B5EF4-FFF2-40B4-BE49-F238E27FC236}">
                          <a16:creationId xmlns:a16="http://schemas.microsoft.com/office/drawing/2014/main" id="{7A122806-C1ED-4EC4-85BE-9997F8DB2C37}"/>
                        </a:ext>
                      </a:extLst>
                    </p:cNvPr>
                    <p:cNvSpPr/>
                    <p:nvPr/>
                  </p:nvSpPr>
                  <p:spPr bwMode="auto">
                    <a:xfrm>
                      <a:off x="5478170" y="5496306"/>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0" name="Freeform 34">
                      <a:extLst>
                        <a:ext uri="{FF2B5EF4-FFF2-40B4-BE49-F238E27FC236}">
                          <a16:creationId xmlns:a16="http://schemas.microsoft.com/office/drawing/2014/main" id="{94930276-49E4-4415-B1E7-4594F149B228}"/>
                        </a:ext>
                      </a:extLst>
                    </p:cNvPr>
                    <p:cNvSpPr>
                      <a:spLocks/>
                    </p:cNvSpPr>
                    <p:nvPr/>
                  </p:nvSpPr>
                  <p:spPr bwMode="auto">
                    <a:xfrm>
                      <a:off x="5478170" y="3943870"/>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 name="Freeform 35">
                      <a:extLst>
                        <a:ext uri="{FF2B5EF4-FFF2-40B4-BE49-F238E27FC236}">
                          <a16:creationId xmlns:a16="http://schemas.microsoft.com/office/drawing/2014/main" id="{A417413E-DDCE-409B-A687-7186CBF42D2E}"/>
                        </a:ext>
                      </a:extLst>
                    </p:cNvPr>
                    <p:cNvSpPr>
                      <a:spLocks/>
                    </p:cNvSpPr>
                    <p:nvPr/>
                  </p:nvSpPr>
                  <p:spPr bwMode="auto">
                    <a:xfrm>
                      <a:off x="5478170" y="3906755"/>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 name="Freeform 36">
                      <a:extLst>
                        <a:ext uri="{FF2B5EF4-FFF2-40B4-BE49-F238E27FC236}">
                          <a16:creationId xmlns:a16="http://schemas.microsoft.com/office/drawing/2014/main" id="{C0A9373A-690C-4970-A9F0-C6C6927C5D42}"/>
                        </a:ext>
                      </a:extLst>
                    </p:cNvPr>
                    <p:cNvSpPr>
                      <a:spLocks/>
                    </p:cNvSpPr>
                    <p:nvPr/>
                  </p:nvSpPr>
                  <p:spPr bwMode="auto">
                    <a:xfrm>
                      <a:off x="5478170" y="3870644"/>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 name="Freeform 37">
                      <a:extLst>
                        <a:ext uri="{FF2B5EF4-FFF2-40B4-BE49-F238E27FC236}">
                          <a16:creationId xmlns:a16="http://schemas.microsoft.com/office/drawing/2014/main" id="{355A7048-0403-4E00-BAB1-DDE4E065C127}"/>
                        </a:ext>
                      </a:extLst>
                    </p:cNvPr>
                    <p:cNvSpPr>
                      <a:spLocks/>
                    </p:cNvSpPr>
                    <p:nvPr/>
                  </p:nvSpPr>
                  <p:spPr bwMode="auto">
                    <a:xfrm>
                      <a:off x="5478170" y="3834533"/>
                      <a:ext cx="299923" cy="13040"/>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 name="Freeform 34">
                      <a:extLst>
                        <a:ext uri="{FF2B5EF4-FFF2-40B4-BE49-F238E27FC236}">
                          <a16:creationId xmlns:a16="http://schemas.microsoft.com/office/drawing/2014/main" id="{E9386A5B-2DB0-4604-82C1-EC2B2DDE63F3}"/>
                        </a:ext>
                      </a:extLst>
                    </p:cNvPr>
                    <p:cNvSpPr>
                      <a:spLocks/>
                    </p:cNvSpPr>
                    <p:nvPr/>
                  </p:nvSpPr>
                  <p:spPr bwMode="auto">
                    <a:xfrm flipH="1">
                      <a:off x="6027579" y="3943869"/>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Freeform 35">
                      <a:extLst>
                        <a:ext uri="{FF2B5EF4-FFF2-40B4-BE49-F238E27FC236}">
                          <a16:creationId xmlns:a16="http://schemas.microsoft.com/office/drawing/2014/main" id="{B2946425-D4BB-40D0-BDEE-16A6BD975713}"/>
                        </a:ext>
                      </a:extLst>
                    </p:cNvPr>
                    <p:cNvSpPr>
                      <a:spLocks/>
                    </p:cNvSpPr>
                    <p:nvPr/>
                  </p:nvSpPr>
                  <p:spPr bwMode="auto">
                    <a:xfrm flipH="1">
                      <a:off x="6027579" y="3906753"/>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Freeform 36">
                      <a:extLst>
                        <a:ext uri="{FF2B5EF4-FFF2-40B4-BE49-F238E27FC236}">
                          <a16:creationId xmlns:a16="http://schemas.microsoft.com/office/drawing/2014/main" id="{5C3B7EAB-C187-4A5C-87E2-7ECBF0F26297}"/>
                        </a:ext>
                      </a:extLst>
                    </p:cNvPr>
                    <p:cNvSpPr>
                      <a:spLocks/>
                    </p:cNvSpPr>
                    <p:nvPr/>
                  </p:nvSpPr>
                  <p:spPr bwMode="auto">
                    <a:xfrm flipH="1">
                      <a:off x="6027579" y="3870643"/>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Freeform 37">
                      <a:extLst>
                        <a:ext uri="{FF2B5EF4-FFF2-40B4-BE49-F238E27FC236}">
                          <a16:creationId xmlns:a16="http://schemas.microsoft.com/office/drawing/2014/main" id="{1540ACCF-193C-4115-834D-C3FEBB8F1E03}"/>
                        </a:ext>
                      </a:extLst>
                    </p:cNvPr>
                    <p:cNvSpPr>
                      <a:spLocks/>
                    </p:cNvSpPr>
                    <p:nvPr/>
                  </p:nvSpPr>
                  <p:spPr bwMode="auto">
                    <a:xfrm flipH="1">
                      <a:off x="6027579" y="3834532"/>
                      <a:ext cx="299923" cy="13040"/>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Rectangle 42">
                      <a:extLst>
                        <a:ext uri="{FF2B5EF4-FFF2-40B4-BE49-F238E27FC236}">
                          <a16:creationId xmlns:a16="http://schemas.microsoft.com/office/drawing/2014/main" id="{86E9EDB0-9262-43B4-A902-4404EB10A205}"/>
                        </a:ext>
                      </a:extLst>
                    </p:cNvPr>
                    <p:cNvSpPr>
                      <a:spLocks noChangeArrowheads="1"/>
                    </p:cNvSpPr>
                    <p:nvPr/>
                  </p:nvSpPr>
                  <p:spPr bwMode="auto">
                    <a:xfrm>
                      <a:off x="5480021" y="5797778"/>
                      <a:ext cx="868674" cy="13040"/>
                    </a:xfrm>
                    <a:prstGeom prst="rect">
                      <a:avLst/>
                    </a:prstGeom>
                    <a:solidFill>
                      <a:schemeClr val="tx1"/>
                    </a:solidFill>
                    <a:ln w="6350">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82" name="Freeform 8">
                    <a:extLst>
                      <a:ext uri="{FF2B5EF4-FFF2-40B4-BE49-F238E27FC236}">
                        <a16:creationId xmlns:a16="http://schemas.microsoft.com/office/drawing/2014/main" id="{CDD40D36-3F57-4876-86E1-0A062C293F73}"/>
                      </a:ext>
                    </a:extLst>
                  </p:cNvPr>
                  <p:cNvSpPr>
                    <a:spLocks/>
                  </p:cNvSpPr>
                  <p:nvPr/>
                </p:nvSpPr>
                <p:spPr bwMode="auto">
                  <a:xfrm>
                    <a:off x="7317062" y="4126258"/>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 name="Freeform 8">
                    <a:extLst>
                      <a:ext uri="{FF2B5EF4-FFF2-40B4-BE49-F238E27FC236}">
                        <a16:creationId xmlns:a16="http://schemas.microsoft.com/office/drawing/2014/main" id="{79F69461-5514-450B-855E-85122F1A1D24}"/>
                      </a:ext>
                    </a:extLst>
                  </p:cNvPr>
                  <p:cNvSpPr>
                    <a:spLocks/>
                  </p:cNvSpPr>
                  <p:nvPr/>
                </p:nvSpPr>
                <p:spPr bwMode="auto">
                  <a:xfrm>
                    <a:off x="7317062" y="4304332"/>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Freeform 8">
                    <a:extLst>
                      <a:ext uri="{FF2B5EF4-FFF2-40B4-BE49-F238E27FC236}">
                        <a16:creationId xmlns:a16="http://schemas.microsoft.com/office/drawing/2014/main" id="{A83720EA-D5B9-4AB8-84A9-24E9C1812230}"/>
                      </a:ext>
                    </a:extLst>
                  </p:cNvPr>
                  <p:cNvSpPr>
                    <a:spLocks/>
                  </p:cNvSpPr>
                  <p:nvPr/>
                </p:nvSpPr>
                <p:spPr bwMode="auto">
                  <a:xfrm>
                    <a:off x="7317062" y="4490080"/>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 name="Freeform 8">
                    <a:extLst>
                      <a:ext uri="{FF2B5EF4-FFF2-40B4-BE49-F238E27FC236}">
                        <a16:creationId xmlns:a16="http://schemas.microsoft.com/office/drawing/2014/main" id="{07BD05EC-B51A-4BD0-9B2B-6BB41D83A8BA}"/>
                      </a:ext>
                    </a:extLst>
                  </p:cNvPr>
                  <p:cNvSpPr>
                    <a:spLocks/>
                  </p:cNvSpPr>
                  <p:nvPr/>
                </p:nvSpPr>
                <p:spPr bwMode="auto">
                  <a:xfrm>
                    <a:off x="7320696" y="4666368"/>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Freeform 8">
                    <a:extLst>
                      <a:ext uri="{FF2B5EF4-FFF2-40B4-BE49-F238E27FC236}">
                        <a16:creationId xmlns:a16="http://schemas.microsoft.com/office/drawing/2014/main" id="{4512FA3B-2950-490F-9C09-4FB5C77EE0EB}"/>
                      </a:ext>
                    </a:extLst>
                  </p:cNvPr>
                  <p:cNvSpPr>
                    <a:spLocks/>
                  </p:cNvSpPr>
                  <p:nvPr/>
                </p:nvSpPr>
                <p:spPr bwMode="auto">
                  <a:xfrm>
                    <a:off x="7320696" y="4846841"/>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 name="Freeform 8">
                    <a:extLst>
                      <a:ext uri="{FF2B5EF4-FFF2-40B4-BE49-F238E27FC236}">
                        <a16:creationId xmlns:a16="http://schemas.microsoft.com/office/drawing/2014/main" id="{74FE6687-18A0-4743-B4E6-7CB5D4CBAB0C}"/>
                      </a:ext>
                    </a:extLst>
                  </p:cNvPr>
                  <p:cNvSpPr>
                    <a:spLocks/>
                  </p:cNvSpPr>
                  <p:nvPr/>
                </p:nvSpPr>
                <p:spPr bwMode="auto">
                  <a:xfrm>
                    <a:off x="7320696" y="5017519"/>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 name="Freeform 8">
                    <a:extLst>
                      <a:ext uri="{FF2B5EF4-FFF2-40B4-BE49-F238E27FC236}">
                        <a16:creationId xmlns:a16="http://schemas.microsoft.com/office/drawing/2014/main" id="{723C330C-5672-4C09-B569-B2465345BCFF}"/>
                      </a:ext>
                    </a:extLst>
                  </p:cNvPr>
                  <p:cNvSpPr>
                    <a:spLocks/>
                  </p:cNvSpPr>
                  <p:nvPr/>
                </p:nvSpPr>
                <p:spPr bwMode="auto">
                  <a:xfrm>
                    <a:off x="7320696" y="5207178"/>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 name="Freeform 8">
                    <a:extLst>
                      <a:ext uri="{FF2B5EF4-FFF2-40B4-BE49-F238E27FC236}">
                        <a16:creationId xmlns:a16="http://schemas.microsoft.com/office/drawing/2014/main" id="{C7370F75-BA74-48D7-A4D2-A900D9BFA98A}"/>
                      </a:ext>
                    </a:extLst>
                  </p:cNvPr>
                  <p:cNvSpPr>
                    <a:spLocks/>
                  </p:cNvSpPr>
                  <p:nvPr/>
                </p:nvSpPr>
                <p:spPr bwMode="auto">
                  <a:xfrm>
                    <a:off x="7317062" y="5384981"/>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 name="Freeform 8">
                    <a:extLst>
                      <a:ext uri="{FF2B5EF4-FFF2-40B4-BE49-F238E27FC236}">
                        <a16:creationId xmlns:a16="http://schemas.microsoft.com/office/drawing/2014/main" id="{59C6F376-7F9A-4A21-86FF-EF8F02FD7949}"/>
                      </a:ext>
                    </a:extLst>
                  </p:cNvPr>
                  <p:cNvSpPr>
                    <a:spLocks/>
                  </p:cNvSpPr>
                  <p:nvPr/>
                </p:nvSpPr>
                <p:spPr bwMode="auto">
                  <a:xfrm>
                    <a:off x="7320696" y="5553271"/>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80" name="Rectangle 79">
                  <a:extLst>
                    <a:ext uri="{FF2B5EF4-FFF2-40B4-BE49-F238E27FC236}">
                      <a16:creationId xmlns:a16="http://schemas.microsoft.com/office/drawing/2014/main" id="{2DFE5228-66EC-48A5-93D7-E514FA7E5031}"/>
                    </a:ext>
                  </a:extLst>
                </p:cNvPr>
                <p:cNvSpPr/>
                <p:nvPr/>
              </p:nvSpPr>
              <p:spPr bwMode="auto">
                <a:xfrm>
                  <a:off x="6689300" y="4605702"/>
                  <a:ext cx="855274" cy="177206"/>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76" name="Rectangle 42">
                <a:extLst>
                  <a:ext uri="{FF2B5EF4-FFF2-40B4-BE49-F238E27FC236}">
                    <a16:creationId xmlns:a16="http://schemas.microsoft.com/office/drawing/2014/main" id="{79CF1B08-E691-42B2-8E1B-3CF2E3A98ECD}"/>
                  </a:ext>
                </a:extLst>
              </p:cNvPr>
              <p:cNvSpPr>
                <a:spLocks noChangeArrowheads="1"/>
              </p:cNvSpPr>
              <p:nvPr/>
            </p:nvSpPr>
            <p:spPr bwMode="auto">
              <a:xfrm>
                <a:off x="9273483" y="5413375"/>
                <a:ext cx="626332" cy="9566"/>
              </a:xfrm>
              <a:prstGeom prst="rect">
                <a:avLst/>
              </a:prstGeom>
              <a:solidFill>
                <a:schemeClr val="tx1"/>
              </a:solidFill>
              <a:ln w="6350">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7" name="Rectangle 42">
                <a:extLst>
                  <a:ext uri="{FF2B5EF4-FFF2-40B4-BE49-F238E27FC236}">
                    <a16:creationId xmlns:a16="http://schemas.microsoft.com/office/drawing/2014/main" id="{03258B0E-0163-4C20-9F00-CC1885F7D622}"/>
                  </a:ext>
                </a:extLst>
              </p:cNvPr>
              <p:cNvSpPr>
                <a:spLocks noChangeArrowheads="1"/>
              </p:cNvSpPr>
              <p:nvPr/>
            </p:nvSpPr>
            <p:spPr bwMode="auto">
              <a:xfrm>
                <a:off x="9273483" y="5549431"/>
                <a:ext cx="626332" cy="9566"/>
              </a:xfrm>
              <a:prstGeom prst="rect">
                <a:avLst/>
              </a:prstGeom>
              <a:solidFill>
                <a:schemeClr val="tx1"/>
              </a:solidFill>
              <a:ln w="6350">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8" name="Rectangle 42">
                <a:extLst>
                  <a:ext uri="{FF2B5EF4-FFF2-40B4-BE49-F238E27FC236}">
                    <a16:creationId xmlns:a16="http://schemas.microsoft.com/office/drawing/2014/main" id="{D22A22DF-D58F-4B27-B5F3-70597831CD76}"/>
                  </a:ext>
                </a:extLst>
              </p:cNvPr>
              <p:cNvSpPr>
                <a:spLocks noChangeArrowheads="1"/>
              </p:cNvSpPr>
              <p:nvPr/>
            </p:nvSpPr>
            <p:spPr bwMode="auto">
              <a:xfrm>
                <a:off x="9281420" y="5683350"/>
                <a:ext cx="626332" cy="9566"/>
              </a:xfrm>
              <a:prstGeom prst="rect">
                <a:avLst/>
              </a:prstGeom>
              <a:solidFill>
                <a:schemeClr val="tx1"/>
              </a:solidFill>
              <a:ln w="6350">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9" name="Group 108">
              <a:extLst>
                <a:ext uri="{FF2B5EF4-FFF2-40B4-BE49-F238E27FC236}">
                  <a16:creationId xmlns:a16="http://schemas.microsoft.com/office/drawing/2014/main" id="{181F45D5-60A9-4514-A484-E94572CB7831}"/>
                </a:ext>
              </a:extLst>
            </p:cNvPr>
            <p:cNvGrpSpPr>
              <a:grpSpLocks noChangeAspect="1"/>
            </p:cNvGrpSpPr>
            <p:nvPr/>
          </p:nvGrpSpPr>
          <p:grpSpPr>
            <a:xfrm>
              <a:off x="7548306" y="4725800"/>
              <a:ext cx="396335" cy="825545"/>
              <a:chOff x="9191145" y="3741535"/>
              <a:chExt cx="774393" cy="2092980"/>
            </a:xfrm>
          </p:grpSpPr>
          <p:grpSp>
            <p:nvGrpSpPr>
              <p:cNvPr id="110" name="Group 109">
                <a:extLst>
                  <a:ext uri="{FF2B5EF4-FFF2-40B4-BE49-F238E27FC236}">
                    <a16:creationId xmlns:a16="http://schemas.microsoft.com/office/drawing/2014/main" id="{6AE26D36-74F0-435D-9C50-F8D3481448D8}"/>
                  </a:ext>
                </a:extLst>
              </p:cNvPr>
              <p:cNvGrpSpPr>
                <a:grpSpLocks noChangeAspect="1"/>
              </p:cNvGrpSpPr>
              <p:nvPr/>
            </p:nvGrpSpPr>
            <p:grpSpPr>
              <a:xfrm>
                <a:off x="9191145" y="3741535"/>
                <a:ext cx="774393" cy="2092980"/>
                <a:chOff x="6576174" y="3760259"/>
                <a:chExt cx="1081539" cy="2764684"/>
              </a:xfrm>
            </p:grpSpPr>
            <p:grpSp>
              <p:nvGrpSpPr>
                <p:cNvPr id="114" name="Group 113">
                  <a:extLst>
                    <a:ext uri="{FF2B5EF4-FFF2-40B4-BE49-F238E27FC236}">
                      <a16:creationId xmlns:a16="http://schemas.microsoft.com/office/drawing/2014/main" id="{826891E7-33CF-4E3A-BA6C-A6990D785333}"/>
                    </a:ext>
                  </a:extLst>
                </p:cNvPr>
                <p:cNvGrpSpPr/>
                <p:nvPr/>
              </p:nvGrpSpPr>
              <p:grpSpPr>
                <a:xfrm>
                  <a:off x="6576174" y="3760259"/>
                  <a:ext cx="1081539" cy="2764684"/>
                  <a:chOff x="6576174" y="3760259"/>
                  <a:chExt cx="1081539" cy="2764684"/>
                </a:xfrm>
              </p:grpSpPr>
              <p:grpSp>
                <p:nvGrpSpPr>
                  <p:cNvPr id="116" name="Group 115">
                    <a:extLst>
                      <a:ext uri="{FF2B5EF4-FFF2-40B4-BE49-F238E27FC236}">
                        <a16:creationId xmlns:a16="http://schemas.microsoft.com/office/drawing/2014/main" id="{59782093-0A24-413E-8C37-F0A9D01F6EC8}"/>
                      </a:ext>
                    </a:extLst>
                  </p:cNvPr>
                  <p:cNvGrpSpPr/>
                  <p:nvPr/>
                </p:nvGrpSpPr>
                <p:grpSpPr>
                  <a:xfrm>
                    <a:off x="6576174" y="3760259"/>
                    <a:ext cx="1081539" cy="2764684"/>
                    <a:chOff x="5365826" y="3709999"/>
                    <a:chExt cx="1074023" cy="2853208"/>
                  </a:xfrm>
                </p:grpSpPr>
                <p:sp>
                  <p:nvSpPr>
                    <p:cNvPr id="126" name="Rectangle 125">
                      <a:extLst>
                        <a:ext uri="{FF2B5EF4-FFF2-40B4-BE49-F238E27FC236}">
                          <a16:creationId xmlns:a16="http://schemas.microsoft.com/office/drawing/2014/main" id="{BBE920DE-1200-44E9-A13F-814F1AD58FE4}"/>
                        </a:ext>
                      </a:extLst>
                    </p:cNvPr>
                    <p:cNvSpPr/>
                    <p:nvPr/>
                  </p:nvSpPr>
                  <p:spPr bwMode="auto">
                    <a:xfrm>
                      <a:off x="5365826" y="3709999"/>
                      <a:ext cx="1074023" cy="2853208"/>
                    </a:xfrm>
                    <a:prstGeom prst="rect">
                      <a:avLst/>
                    </a:prstGeom>
                    <a:solidFill>
                      <a:srgbClr val="FFFFFF">
                        <a:alpha val="69804"/>
                      </a:srgbClr>
                    </a:solid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7" name="Rectangle 126">
                      <a:extLst>
                        <a:ext uri="{FF2B5EF4-FFF2-40B4-BE49-F238E27FC236}">
                          <a16:creationId xmlns:a16="http://schemas.microsoft.com/office/drawing/2014/main" id="{F2CABCDD-E383-4B4D-B8A6-CBCDDD7A5564}"/>
                        </a:ext>
                      </a:extLst>
                    </p:cNvPr>
                    <p:cNvSpPr/>
                    <p:nvPr/>
                  </p:nvSpPr>
                  <p:spPr bwMode="auto">
                    <a:xfrm>
                      <a:off x="5478169" y="4034937"/>
                      <a:ext cx="849330"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8" name="Rectangle 127">
                      <a:extLst>
                        <a:ext uri="{FF2B5EF4-FFF2-40B4-BE49-F238E27FC236}">
                          <a16:creationId xmlns:a16="http://schemas.microsoft.com/office/drawing/2014/main" id="{8FF6BE41-C2CA-4B34-B423-34D83F251B28}"/>
                        </a:ext>
                      </a:extLst>
                    </p:cNvPr>
                    <p:cNvSpPr/>
                    <p:nvPr/>
                  </p:nvSpPr>
                  <p:spPr bwMode="auto">
                    <a:xfrm>
                      <a:off x="5478170" y="4215859"/>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a:t>
                      </a:r>
                    </a:p>
                  </p:txBody>
                </p:sp>
                <p:sp>
                  <p:nvSpPr>
                    <p:cNvPr id="129" name="Rectangle 128">
                      <a:extLst>
                        <a:ext uri="{FF2B5EF4-FFF2-40B4-BE49-F238E27FC236}">
                          <a16:creationId xmlns:a16="http://schemas.microsoft.com/office/drawing/2014/main" id="{2BF6C2A9-0A04-4260-B9CD-6E0DEFEC8131}"/>
                        </a:ext>
                      </a:extLst>
                    </p:cNvPr>
                    <p:cNvSpPr/>
                    <p:nvPr/>
                  </p:nvSpPr>
                  <p:spPr bwMode="auto">
                    <a:xfrm>
                      <a:off x="5478170" y="4398739"/>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0" name="Rectangle 129">
                      <a:extLst>
                        <a:ext uri="{FF2B5EF4-FFF2-40B4-BE49-F238E27FC236}">
                          <a16:creationId xmlns:a16="http://schemas.microsoft.com/office/drawing/2014/main" id="{A2411D73-250A-4716-A0D7-421F702C9577}"/>
                        </a:ext>
                      </a:extLst>
                    </p:cNvPr>
                    <p:cNvSpPr/>
                    <p:nvPr/>
                  </p:nvSpPr>
                  <p:spPr bwMode="auto">
                    <a:xfrm>
                      <a:off x="5478170" y="4764122"/>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a:extLst>
                        <a:ext uri="{FF2B5EF4-FFF2-40B4-BE49-F238E27FC236}">
                          <a16:creationId xmlns:a16="http://schemas.microsoft.com/office/drawing/2014/main" id="{11BB5679-BD5D-40C9-B2F7-A54A18FBAC30}"/>
                        </a:ext>
                      </a:extLst>
                    </p:cNvPr>
                    <p:cNvSpPr/>
                    <p:nvPr/>
                  </p:nvSpPr>
                  <p:spPr bwMode="auto">
                    <a:xfrm>
                      <a:off x="5478171" y="4947002"/>
                      <a:ext cx="849330"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2" name="Rectangle 131">
                      <a:extLst>
                        <a:ext uri="{FF2B5EF4-FFF2-40B4-BE49-F238E27FC236}">
                          <a16:creationId xmlns:a16="http://schemas.microsoft.com/office/drawing/2014/main" id="{6BBE7814-16DF-436B-8D85-C284F9A457B4}"/>
                        </a:ext>
                      </a:extLst>
                    </p:cNvPr>
                    <p:cNvSpPr/>
                    <p:nvPr/>
                  </p:nvSpPr>
                  <p:spPr bwMode="auto">
                    <a:xfrm>
                      <a:off x="5478171" y="5131673"/>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a:t>
                      </a:r>
                    </a:p>
                  </p:txBody>
                </p:sp>
                <p:sp>
                  <p:nvSpPr>
                    <p:cNvPr id="133" name="Rectangle 132">
                      <a:extLst>
                        <a:ext uri="{FF2B5EF4-FFF2-40B4-BE49-F238E27FC236}">
                          <a16:creationId xmlns:a16="http://schemas.microsoft.com/office/drawing/2014/main" id="{6D896AD8-0FD0-4197-B65D-D2A7BBBA2E11}"/>
                        </a:ext>
                      </a:extLst>
                    </p:cNvPr>
                    <p:cNvSpPr/>
                    <p:nvPr/>
                  </p:nvSpPr>
                  <p:spPr bwMode="auto">
                    <a:xfrm>
                      <a:off x="5478171" y="5313426"/>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a:extLst>
                        <a:ext uri="{FF2B5EF4-FFF2-40B4-BE49-F238E27FC236}">
                          <a16:creationId xmlns:a16="http://schemas.microsoft.com/office/drawing/2014/main" id="{31D303E6-CEE1-40CF-B3FD-E0A2AAC3EA59}"/>
                        </a:ext>
                      </a:extLst>
                    </p:cNvPr>
                    <p:cNvSpPr/>
                    <p:nvPr/>
                  </p:nvSpPr>
                  <p:spPr bwMode="auto">
                    <a:xfrm>
                      <a:off x="5478170" y="5496306"/>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5" name="Freeform 34">
                      <a:extLst>
                        <a:ext uri="{FF2B5EF4-FFF2-40B4-BE49-F238E27FC236}">
                          <a16:creationId xmlns:a16="http://schemas.microsoft.com/office/drawing/2014/main" id="{20C344C4-9970-4CCA-9B9D-E425FF6F68A5}"/>
                        </a:ext>
                      </a:extLst>
                    </p:cNvPr>
                    <p:cNvSpPr>
                      <a:spLocks/>
                    </p:cNvSpPr>
                    <p:nvPr/>
                  </p:nvSpPr>
                  <p:spPr bwMode="auto">
                    <a:xfrm>
                      <a:off x="5478170" y="3943870"/>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6" name="Freeform 35">
                      <a:extLst>
                        <a:ext uri="{FF2B5EF4-FFF2-40B4-BE49-F238E27FC236}">
                          <a16:creationId xmlns:a16="http://schemas.microsoft.com/office/drawing/2014/main" id="{5FE6E706-915C-493E-8DDD-F93CB406503C}"/>
                        </a:ext>
                      </a:extLst>
                    </p:cNvPr>
                    <p:cNvSpPr>
                      <a:spLocks/>
                    </p:cNvSpPr>
                    <p:nvPr/>
                  </p:nvSpPr>
                  <p:spPr bwMode="auto">
                    <a:xfrm>
                      <a:off x="5478170" y="3906755"/>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7" name="Freeform 36">
                      <a:extLst>
                        <a:ext uri="{FF2B5EF4-FFF2-40B4-BE49-F238E27FC236}">
                          <a16:creationId xmlns:a16="http://schemas.microsoft.com/office/drawing/2014/main" id="{AFB912B3-52F3-4A7C-8DCA-AEE5A671E08C}"/>
                        </a:ext>
                      </a:extLst>
                    </p:cNvPr>
                    <p:cNvSpPr>
                      <a:spLocks/>
                    </p:cNvSpPr>
                    <p:nvPr/>
                  </p:nvSpPr>
                  <p:spPr bwMode="auto">
                    <a:xfrm>
                      <a:off x="5478170" y="3870644"/>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8" name="Freeform 37">
                      <a:extLst>
                        <a:ext uri="{FF2B5EF4-FFF2-40B4-BE49-F238E27FC236}">
                          <a16:creationId xmlns:a16="http://schemas.microsoft.com/office/drawing/2014/main" id="{51C36764-7218-4F20-B45F-57AE3829E442}"/>
                        </a:ext>
                      </a:extLst>
                    </p:cNvPr>
                    <p:cNvSpPr>
                      <a:spLocks/>
                    </p:cNvSpPr>
                    <p:nvPr/>
                  </p:nvSpPr>
                  <p:spPr bwMode="auto">
                    <a:xfrm>
                      <a:off x="5478170" y="3834533"/>
                      <a:ext cx="299923" cy="13040"/>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9" name="Freeform 34">
                      <a:extLst>
                        <a:ext uri="{FF2B5EF4-FFF2-40B4-BE49-F238E27FC236}">
                          <a16:creationId xmlns:a16="http://schemas.microsoft.com/office/drawing/2014/main" id="{5AE74BE2-0B30-45AC-BECD-7F2D68F90D08}"/>
                        </a:ext>
                      </a:extLst>
                    </p:cNvPr>
                    <p:cNvSpPr>
                      <a:spLocks/>
                    </p:cNvSpPr>
                    <p:nvPr/>
                  </p:nvSpPr>
                  <p:spPr bwMode="auto">
                    <a:xfrm flipH="1">
                      <a:off x="6027579" y="3943869"/>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0" name="Freeform 35">
                      <a:extLst>
                        <a:ext uri="{FF2B5EF4-FFF2-40B4-BE49-F238E27FC236}">
                          <a16:creationId xmlns:a16="http://schemas.microsoft.com/office/drawing/2014/main" id="{2D53558A-8624-458C-904A-61EDB76D43B7}"/>
                        </a:ext>
                      </a:extLst>
                    </p:cNvPr>
                    <p:cNvSpPr>
                      <a:spLocks/>
                    </p:cNvSpPr>
                    <p:nvPr/>
                  </p:nvSpPr>
                  <p:spPr bwMode="auto">
                    <a:xfrm flipH="1">
                      <a:off x="6027579" y="3906753"/>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1" name="Freeform 36">
                      <a:extLst>
                        <a:ext uri="{FF2B5EF4-FFF2-40B4-BE49-F238E27FC236}">
                          <a16:creationId xmlns:a16="http://schemas.microsoft.com/office/drawing/2014/main" id="{69DE821C-72E4-42DD-A041-A713BB95E2C3}"/>
                        </a:ext>
                      </a:extLst>
                    </p:cNvPr>
                    <p:cNvSpPr>
                      <a:spLocks/>
                    </p:cNvSpPr>
                    <p:nvPr/>
                  </p:nvSpPr>
                  <p:spPr bwMode="auto">
                    <a:xfrm flipH="1">
                      <a:off x="6027579" y="3870643"/>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2" name="Freeform 37">
                      <a:extLst>
                        <a:ext uri="{FF2B5EF4-FFF2-40B4-BE49-F238E27FC236}">
                          <a16:creationId xmlns:a16="http://schemas.microsoft.com/office/drawing/2014/main" id="{59534B14-270A-4225-B228-E4F0B914538D}"/>
                        </a:ext>
                      </a:extLst>
                    </p:cNvPr>
                    <p:cNvSpPr>
                      <a:spLocks/>
                    </p:cNvSpPr>
                    <p:nvPr/>
                  </p:nvSpPr>
                  <p:spPr bwMode="auto">
                    <a:xfrm flipH="1">
                      <a:off x="6027579" y="3834532"/>
                      <a:ext cx="299923" cy="13040"/>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 name="Rectangle 42">
                      <a:extLst>
                        <a:ext uri="{FF2B5EF4-FFF2-40B4-BE49-F238E27FC236}">
                          <a16:creationId xmlns:a16="http://schemas.microsoft.com/office/drawing/2014/main" id="{0EA6BA1A-5C71-4800-991C-D1C83BF086B2}"/>
                        </a:ext>
                      </a:extLst>
                    </p:cNvPr>
                    <p:cNvSpPr>
                      <a:spLocks noChangeArrowheads="1"/>
                    </p:cNvSpPr>
                    <p:nvPr/>
                  </p:nvSpPr>
                  <p:spPr bwMode="auto">
                    <a:xfrm>
                      <a:off x="5480021" y="5797778"/>
                      <a:ext cx="868674" cy="13040"/>
                    </a:xfrm>
                    <a:prstGeom prst="rect">
                      <a:avLst/>
                    </a:prstGeom>
                    <a:solidFill>
                      <a:schemeClr val="tx1"/>
                    </a:solidFill>
                    <a:ln w="6350">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17" name="Freeform 8">
                    <a:extLst>
                      <a:ext uri="{FF2B5EF4-FFF2-40B4-BE49-F238E27FC236}">
                        <a16:creationId xmlns:a16="http://schemas.microsoft.com/office/drawing/2014/main" id="{89E6AAAF-E612-400F-9706-EEB73F8FCDFE}"/>
                      </a:ext>
                    </a:extLst>
                  </p:cNvPr>
                  <p:cNvSpPr>
                    <a:spLocks/>
                  </p:cNvSpPr>
                  <p:nvPr/>
                </p:nvSpPr>
                <p:spPr bwMode="auto">
                  <a:xfrm>
                    <a:off x="7317062" y="4126258"/>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 name="Freeform 8">
                    <a:extLst>
                      <a:ext uri="{FF2B5EF4-FFF2-40B4-BE49-F238E27FC236}">
                        <a16:creationId xmlns:a16="http://schemas.microsoft.com/office/drawing/2014/main" id="{CF9C33F2-4AD4-4B82-BF3F-1366B34B5414}"/>
                      </a:ext>
                    </a:extLst>
                  </p:cNvPr>
                  <p:cNvSpPr>
                    <a:spLocks/>
                  </p:cNvSpPr>
                  <p:nvPr/>
                </p:nvSpPr>
                <p:spPr bwMode="auto">
                  <a:xfrm>
                    <a:off x="7317062" y="4304332"/>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8">
                    <a:extLst>
                      <a:ext uri="{FF2B5EF4-FFF2-40B4-BE49-F238E27FC236}">
                        <a16:creationId xmlns:a16="http://schemas.microsoft.com/office/drawing/2014/main" id="{66D23676-A8F5-4E62-A73E-6463C3E08E3A}"/>
                      </a:ext>
                    </a:extLst>
                  </p:cNvPr>
                  <p:cNvSpPr>
                    <a:spLocks/>
                  </p:cNvSpPr>
                  <p:nvPr/>
                </p:nvSpPr>
                <p:spPr bwMode="auto">
                  <a:xfrm>
                    <a:off x="7317062" y="4490080"/>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 name="Freeform 8">
                    <a:extLst>
                      <a:ext uri="{FF2B5EF4-FFF2-40B4-BE49-F238E27FC236}">
                        <a16:creationId xmlns:a16="http://schemas.microsoft.com/office/drawing/2014/main" id="{6551D0AD-0D2D-43BD-B5C7-07410F22B14A}"/>
                      </a:ext>
                    </a:extLst>
                  </p:cNvPr>
                  <p:cNvSpPr>
                    <a:spLocks/>
                  </p:cNvSpPr>
                  <p:nvPr/>
                </p:nvSpPr>
                <p:spPr bwMode="auto">
                  <a:xfrm>
                    <a:off x="7320696" y="4666368"/>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8">
                    <a:extLst>
                      <a:ext uri="{FF2B5EF4-FFF2-40B4-BE49-F238E27FC236}">
                        <a16:creationId xmlns:a16="http://schemas.microsoft.com/office/drawing/2014/main" id="{BE391716-EEE6-4457-B177-652563BCCAFA}"/>
                      </a:ext>
                    </a:extLst>
                  </p:cNvPr>
                  <p:cNvSpPr>
                    <a:spLocks/>
                  </p:cNvSpPr>
                  <p:nvPr/>
                </p:nvSpPr>
                <p:spPr bwMode="auto">
                  <a:xfrm>
                    <a:off x="7320696" y="4846841"/>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 name="Freeform 8">
                    <a:extLst>
                      <a:ext uri="{FF2B5EF4-FFF2-40B4-BE49-F238E27FC236}">
                        <a16:creationId xmlns:a16="http://schemas.microsoft.com/office/drawing/2014/main" id="{2E492CD4-AC4C-4412-99F1-73950D948C17}"/>
                      </a:ext>
                    </a:extLst>
                  </p:cNvPr>
                  <p:cNvSpPr>
                    <a:spLocks/>
                  </p:cNvSpPr>
                  <p:nvPr/>
                </p:nvSpPr>
                <p:spPr bwMode="auto">
                  <a:xfrm>
                    <a:off x="7320696" y="5017519"/>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8">
                    <a:extLst>
                      <a:ext uri="{FF2B5EF4-FFF2-40B4-BE49-F238E27FC236}">
                        <a16:creationId xmlns:a16="http://schemas.microsoft.com/office/drawing/2014/main" id="{68DC115A-F2CE-42D8-B514-985EC7A6E473}"/>
                      </a:ext>
                    </a:extLst>
                  </p:cNvPr>
                  <p:cNvSpPr>
                    <a:spLocks/>
                  </p:cNvSpPr>
                  <p:nvPr/>
                </p:nvSpPr>
                <p:spPr bwMode="auto">
                  <a:xfrm>
                    <a:off x="7320696" y="5207178"/>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4" name="Freeform 8">
                    <a:extLst>
                      <a:ext uri="{FF2B5EF4-FFF2-40B4-BE49-F238E27FC236}">
                        <a16:creationId xmlns:a16="http://schemas.microsoft.com/office/drawing/2014/main" id="{7A9E838D-4D54-4551-8229-DA101D0C14C3}"/>
                      </a:ext>
                    </a:extLst>
                  </p:cNvPr>
                  <p:cNvSpPr>
                    <a:spLocks/>
                  </p:cNvSpPr>
                  <p:nvPr/>
                </p:nvSpPr>
                <p:spPr bwMode="auto">
                  <a:xfrm>
                    <a:off x="7317062" y="5384981"/>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8">
                    <a:extLst>
                      <a:ext uri="{FF2B5EF4-FFF2-40B4-BE49-F238E27FC236}">
                        <a16:creationId xmlns:a16="http://schemas.microsoft.com/office/drawing/2014/main" id="{D8B81DAD-B6C4-4B2A-83AB-42C6B096AAAE}"/>
                      </a:ext>
                    </a:extLst>
                  </p:cNvPr>
                  <p:cNvSpPr>
                    <a:spLocks/>
                  </p:cNvSpPr>
                  <p:nvPr/>
                </p:nvSpPr>
                <p:spPr bwMode="auto">
                  <a:xfrm>
                    <a:off x="7320696" y="5553271"/>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15" name="Rectangle 114">
                  <a:extLst>
                    <a:ext uri="{FF2B5EF4-FFF2-40B4-BE49-F238E27FC236}">
                      <a16:creationId xmlns:a16="http://schemas.microsoft.com/office/drawing/2014/main" id="{7BF786C0-6536-47E3-A687-91ACE4E27C7D}"/>
                    </a:ext>
                  </a:extLst>
                </p:cNvPr>
                <p:cNvSpPr/>
                <p:nvPr/>
              </p:nvSpPr>
              <p:spPr bwMode="auto">
                <a:xfrm>
                  <a:off x="6689300" y="4605702"/>
                  <a:ext cx="855274" cy="177206"/>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11" name="Rectangle 42">
                <a:extLst>
                  <a:ext uri="{FF2B5EF4-FFF2-40B4-BE49-F238E27FC236}">
                    <a16:creationId xmlns:a16="http://schemas.microsoft.com/office/drawing/2014/main" id="{B1DD76A2-12B8-4F26-8DFA-9EE067522636}"/>
                  </a:ext>
                </a:extLst>
              </p:cNvPr>
              <p:cNvSpPr>
                <a:spLocks noChangeArrowheads="1"/>
              </p:cNvSpPr>
              <p:nvPr/>
            </p:nvSpPr>
            <p:spPr bwMode="auto">
              <a:xfrm>
                <a:off x="9273483" y="5413375"/>
                <a:ext cx="626332" cy="9566"/>
              </a:xfrm>
              <a:prstGeom prst="rect">
                <a:avLst/>
              </a:prstGeom>
              <a:solidFill>
                <a:schemeClr val="tx1"/>
              </a:solidFill>
              <a:ln w="6350">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 name="Rectangle 42">
                <a:extLst>
                  <a:ext uri="{FF2B5EF4-FFF2-40B4-BE49-F238E27FC236}">
                    <a16:creationId xmlns:a16="http://schemas.microsoft.com/office/drawing/2014/main" id="{C565CB04-BC94-43B8-8815-EA02FD35F3EF}"/>
                  </a:ext>
                </a:extLst>
              </p:cNvPr>
              <p:cNvSpPr>
                <a:spLocks noChangeArrowheads="1"/>
              </p:cNvSpPr>
              <p:nvPr/>
            </p:nvSpPr>
            <p:spPr bwMode="auto">
              <a:xfrm>
                <a:off x="9273483" y="5549431"/>
                <a:ext cx="626332" cy="9566"/>
              </a:xfrm>
              <a:prstGeom prst="rect">
                <a:avLst/>
              </a:prstGeom>
              <a:solidFill>
                <a:schemeClr val="tx1"/>
              </a:solidFill>
              <a:ln w="6350">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 name="Rectangle 42">
                <a:extLst>
                  <a:ext uri="{FF2B5EF4-FFF2-40B4-BE49-F238E27FC236}">
                    <a16:creationId xmlns:a16="http://schemas.microsoft.com/office/drawing/2014/main" id="{C21EBB3D-E237-4619-8135-E3074C1F3B2F}"/>
                  </a:ext>
                </a:extLst>
              </p:cNvPr>
              <p:cNvSpPr>
                <a:spLocks noChangeArrowheads="1"/>
              </p:cNvSpPr>
              <p:nvPr/>
            </p:nvSpPr>
            <p:spPr bwMode="auto">
              <a:xfrm>
                <a:off x="9281420" y="5683350"/>
                <a:ext cx="626332" cy="9566"/>
              </a:xfrm>
              <a:prstGeom prst="rect">
                <a:avLst/>
              </a:prstGeom>
              <a:solidFill>
                <a:schemeClr val="tx1"/>
              </a:solidFill>
              <a:ln w="6350">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44" name="Group 143">
              <a:extLst>
                <a:ext uri="{FF2B5EF4-FFF2-40B4-BE49-F238E27FC236}">
                  <a16:creationId xmlns:a16="http://schemas.microsoft.com/office/drawing/2014/main" id="{E0B691EF-3560-439B-B7E5-18B5FDC3E59B}"/>
                </a:ext>
              </a:extLst>
            </p:cNvPr>
            <p:cNvGrpSpPr>
              <a:grpSpLocks noChangeAspect="1"/>
            </p:cNvGrpSpPr>
            <p:nvPr/>
          </p:nvGrpSpPr>
          <p:grpSpPr>
            <a:xfrm>
              <a:off x="8898936" y="4270893"/>
              <a:ext cx="396335" cy="825545"/>
              <a:chOff x="9191145" y="3741535"/>
              <a:chExt cx="774393" cy="2092980"/>
            </a:xfrm>
          </p:grpSpPr>
          <p:grpSp>
            <p:nvGrpSpPr>
              <p:cNvPr id="145" name="Group 144">
                <a:extLst>
                  <a:ext uri="{FF2B5EF4-FFF2-40B4-BE49-F238E27FC236}">
                    <a16:creationId xmlns:a16="http://schemas.microsoft.com/office/drawing/2014/main" id="{0AA0911C-1171-4DCA-A425-952DCA8227EB}"/>
                  </a:ext>
                </a:extLst>
              </p:cNvPr>
              <p:cNvGrpSpPr>
                <a:grpSpLocks noChangeAspect="1"/>
              </p:cNvGrpSpPr>
              <p:nvPr/>
            </p:nvGrpSpPr>
            <p:grpSpPr>
              <a:xfrm>
                <a:off x="9191145" y="3741535"/>
                <a:ext cx="774393" cy="2092980"/>
                <a:chOff x="6576174" y="3760259"/>
                <a:chExt cx="1081539" cy="2764684"/>
              </a:xfrm>
            </p:grpSpPr>
            <p:grpSp>
              <p:nvGrpSpPr>
                <p:cNvPr id="149" name="Group 148">
                  <a:extLst>
                    <a:ext uri="{FF2B5EF4-FFF2-40B4-BE49-F238E27FC236}">
                      <a16:creationId xmlns:a16="http://schemas.microsoft.com/office/drawing/2014/main" id="{36271F91-3072-41B5-96F8-89407379E499}"/>
                    </a:ext>
                  </a:extLst>
                </p:cNvPr>
                <p:cNvGrpSpPr/>
                <p:nvPr/>
              </p:nvGrpSpPr>
              <p:grpSpPr>
                <a:xfrm>
                  <a:off x="6576174" y="3760259"/>
                  <a:ext cx="1081539" cy="2764684"/>
                  <a:chOff x="6576174" y="3760259"/>
                  <a:chExt cx="1081539" cy="2764684"/>
                </a:xfrm>
              </p:grpSpPr>
              <p:grpSp>
                <p:nvGrpSpPr>
                  <p:cNvPr id="151" name="Group 150">
                    <a:extLst>
                      <a:ext uri="{FF2B5EF4-FFF2-40B4-BE49-F238E27FC236}">
                        <a16:creationId xmlns:a16="http://schemas.microsoft.com/office/drawing/2014/main" id="{F37677BA-2097-4C9F-A31C-E182AE6672D6}"/>
                      </a:ext>
                    </a:extLst>
                  </p:cNvPr>
                  <p:cNvGrpSpPr/>
                  <p:nvPr/>
                </p:nvGrpSpPr>
                <p:grpSpPr>
                  <a:xfrm>
                    <a:off x="6576174" y="3760259"/>
                    <a:ext cx="1081539" cy="2764684"/>
                    <a:chOff x="5365826" y="3709999"/>
                    <a:chExt cx="1074023" cy="2853208"/>
                  </a:xfrm>
                </p:grpSpPr>
                <p:sp>
                  <p:nvSpPr>
                    <p:cNvPr id="161" name="Rectangle 160">
                      <a:extLst>
                        <a:ext uri="{FF2B5EF4-FFF2-40B4-BE49-F238E27FC236}">
                          <a16:creationId xmlns:a16="http://schemas.microsoft.com/office/drawing/2014/main" id="{20BE4E9E-E96F-4C32-9C05-8A9950A6543D}"/>
                        </a:ext>
                      </a:extLst>
                    </p:cNvPr>
                    <p:cNvSpPr/>
                    <p:nvPr/>
                  </p:nvSpPr>
                  <p:spPr bwMode="auto">
                    <a:xfrm>
                      <a:off x="5365826" y="3709999"/>
                      <a:ext cx="1074023" cy="2853208"/>
                    </a:xfrm>
                    <a:prstGeom prst="rect">
                      <a:avLst/>
                    </a:prstGeom>
                    <a:solidFill>
                      <a:srgbClr val="FFFFFF">
                        <a:alpha val="69804"/>
                      </a:srgbClr>
                    </a:solid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2" name="Rectangle 161">
                      <a:extLst>
                        <a:ext uri="{FF2B5EF4-FFF2-40B4-BE49-F238E27FC236}">
                          <a16:creationId xmlns:a16="http://schemas.microsoft.com/office/drawing/2014/main" id="{D29F0A09-D6ED-4B08-90D9-ED13B13CE1A3}"/>
                        </a:ext>
                      </a:extLst>
                    </p:cNvPr>
                    <p:cNvSpPr/>
                    <p:nvPr/>
                  </p:nvSpPr>
                  <p:spPr bwMode="auto">
                    <a:xfrm>
                      <a:off x="5478169" y="4034937"/>
                      <a:ext cx="849330"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3" name="Rectangle 162">
                      <a:extLst>
                        <a:ext uri="{FF2B5EF4-FFF2-40B4-BE49-F238E27FC236}">
                          <a16:creationId xmlns:a16="http://schemas.microsoft.com/office/drawing/2014/main" id="{19B06C17-E6E6-44DA-B814-3C795E18D72F}"/>
                        </a:ext>
                      </a:extLst>
                    </p:cNvPr>
                    <p:cNvSpPr/>
                    <p:nvPr/>
                  </p:nvSpPr>
                  <p:spPr bwMode="auto">
                    <a:xfrm>
                      <a:off x="5478170" y="4215859"/>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a:t>
                      </a:r>
                    </a:p>
                  </p:txBody>
                </p:sp>
                <p:sp>
                  <p:nvSpPr>
                    <p:cNvPr id="164" name="Rectangle 163">
                      <a:extLst>
                        <a:ext uri="{FF2B5EF4-FFF2-40B4-BE49-F238E27FC236}">
                          <a16:creationId xmlns:a16="http://schemas.microsoft.com/office/drawing/2014/main" id="{C6009D42-6941-407E-91E3-922BAB9C7119}"/>
                        </a:ext>
                      </a:extLst>
                    </p:cNvPr>
                    <p:cNvSpPr/>
                    <p:nvPr/>
                  </p:nvSpPr>
                  <p:spPr bwMode="auto">
                    <a:xfrm>
                      <a:off x="5478170" y="4398739"/>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5" name="Rectangle 164">
                      <a:extLst>
                        <a:ext uri="{FF2B5EF4-FFF2-40B4-BE49-F238E27FC236}">
                          <a16:creationId xmlns:a16="http://schemas.microsoft.com/office/drawing/2014/main" id="{8F0A861E-A833-4568-AD64-04313E0B7A42}"/>
                        </a:ext>
                      </a:extLst>
                    </p:cNvPr>
                    <p:cNvSpPr/>
                    <p:nvPr/>
                  </p:nvSpPr>
                  <p:spPr bwMode="auto">
                    <a:xfrm>
                      <a:off x="5478170" y="4764122"/>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6" name="Rectangle 165">
                      <a:extLst>
                        <a:ext uri="{FF2B5EF4-FFF2-40B4-BE49-F238E27FC236}">
                          <a16:creationId xmlns:a16="http://schemas.microsoft.com/office/drawing/2014/main" id="{DA67B66F-8C18-4D16-9AED-083CE07FBC3E}"/>
                        </a:ext>
                      </a:extLst>
                    </p:cNvPr>
                    <p:cNvSpPr/>
                    <p:nvPr/>
                  </p:nvSpPr>
                  <p:spPr bwMode="auto">
                    <a:xfrm>
                      <a:off x="5478171" y="4947002"/>
                      <a:ext cx="849330"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7" name="Rectangle 166">
                      <a:extLst>
                        <a:ext uri="{FF2B5EF4-FFF2-40B4-BE49-F238E27FC236}">
                          <a16:creationId xmlns:a16="http://schemas.microsoft.com/office/drawing/2014/main" id="{34ED070E-24FC-4CA3-9F63-DBF5BD0AF3EE}"/>
                        </a:ext>
                      </a:extLst>
                    </p:cNvPr>
                    <p:cNvSpPr/>
                    <p:nvPr/>
                  </p:nvSpPr>
                  <p:spPr bwMode="auto">
                    <a:xfrm>
                      <a:off x="5478171" y="5131673"/>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a:t>
                      </a:r>
                    </a:p>
                  </p:txBody>
                </p:sp>
                <p:sp>
                  <p:nvSpPr>
                    <p:cNvPr id="168" name="Rectangle 167">
                      <a:extLst>
                        <a:ext uri="{FF2B5EF4-FFF2-40B4-BE49-F238E27FC236}">
                          <a16:creationId xmlns:a16="http://schemas.microsoft.com/office/drawing/2014/main" id="{480AFC53-DCC7-4BDB-8943-2D5BAEEFC091}"/>
                        </a:ext>
                      </a:extLst>
                    </p:cNvPr>
                    <p:cNvSpPr/>
                    <p:nvPr/>
                  </p:nvSpPr>
                  <p:spPr bwMode="auto">
                    <a:xfrm>
                      <a:off x="5478171" y="5313426"/>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9" name="Rectangle 168">
                      <a:extLst>
                        <a:ext uri="{FF2B5EF4-FFF2-40B4-BE49-F238E27FC236}">
                          <a16:creationId xmlns:a16="http://schemas.microsoft.com/office/drawing/2014/main" id="{05C992B8-ED22-4CCC-8862-7D351315944B}"/>
                        </a:ext>
                      </a:extLst>
                    </p:cNvPr>
                    <p:cNvSpPr/>
                    <p:nvPr/>
                  </p:nvSpPr>
                  <p:spPr bwMode="auto">
                    <a:xfrm>
                      <a:off x="5478170" y="5496306"/>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0" name="Freeform 34">
                      <a:extLst>
                        <a:ext uri="{FF2B5EF4-FFF2-40B4-BE49-F238E27FC236}">
                          <a16:creationId xmlns:a16="http://schemas.microsoft.com/office/drawing/2014/main" id="{31D5EE2E-29C7-4AA8-A525-2C07509F28ED}"/>
                        </a:ext>
                      </a:extLst>
                    </p:cNvPr>
                    <p:cNvSpPr>
                      <a:spLocks/>
                    </p:cNvSpPr>
                    <p:nvPr/>
                  </p:nvSpPr>
                  <p:spPr bwMode="auto">
                    <a:xfrm>
                      <a:off x="5478170" y="3943870"/>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Freeform 35">
                      <a:extLst>
                        <a:ext uri="{FF2B5EF4-FFF2-40B4-BE49-F238E27FC236}">
                          <a16:creationId xmlns:a16="http://schemas.microsoft.com/office/drawing/2014/main" id="{DD58DCDE-2D24-434D-934A-79DE6ACFBEBD}"/>
                        </a:ext>
                      </a:extLst>
                    </p:cNvPr>
                    <p:cNvSpPr>
                      <a:spLocks/>
                    </p:cNvSpPr>
                    <p:nvPr/>
                  </p:nvSpPr>
                  <p:spPr bwMode="auto">
                    <a:xfrm>
                      <a:off x="5478170" y="3906755"/>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2" name="Freeform 36">
                      <a:extLst>
                        <a:ext uri="{FF2B5EF4-FFF2-40B4-BE49-F238E27FC236}">
                          <a16:creationId xmlns:a16="http://schemas.microsoft.com/office/drawing/2014/main" id="{AB3D4395-79D7-4FF9-A821-9015106D2D81}"/>
                        </a:ext>
                      </a:extLst>
                    </p:cNvPr>
                    <p:cNvSpPr>
                      <a:spLocks/>
                    </p:cNvSpPr>
                    <p:nvPr/>
                  </p:nvSpPr>
                  <p:spPr bwMode="auto">
                    <a:xfrm>
                      <a:off x="5478170" y="3870644"/>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37">
                      <a:extLst>
                        <a:ext uri="{FF2B5EF4-FFF2-40B4-BE49-F238E27FC236}">
                          <a16:creationId xmlns:a16="http://schemas.microsoft.com/office/drawing/2014/main" id="{A854CA21-DBDB-43FF-84D5-D6A6C93DED46}"/>
                        </a:ext>
                      </a:extLst>
                    </p:cNvPr>
                    <p:cNvSpPr>
                      <a:spLocks/>
                    </p:cNvSpPr>
                    <p:nvPr/>
                  </p:nvSpPr>
                  <p:spPr bwMode="auto">
                    <a:xfrm>
                      <a:off x="5478170" y="3834533"/>
                      <a:ext cx="299923" cy="13040"/>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4" name="Freeform 34">
                      <a:extLst>
                        <a:ext uri="{FF2B5EF4-FFF2-40B4-BE49-F238E27FC236}">
                          <a16:creationId xmlns:a16="http://schemas.microsoft.com/office/drawing/2014/main" id="{3AF0018D-FC14-4F62-8FE2-E5B2FB0448AB}"/>
                        </a:ext>
                      </a:extLst>
                    </p:cNvPr>
                    <p:cNvSpPr>
                      <a:spLocks/>
                    </p:cNvSpPr>
                    <p:nvPr/>
                  </p:nvSpPr>
                  <p:spPr bwMode="auto">
                    <a:xfrm flipH="1">
                      <a:off x="6027579" y="3943869"/>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35">
                      <a:extLst>
                        <a:ext uri="{FF2B5EF4-FFF2-40B4-BE49-F238E27FC236}">
                          <a16:creationId xmlns:a16="http://schemas.microsoft.com/office/drawing/2014/main" id="{26DB4DE1-AB97-44A0-95F0-AD494AF1F639}"/>
                        </a:ext>
                      </a:extLst>
                    </p:cNvPr>
                    <p:cNvSpPr>
                      <a:spLocks/>
                    </p:cNvSpPr>
                    <p:nvPr/>
                  </p:nvSpPr>
                  <p:spPr bwMode="auto">
                    <a:xfrm flipH="1">
                      <a:off x="6027579" y="3906753"/>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6" name="Freeform 36">
                      <a:extLst>
                        <a:ext uri="{FF2B5EF4-FFF2-40B4-BE49-F238E27FC236}">
                          <a16:creationId xmlns:a16="http://schemas.microsoft.com/office/drawing/2014/main" id="{365598CB-61CD-41C5-81FA-ACD2225F91FE}"/>
                        </a:ext>
                      </a:extLst>
                    </p:cNvPr>
                    <p:cNvSpPr>
                      <a:spLocks/>
                    </p:cNvSpPr>
                    <p:nvPr/>
                  </p:nvSpPr>
                  <p:spPr bwMode="auto">
                    <a:xfrm flipH="1">
                      <a:off x="6027579" y="3870643"/>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37">
                      <a:extLst>
                        <a:ext uri="{FF2B5EF4-FFF2-40B4-BE49-F238E27FC236}">
                          <a16:creationId xmlns:a16="http://schemas.microsoft.com/office/drawing/2014/main" id="{82200C27-4C88-4D0C-9E1A-87FD410B0005}"/>
                        </a:ext>
                      </a:extLst>
                    </p:cNvPr>
                    <p:cNvSpPr>
                      <a:spLocks/>
                    </p:cNvSpPr>
                    <p:nvPr/>
                  </p:nvSpPr>
                  <p:spPr bwMode="auto">
                    <a:xfrm flipH="1">
                      <a:off x="6027579" y="3834532"/>
                      <a:ext cx="299923" cy="13040"/>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8" name="Rectangle 42">
                      <a:extLst>
                        <a:ext uri="{FF2B5EF4-FFF2-40B4-BE49-F238E27FC236}">
                          <a16:creationId xmlns:a16="http://schemas.microsoft.com/office/drawing/2014/main" id="{AEA89247-ADF9-4A28-954B-CA607F17993D}"/>
                        </a:ext>
                      </a:extLst>
                    </p:cNvPr>
                    <p:cNvSpPr>
                      <a:spLocks noChangeArrowheads="1"/>
                    </p:cNvSpPr>
                    <p:nvPr/>
                  </p:nvSpPr>
                  <p:spPr bwMode="auto">
                    <a:xfrm>
                      <a:off x="5480021" y="5797778"/>
                      <a:ext cx="868674" cy="13040"/>
                    </a:xfrm>
                    <a:prstGeom prst="rect">
                      <a:avLst/>
                    </a:prstGeom>
                    <a:solidFill>
                      <a:schemeClr val="tx1"/>
                    </a:solidFill>
                    <a:ln w="6350">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52" name="Freeform 8">
                    <a:extLst>
                      <a:ext uri="{FF2B5EF4-FFF2-40B4-BE49-F238E27FC236}">
                        <a16:creationId xmlns:a16="http://schemas.microsoft.com/office/drawing/2014/main" id="{8E8371A3-CC76-4B5A-BD10-70B625B90FF9}"/>
                      </a:ext>
                    </a:extLst>
                  </p:cNvPr>
                  <p:cNvSpPr>
                    <a:spLocks/>
                  </p:cNvSpPr>
                  <p:nvPr/>
                </p:nvSpPr>
                <p:spPr bwMode="auto">
                  <a:xfrm>
                    <a:off x="7317062" y="4126258"/>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Freeform 8">
                    <a:extLst>
                      <a:ext uri="{FF2B5EF4-FFF2-40B4-BE49-F238E27FC236}">
                        <a16:creationId xmlns:a16="http://schemas.microsoft.com/office/drawing/2014/main" id="{8BDD15D4-8EE6-4F11-BE1A-B711AC4D74EC}"/>
                      </a:ext>
                    </a:extLst>
                  </p:cNvPr>
                  <p:cNvSpPr>
                    <a:spLocks/>
                  </p:cNvSpPr>
                  <p:nvPr/>
                </p:nvSpPr>
                <p:spPr bwMode="auto">
                  <a:xfrm>
                    <a:off x="7317062" y="4304332"/>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4" name="Freeform 8">
                    <a:extLst>
                      <a:ext uri="{FF2B5EF4-FFF2-40B4-BE49-F238E27FC236}">
                        <a16:creationId xmlns:a16="http://schemas.microsoft.com/office/drawing/2014/main" id="{03ADC396-7E7C-4008-A051-4277D12A6E38}"/>
                      </a:ext>
                    </a:extLst>
                  </p:cNvPr>
                  <p:cNvSpPr>
                    <a:spLocks/>
                  </p:cNvSpPr>
                  <p:nvPr/>
                </p:nvSpPr>
                <p:spPr bwMode="auto">
                  <a:xfrm>
                    <a:off x="7317062" y="4490080"/>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Freeform 8">
                    <a:extLst>
                      <a:ext uri="{FF2B5EF4-FFF2-40B4-BE49-F238E27FC236}">
                        <a16:creationId xmlns:a16="http://schemas.microsoft.com/office/drawing/2014/main" id="{FC546BF8-7512-41E6-BC6D-B10EC6033911}"/>
                      </a:ext>
                    </a:extLst>
                  </p:cNvPr>
                  <p:cNvSpPr>
                    <a:spLocks/>
                  </p:cNvSpPr>
                  <p:nvPr/>
                </p:nvSpPr>
                <p:spPr bwMode="auto">
                  <a:xfrm>
                    <a:off x="7320696" y="4666368"/>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6" name="Freeform 8">
                    <a:extLst>
                      <a:ext uri="{FF2B5EF4-FFF2-40B4-BE49-F238E27FC236}">
                        <a16:creationId xmlns:a16="http://schemas.microsoft.com/office/drawing/2014/main" id="{07D309D5-8881-4834-BE15-E2CA8CFF8588}"/>
                      </a:ext>
                    </a:extLst>
                  </p:cNvPr>
                  <p:cNvSpPr>
                    <a:spLocks/>
                  </p:cNvSpPr>
                  <p:nvPr/>
                </p:nvSpPr>
                <p:spPr bwMode="auto">
                  <a:xfrm>
                    <a:off x="7320696" y="4846841"/>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Freeform 8">
                    <a:extLst>
                      <a:ext uri="{FF2B5EF4-FFF2-40B4-BE49-F238E27FC236}">
                        <a16:creationId xmlns:a16="http://schemas.microsoft.com/office/drawing/2014/main" id="{ABA8E9D5-4DB5-47C2-B135-C7D0D1383740}"/>
                      </a:ext>
                    </a:extLst>
                  </p:cNvPr>
                  <p:cNvSpPr>
                    <a:spLocks/>
                  </p:cNvSpPr>
                  <p:nvPr/>
                </p:nvSpPr>
                <p:spPr bwMode="auto">
                  <a:xfrm>
                    <a:off x="7320696" y="5017519"/>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8" name="Freeform 8">
                    <a:extLst>
                      <a:ext uri="{FF2B5EF4-FFF2-40B4-BE49-F238E27FC236}">
                        <a16:creationId xmlns:a16="http://schemas.microsoft.com/office/drawing/2014/main" id="{F9FBAFB4-C0D8-4D28-B395-81A7DC65EE9C}"/>
                      </a:ext>
                    </a:extLst>
                  </p:cNvPr>
                  <p:cNvSpPr>
                    <a:spLocks/>
                  </p:cNvSpPr>
                  <p:nvPr/>
                </p:nvSpPr>
                <p:spPr bwMode="auto">
                  <a:xfrm>
                    <a:off x="7320696" y="5207178"/>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Freeform 8">
                    <a:extLst>
                      <a:ext uri="{FF2B5EF4-FFF2-40B4-BE49-F238E27FC236}">
                        <a16:creationId xmlns:a16="http://schemas.microsoft.com/office/drawing/2014/main" id="{4B949D2C-3CB7-4EC5-9FE7-96F36578682F}"/>
                      </a:ext>
                    </a:extLst>
                  </p:cNvPr>
                  <p:cNvSpPr>
                    <a:spLocks/>
                  </p:cNvSpPr>
                  <p:nvPr/>
                </p:nvSpPr>
                <p:spPr bwMode="auto">
                  <a:xfrm>
                    <a:off x="7317062" y="5384981"/>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0" name="Freeform 8">
                    <a:extLst>
                      <a:ext uri="{FF2B5EF4-FFF2-40B4-BE49-F238E27FC236}">
                        <a16:creationId xmlns:a16="http://schemas.microsoft.com/office/drawing/2014/main" id="{FC560914-4BEA-4BDC-A227-ED72A334EF65}"/>
                      </a:ext>
                    </a:extLst>
                  </p:cNvPr>
                  <p:cNvSpPr>
                    <a:spLocks/>
                  </p:cNvSpPr>
                  <p:nvPr/>
                </p:nvSpPr>
                <p:spPr bwMode="auto">
                  <a:xfrm>
                    <a:off x="7320696" y="5553271"/>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50" name="Rectangle 149">
                  <a:extLst>
                    <a:ext uri="{FF2B5EF4-FFF2-40B4-BE49-F238E27FC236}">
                      <a16:creationId xmlns:a16="http://schemas.microsoft.com/office/drawing/2014/main" id="{7C59B2EC-0493-4BCA-93A3-E0FF5538A0CA}"/>
                    </a:ext>
                  </a:extLst>
                </p:cNvPr>
                <p:cNvSpPr/>
                <p:nvPr/>
              </p:nvSpPr>
              <p:spPr bwMode="auto">
                <a:xfrm>
                  <a:off x="6689300" y="4605702"/>
                  <a:ext cx="855274" cy="177206"/>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46" name="Rectangle 42">
                <a:extLst>
                  <a:ext uri="{FF2B5EF4-FFF2-40B4-BE49-F238E27FC236}">
                    <a16:creationId xmlns:a16="http://schemas.microsoft.com/office/drawing/2014/main" id="{3D8A4967-619C-4E24-845B-9B1600CE79A0}"/>
                  </a:ext>
                </a:extLst>
              </p:cNvPr>
              <p:cNvSpPr>
                <a:spLocks noChangeArrowheads="1"/>
              </p:cNvSpPr>
              <p:nvPr/>
            </p:nvSpPr>
            <p:spPr bwMode="auto">
              <a:xfrm>
                <a:off x="9273483" y="5413375"/>
                <a:ext cx="626332" cy="9566"/>
              </a:xfrm>
              <a:prstGeom prst="rect">
                <a:avLst/>
              </a:prstGeom>
              <a:solidFill>
                <a:schemeClr val="tx1"/>
              </a:solidFill>
              <a:ln w="6350">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Rectangle 42">
                <a:extLst>
                  <a:ext uri="{FF2B5EF4-FFF2-40B4-BE49-F238E27FC236}">
                    <a16:creationId xmlns:a16="http://schemas.microsoft.com/office/drawing/2014/main" id="{D1013470-3767-4F91-9C28-4BB2CC96F2E3}"/>
                  </a:ext>
                </a:extLst>
              </p:cNvPr>
              <p:cNvSpPr>
                <a:spLocks noChangeArrowheads="1"/>
              </p:cNvSpPr>
              <p:nvPr/>
            </p:nvSpPr>
            <p:spPr bwMode="auto">
              <a:xfrm>
                <a:off x="9273483" y="5549431"/>
                <a:ext cx="626332" cy="9566"/>
              </a:xfrm>
              <a:prstGeom prst="rect">
                <a:avLst/>
              </a:prstGeom>
              <a:solidFill>
                <a:schemeClr val="tx1"/>
              </a:solidFill>
              <a:ln w="6350">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48" name="Rectangle 42">
                <a:extLst>
                  <a:ext uri="{FF2B5EF4-FFF2-40B4-BE49-F238E27FC236}">
                    <a16:creationId xmlns:a16="http://schemas.microsoft.com/office/drawing/2014/main" id="{5167E19D-6264-473D-9D53-EC410E2BD3E1}"/>
                  </a:ext>
                </a:extLst>
              </p:cNvPr>
              <p:cNvSpPr>
                <a:spLocks noChangeArrowheads="1"/>
              </p:cNvSpPr>
              <p:nvPr/>
            </p:nvSpPr>
            <p:spPr bwMode="auto">
              <a:xfrm>
                <a:off x="9281420" y="5683350"/>
                <a:ext cx="626332" cy="9566"/>
              </a:xfrm>
              <a:prstGeom prst="rect">
                <a:avLst/>
              </a:prstGeom>
              <a:solidFill>
                <a:schemeClr val="tx1"/>
              </a:solidFill>
              <a:ln w="6350">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79" name="Group 178">
              <a:extLst>
                <a:ext uri="{FF2B5EF4-FFF2-40B4-BE49-F238E27FC236}">
                  <a16:creationId xmlns:a16="http://schemas.microsoft.com/office/drawing/2014/main" id="{E80758D1-9088-453B-950F-F5CB7D6EF079}"/>
                </a:ext>
              </a:extLst>
            </p:cNvPr>
            <p:cNvGrpSpPr>
              <a:grpSpLocks noChangeAspect="1"/>
            </p:cNvGrpSpPr>
            <p:nvPr/>
          </p:nvGrpSpPr>
          <p:grpSpPr>
            <a:xfrm>
              <a:off x="8636729" y="4718195"/>
              <a:ext cx="396335" cy="825545"/>
              <a:chOff x="9191145" y="3741535"/>
              <a:chExt cx="774393" cy="2092980"/>
            </a:xfrm>
          </p:grpSpPr>
          <p:grpSp>
            <p:nvGrpSpPr>
              <p:cNvPr id="180" name="Group 179">
                <a:extLst>
                  <a:ext uri="{FF2B5EF4-FFF2-40B4-BE49-F238E27FC236}">
                    <a16:creationId xmlns:a16="http://schemas.microsoft.com/office/drawing/2014/main" id="{DF2DF301-7510-441D-A11D-BF6EDD1A065F}"/>
                  </a:ext>
                </a:extLst>
              </p:cNvPr>
              <p:cNvGrpSpPr>
                <a:grpSpLocks noChangeAspect="1"/>
              </p:cNvGrpSpPr>
              <p:nvPr/>
            </p:nvGrpSpPr>
            <p:grpSpPr>
              <a:xfrm>
                <a:off x="9191145" y="3741535"/>
                <a:ext cx="774393" cy="2092980"/>
                <a:chOff x="6576174" y="3760259"/>
                <a:chExt cx="1081539" cy="2764684"/>
              </a:xfrm>
            </p:grpSpPr>
            <p:grpSp>
              <p:nvGrpSpPr>
                <p:cNvPr id="184" name="Group 183">
                  <a:extLst>
                    <a:ext uri="{FF2B5EF4-FFF2-40B4-BE49-F238E27FC236}">
                      <a16:creationId xmlns:a16="http://schemas.microsoft.com/office/drawing/2014/main" id="{B5116092-280B-4018-8EC8-86307EDEB986}"/>
                    </a:ext>
                  </a:extLst>
                </p:cNvPr>
                <p:cNvGrpSpPr/>
                <p:nvPr/>
              </p:nvGrpSpPr>
              <p:grpSpPr>
                <a:xfrm>
                  <a:off x="6576174" y="3760259"/>
                  <a:ext cx="1081539" cy="2764684"/>
                  <a:chOff x="6576174" y="3760259"/>
                  <a:chExt cx="1081539" cy="2764684"/>
                </a:xfrm>
              </p:grpSpPr>
              <p:grpSp>
                <p:nvGrpSpPr>
                  <p:cNvPr id="186" name="Group 185">
                    <a:extLst>
                      <a:ext uri="{FF2B5EF4-FFF2-40B4-BE49-F238E27FC236}">
                        <a16:creationId xmlns:a16="http://schemas.microsoft.com/office/drawing/2014/main" id="{61E1556F-0E8E-45A9-A3F6-C4B6910CFB8E}"/>
                      </a:ext>
                    </a:extLst>
                  </p:cNvPr>
                  <p:cNvGrpSpPr/>
                  <p:nvPr/>
                </p:nvGrpSpPr>
                <p:grpSpPr>
                  <a:xfrm>
                    <a:off x="6576174" y="3760259"/>
                    <a:ext cx="1081539" cy="2764684"/>
                    <a:chOff x="5365826" y="3709999"/>
                    <a:chExt cx="1074023" cy="2853208"/>
                  </a:xfrm>
                </p:grpSpPr>
                <p:sp>
                  <p:nvSpPr>
                    <p:cNvPr id="196" name="Rectangle 195">
                      <a:extLst>
                        <a:ext uri="{FF2B5EF4-FFF2-40B4-BE49-F238E27FC236}">
                          <a16:creationId xmlns:a16="http://schemas.microsoft.com/office/drawing/2014/main" id="{4249C157-655D-4772-B2AC-7D258130DC2F}"/>
                        </a:ext>
                      </a:extLst>
                    </p:cNvPr>
                    <p:cNvSpPr/>
                    <p:nvPr/>
                  </p:nvSpPr>
                  <p:spPr bwMode="auto">
                    <a:xfrm>
                      <a:off x="5365826" y="3709999"/>
                      <a:ext cx="1074023" cy="2853208"/>
                    </a:xfrm>
                    <a:prstGeom prst="rect">
                      <a:avLst/>
                    </a:prstGeom>
                    <a:solidFill>
                      <a:srgbClr val="FFFFFF">
                        <a:alpha val="69804"/>
                      </a:srgbClr>
                    </a:solid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7" name="Rectangle 196">
                      <a:extLst>
                        <a:ext uri="{FF2B5EF4-FFF2-40B4-BE49-F238E27FC236}">
                          <a16:creationId xmlns:a16="http://schemas.microsoft.com/office/drawing/2014/main" id="{FC20B6E4-E223-4129-A513-94F4515E00AE}"/>
                        </a:ext>
                      </a:extLst>
                    </p:cNvPr>
                    <p:cNvSpPr/>
                    <p:nvPr/>
                  </p:nvSpPr>
                  <p:spPr bwMode="auto">
                    <a:xfrm>
                      <a:off x="5478169" y="4034937"/>
                      <a:ext cx="849330"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8" name="Rectangle 197">
                      <a:extLst>
                        <a:ext uri="{FF2B5EF4-FFF2-40B4-BE49-F238E27FC236}">
                          <a16:creationId xmlns:a16="http://schemas.microsoft.com/office/drawing/2014/main" id="{2845A845-C248-4367-BC66-D5CA3409FD28}"/>
                        </a:ext>
                      </a:extLst>
                    </p:cNvPr>
                    <p:cNvSpPr/>
                    <p:nvPr/>
                  </p:nvSpPr>
                  <p:spPr bwMode="auto">
                    <a:xfrm>
                      <a:off x="5478170" y="4215859"/>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a:t>
                      </a:r>
                    </a:p>
                  </p:txBody>
                </p:sp>
                <p:sp>
                  <p:nvSpPr>
                    <p:cNvPr id="199" name="Rectangle 198">
                      <a:extLst>
                        <a:ext uri="{FF2B5EF4-FFF2-40B4-BE49-F238E27FC236}">
                          <a16:creationId xmlns:a16="http://schemas.microsoft.com/office/drawing/2014/main" id="{16926CC4-2426-48E6-A633-58A0BFD4297E}"/>
                        </a:ext>
                      </a:extLst>
                    </p:cNvPr>
                    <p:cNvSpPr/>
                    <p:nvPr/>
                  </p:nvSpPr>
                  <p:spPr bwMode="auto">
                    <a:xfrm>
                      <a:off x="5478170" y="4398739"/>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0" name="Rectangle 199">
                      <a:extLst>
                        <a:ext uri="{FF2B5EF4-FFF2-40B4-BE49-F238E27FC236}">
                          <a16:creationId xmlns:a16="http://schemas.microsoft.com/office/drawing/2014/main" id="{5B7CEC76-01C6-42FF-BE29-58F70244BDB3}"/>
                        </a:ext>
                      </a:extLst>
                    </p:cNvPr>
                    <p:cNvSpPr/>
                    <p:nvPr/>
                  </p:nvSpPr>
                  <p:spPr bwMode="auto">
                    <a:xfrm>
                      <a:off x="5478170" y="4764122"/>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1" name="Rectangle 200">
                      <a:extLst>
                        <a:ext uri="{FF2B5EF4-FFF2-40B4-BE49-F238E27FC236}">
                          <a16:creationId xmlns:a16="http://schemas.microsoft.com/office/drawing/2014/main" id="{F9B35577-40B3-49FA-B750-312B28FB407E}"/>
                        </a:ext>
                      </a:extLst>
                    </p:cNvPr>
                    <p:cNvSpPr/>
                    <p:nvPr/>
                  </p:nvSpPr>
                  <p:spPr bwMode="auto">
                    <a:xfrm>
                      <a:off x="5478171" y="4947002"/>
                      <a:ext cx="849330"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2" name="Rectangle 201">
                      <a:extLst>
                        <a:ext uri="{FF2B5EF4-FFF2-40B4-BE49-F238E27FC236}">
                          <a16:creationId xmlns:a16="http://schemas.microsoft.com/office/drawing/2014/main" id="{BEF0E00F-71C2-44A6-98B7-58CDC253310C}"/>
                        </a:ext>
                      </a:extLst>
                    </p:cNvPr>
                    <p:cNvSpPr/>
                    <p:nvPr/>
                  </p:nvSpPr>
                  <p:spPr bwMode="auto">
                    <a:xfrm>
                      <a:off x="5478171" y="5131673"/>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a:t>
                      </a:r>
                    </a:p>
                  </p:txBody>
                </p:sp>
                <p:sp>
                  <p:nvSpPr>
                    <p:cNvPr id="203" name="Rectangle 202">
                      <a:extLst>
                        <a:ext uri="{FF2B5EF4-FFF2-40B4-BE49-F238E27FC236}">
                          <a16:creationId xmlns:a16="http://schemas.microsoft.com/office/drawing/2014/main" id="{564E87B1-4FF7-4FD6-8B7F-9A1E7A78F45B}"/>
                        </a:ext>
                      </a:extLst>
                    </p:cNvPr>
                    <p:cNvSpPr/>
                    <p:nvPr/>
                  </p:nvSpPr>
                  <p:spPr bwMode="auto">
                    <a:xfrm>
                      <a:off x="5478171" y="5313426"/>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4" name="Rectangle 203">
                      <a:extLst>
                        <a:ext uri="{FF2B5EF4-FFF2-40B4-BE49-F238E27FC236}">
                          <a16:creationId xmlns:a16="http://schemas.microsoft.com/office/drawing/2014/main" id="{1FA8DC17-AB1E-4151-A576-62050E66E5BC}"/>
                        </a:ext>
                      </a:extLst>
                    </p:cNvPr>
                    <p:cNvSpPr/>
                    <p:nvPr/>
                  </p:nvSpPr>
                  <p:spPr bwMode="auto">
                    <a:xfrm>
                      <a:off x="5478170" y="5496306"/>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5" name="Freeform 34">
                      <a:extLst>
                        <a:ext uri="{FF2B5EF4-FFF2-40B4-BE49-F238E27FC236}">
                          <a16:creationId xmlns:a16="http://schemas.microsoft.com/office/drawing/2014/main" id="{1B084F38-5748-4586-B4A7-C655AEDA53A6}"/>
                        </a:ext>
                      </a:extLst>
                    </p:cNvPr>
                    <p:cNvSpPr>
                      <a:spLocks/>
                    </p:cNvSpPr>
                    <p:nvPr/>
                  </p:nvSpPr>
                  <p:spPr bwMode="auto">
                    <a:xfrm>
                      <a:off x="5478170" y="3943870"/>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6" name="Freeform 35">
                      <a:extLst>
                        <a:ext uri="{FF2B5EF4-FFF2-40B4-BE49-F238E27FC236}">
                          <a16:creationId xmlns:a16="http://schemas.microsoft.com/office/drawing/2014/main" id="{123C0418-C601-439F-B5C4-801432212C16}"/>
                        </a:ext>
                      </a:extLst>
                    </p:cNvPr>
                    <p:cNvSpPr>
                      <a:spLocks/>
                    </p:cNvSpPr>
                    <p:nvPr/>
                  </p:nvSpPr>
                  <p:spPr bwMode="auto">
                    <a:xfrm>
                      <a:off x="5478170" y="3906755"/>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Freeform 36">
                      <a:extLst>
                        <a:ext uri="{FF2B5EF4-FFF2-40B4-BE49-F238E27FC236}">
                          <a16:creationId xmlns:a16="http://schemas.microsoft.com/office/drawing/2014/main" id="{36BB9B5E-4B0A-4576-9905-B786BCA40D81}"/>
                        </a:ext>
                      </a:extLst>
                    </p:cNvPr>
                    <p:cNvSpPr>
                      <a:spLocks/>
                    </p:cNvSpPr>
                    <p:nvPr/>
                  </p:nvSpPr>
                  <p:spPr bwMode="auto">
                    <a:xfrm>
                      <a:off x="5478170" y="3870644"/>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8" name="Freeform 37">
                      <a:extLst>
                        <a:ext uri="{FF2B5EF4-FFF2-40B4-BE49-F238E27FC236}">
                          <a16:creationId xmlns:a16="http://schemas.microsoft.com/office/drawing/2014/main" id="{0A2ED9B8-8220-4369-93AF-C089615D752A}"/>
                        </a:ext>
                      </a:extLst>
                    </p:cNvPr>
                    <p:cNvSpPr>
                      <a:spLocks/>
                    </p:cNvSpPr>
                    <p:nvPr/>
                  </p:nvSpPr>
                  <p:spPr bwMode="auto">
                    <a:xfrm>
                      <a:off x="5478170" y="3834533"/>
                      <a:ext cx="299923" cy="13040"/>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9" name="Freeform 34">
                      <a:extLst>
                        <a:ext uri="{FF2B5EF4-FFF2-40B4-BE49-F238E27FC236}">
                          <a16:creationId xmlns:a16="http://schemas.microsoft.com/office/drawing/2014/main" id="{495A2ABA-46F9-4DE5-96F9-963565C5B44C}"/>
                        </a:ext>
                      </a:extLst>
                    </p:cNvPr>
                    <p:cNvSpPr>
                      <a:spLocks/>
                    </p:cNvSpPr>
                    <p:nvPr/>
                  </p:nvSpPr>
                  <p:spPr bwMode="auto">
                    <a:xfrm flipH="1">
                      <a:off x="6027579" y="3943869"/>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0" name="Freeform 35">
                      <a:extLst>
                        <a:ext uri="{FF2B5EF4-FFF2-40B4-BE49-F238E27FC236}">
                          <a16:creationId xmlns:a16="http://schemas.microsoft.com/office/drawing/2014/main" id="{D28F613C-6627-4076-942F-A9345A1B3F97}"/>
                        </a:ext>
                      </a:extLst>
                    </p:cNvPr>
                    <p:cNvSpPr>
                      <a:spLocks/>
                    </p:cNvSpPr>
                    <p:nvPr/>
                  </p:nvSpPr>
                  <p:spPr bwMode="auto">
                    <a:xfrm flipH="1">
                      <a:off x="6027579" y="3906753"/>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1" name="Freeform 36">
                      <a:extLst>
                        <a:ext uri="{FF2B5EF4-FFF2-40B4-BE49-F238E27FC236}">
                          <a16:creationId xmlns:a16="http://schemas.microsoft.com/office/drawing/2014/main" id="{62484D90-9385-4BC8-9EFE-2583C6BD8BAA}"/>
                        </a:ext>
                      </a:extLst>
                    </p:cNvPr>
                    <p:cNvSpPr>
                      <a:spLocks/>
                    </p:cNvSpPr>
                    <p:nvPr/>
                  </p:nvSpPr>
                  <p:spPr bwMode="auto">
                    <a:xfrm flipH="1">
                      <a:off x="6027579" y="3870643"/>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2" name="Freeform 37">
                      <a:extLst>
                        <a:ext uri="{FF2B5EF4-FFF2-40B4-BE49-F238E27FC236}">
                          <a16:creationId xmlns:a16="http://schemas.microsoft.com/office/drawing/2014/main" id="{0A801A66-5623-46AB-A2F9-02746518AA85}"/>
                        </a:ext>
                      </a:extLst>
                    </p:cNvPr>
                    <p:cNvSpPr>
                      <a:spLocks/>
                    </p:cNvSpPr>
                    <p:nvPr/>
                  </p:nvSpPr>
                  <p:spPr bwMode="auto">
                    <a:xfrm flipH="1">
                      <a:off x="6027579" y="3834532"/>
                      <a:ext cx="299923" cy="13040"/>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3" name="Rectangle 42">
                      <a:extLst>
                        <a:ext uri="{FF2B5EF4-FFF2-40B4-BE49-F238E27FC236}">
                          <a16:creationId xmlns:a16="http://schemas.microsoft.com/office/drawing/2014/main" id="{9527EFC3-18A4-4820-835B-1581418DEDC2}"/>
                        </a:ext>
                      </a:extLst>
                    </p:cNvPr>
                    <p:cNvSpPr>
                      <a:spLocks noChangeArrowheads="1"/>
                    </p:cNvSpPr>
                    <p:nvPr/>
                  </p:nvSpPr>
                  <p:spPr bwMode="auto">
                    <a:xfrm>
                      <a:off x="5480021" y="5797778"/>
                      <a:ext cx="868674" cy="13040"/>
                    </a:xfrm>
                    <a:prstGeom prst="rect">
                      <a:avLst/>
                    </a:prstGeom>
                    <a:solidFill>
                      <a:schemeClr val="tx1"/>
                    </a:solidFill>
                    <a:ln w="6350">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87" name="Freeform 8">
                    <a:extLst>
                      <a:ext uri="{FF2B5EF4-FFF2-40B4-BE49-F238E27FC236}">
                        <a16:creationId xmlns:a16="http://schemas.microsoft.com/office/drawing/2014/main" id="{B91D228E-069B-4BD7-B29E-712A2F921077}"/>
                      </a:ext>
                    </a:extLst>
                  </p:cNvPr>
                  <p:cNvSpPr>
                    <a:spLocks/>
                  </p:cNvSpPr>
                  <p:nvPr/>
                </p:nvSpPr>
                <p:spPr bwMode="auto">
                  <a:xfrm>
                    <a:off x="7317062" y="4126258"/>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8" name="Freeform 8">
                    <a:extLst>
                      <a:ext uri="{FF2B5EF4-FFF2-40B4-BE49-F238E27FC236}">
                        <a16:creationId xmlns:a16="http://schemas.microsoft.com/office/drawing/2014/main" id="{31FBAB85-EB8C-491F-A0D2-D0C65F4DC83B}"/>
                      </a:ext>
                    </a:extLst>
                  </p:cNvPr>
                  <p:cNvSpPr>
                    <a:spLocks/>
                  </p:cNvSpPr>
                  <p:nvPr/>
                </p:nvSpPr>
                <p:spPr bwMode="auto">
                  <a:xfrm>
                    <a:off x="7317062" y="4304332"/>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9" name="Freeform 8">
                    <a:extLst>
                      <a:ext uri="{FF2B5EF4-FFF2-40B4-BE49-F238E27FC236}">
                        <a16:creationId xmlns:a16="http://schemas.microsoft.com/office/drawing/2014/main" id="{AF1FDEAA-CC95-4767-A6FA-1AC5C93C3640}"/>
                      </a:ext>
                    </a:extLst>
                  </p:cNvPr>
                  <p:cNvSpPr>
                    <a:spLocks/>
                  </p:cNvSpPr>
                  <p:nvPr/>
                </p:nvSpPr>
                <p:spPr bwMode="auto">
                  <a:xfrm>
                    <a:off x="7317062" y="4490080"/>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0" name="Freeform 8">
                    <a:extLst>
                      <a:ext uri="{FF2B5EF4-FFF2-40B4-BE49-F238E27FC236}">
                        <a16:creationId xmlns:a16="http://schemas.microsoft.com/office/drawing/2014/main" id="{54C9BCA0-CC77-4F41-A5E1-CC9889549F66}"/>
                      </a:ext>
                    </a:extLst>
                  </p:cNvPr>
                  <p:cNvSpPr>
                    <a:spLocks/>
                  </p:cNvSpPr>
                  <p:nvPr/>
                </p:nvSpPr>
                <p:spPr bwMode="auto">
                  <a:xfrm>
                    <a:off x="7320696" y="4666368"/>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1" name="Freeform 8">
                    <a:extLst>
                      <a:ext uri="{FF2B5EF4-FFF2-40B4-BE49-F238E27FC236}">
                        <a16:creationId xmlns:a16="http://schemas.microsoft.com/office/drawing/2014/main" id="{EC3EC85F-5624-4664-A438-376F21E649AF}"/>
                      </a:ext>
                    </a:extLst>
                  </p:cNvPr>
                  <p:cNvSpPr>
                    <a:spLocks/>
                  </p:cNvSpPr>
                  <p:nvPr/>
                </p:nvSpPr>
                <p:spPr bwMode="auto">
                  <a:xfrm>
                    <a:off x="7320696" y="4846841"/>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2" name="Freeform 8">
                    <a:extLst>
                      <a:ext uri="{FF2B5EF4-FFF2-40B4-BE49-F238E27FC236}">
                        <a16:creationId xmlns:a16="http://schemas.microsoft.com/office/drawing/2014/main" id="{739CF5AE-94EA-48A3-A3B9-6FC23A87CF1B}"/>
                      </a:ext>
                    </a:extLst>
                  </p:cNvPr>
                  <p:cNvSpPr>
                    <a:spLocks/>
                  </p:cNvSpPr>
                  <p:nvPr/>
                </p:nvSpPr>
                <p:spPr bwMode="auto">
                  <a:xfrm>
                    <a:off x="7320696" y="5017519"/>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3" name="Freeform 8">
                    <a:extLst>
                      <a:ext uri="{FF2B5EF4-FFF2-40B4-BE49-F238E27FC236}">
                        <a16:creationId xmlns:a16="http://schemas.microsoft.com/office/drawing/2014/main" id="{6A569CB3-6751-4DE5-ACBF-E33A71435A80}"/>
                      </a:ext>
                    </a:extLst>
                  </p:cNvPr>
                  <p:cNvSpPr>
                    <a:spLocks/>
                  </p:cNvSpPr>
                  <p:nvPr/>
                </p:nvSpPr>
                <p:spPr bwMode="auto">
                  <a:xfrm>
                    <a:off x="7320696" y="5207178"/>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4" name="Freeform 8">
                    <a:extLst>
                      <a:ext uri="{FF2B5EF4-FFF2-40B4-BE49-F238E27FC236}">
                        <a16:creationId xmlns:a16="http://schemas.microsoft.com/office/drawing/2014/main" id="{0CB22C52-A56F-4162-BD87-CFE77F13B999}"/>
                      </a:ext>
                    </a:extLst>
                  </p:cNvPr>
                  <p:cNvSpPr>
                    <a:spLocks/>
                  </p:cNvSpPr>
                  <p:nvPr/>
                </p:nvSpPr>
                <p:spPr bwMode="auto">
                  <a:xfrm>
                    <a:off x="7317062" y="5384981"/>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5" name="Freeform 8">
                    <a:extLst>
                      <a:ext uri="{FF2B5EF4-FFF2-40B4-BE49-F238E27FC236}">
                        <a16:creationId xmlns:a16="http://schemas.microsoft.com/office/drawing/2014/main" id="{C8E79BE3-0FDB-4133-84AB-D692A4EB1ECB}"/>
                      </a:ext>
                    </a:extLst>
                  </p:cNvPr>
                  <p:cNvSpPr>
                    <a:spLocks/>
                  </p:cNvSpPr>
                  <p:nvPr/>
                </p:nvSpPr>
                <p:spPr bwMode="auto">
                  <a:xfrm>
                    <a:off x="7320696" y="5553271"/>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85" name="Rectangle 184">
                  <a:extLst>
                    <a:ext uri="{FF2B5EF4-FFF2-40B4-BE49-F238E27FC236}">
                      <a16:creationId xmlns:a16="http://schemas.microsoft.com/office/drawing/2014/main" id="{6A0E2C26-8D04-4878-94FF-9E80CAC91908}"/>
                    </a:ext>
                  </a:extLst>
                </p:cNvPr>
                <p:cNvSpPr/>
                <p:nvPr/>
              </p:nvSpPr>
              <p:spPr bwMode="auto">
                <a:xfrm>
                  <a:off x="6689300" y="4605702"/>
                  <a:ext cx="855274" cy="177206"/>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81" name="Rectangle 42">
                <a:extLst>
                  <a:ext uri="{FF2B5EF4-FFF2-40B4-BE49-F238E27FC236}">
                    <a16:creationId xmlns:a16="http://schemas.microsoft.com/office/drawing/2014/main" id="{53B62FE5-991A-4813-84E2-F1F9E4DDA565}"/>
                  </a:ext>
                </a:extLst>
              </p:cNvPr>
              <p:cNvSpPr>
                <a:spLocks noChangeArrowheads="1"/>
              </p:cNvSpPr>
              <p:nvPr/>
            </p:nvSpPr>
            <p:spPr bwMode="auto">
              <a:xfrm>
                <a:off x="9273483" y="5413375"/>
                <a:ext cx="626332" cy="9566"/>
              </a:xfrm>
              <a:prstGeom prst="rect">
                <a:avLst/>
              </a:prstGeom>
              <a:solidFill>
                <a:schemeClr val="tx1"/>
              </a:solidFill>
              <a:ln w="6350">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82" name="Rectangle 42">
                <a:extLst>
                  <a:ext uri="{FF2B5EF4-FFF2-40B4-BE49-F238E27FC236}">
                    <a16:creationId xmlns:a16="http://schemas.microsoft.com/office/drawing/2014/main" id="{132D0C29-E600-49B7-828A-D8C6986F522D}"/>
                  </a:ext>
                </a:extLst>
              </p:cNvPr>
              <p:cNvSpPr>
                <a:spLocks noChangeArrowheads="1"/>
              </p:cNvSpPr>
              <p:nvPr/>
            </p:nvSpPr>
            <p:spPr bwMode="auto">
              <a:xfrm>
                <a:off x="9273483" y="5549431"/>
                <a:ext cx="626332" cy="9566"/>
              </a:xfrm>
              <a:prstGeom prst="rect">
                <a:avLst/>
              </a:prstGeom>
              <a:solidFill>
                <a:schemeClr val="tx1"/>
              </a:solidFill>
              <a:ln w="6350">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Rectangle 42">
                <a:extLst>
                  <a:ext uri="{FF2B5EF4-FFF2-40B4-BE49-F238E27FC236}">
                    <a16:creationId xmlns:a16="http://schemas.microsoft.com/office/drawing/2014/main" id="{DF463A0C-6BAD-4874-9E60-EFF506D6EB39}"/>
                  </a:ext>
                </a:extLst>
              </p:cNvPr>
              <p:cNvSpPr>
                <a:spLocks noChangeArrowheads="1"/>
              </p:cNvSpPr>
              <p:nvPr/>
            </p:nvSpPr>
            <p:spPr bwMode="auto">
              <a:xfrm>
                <a:off x="9281420" y="5683350"/>
                <a:ext cx="626332" cy="9566"/>
              </a:xfrm>
              <a:prstGeom prst="rect">
                <a:avLst/>
              </a:prstGeom>
              <a:solidFill>
                <a:schemeClr val="tx1"/>
              </a:solidFill>
              <a:ln w="6350">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214" name="Group 213">
              <a:extLst>
                <a:ext uri="{FF2B5EF4-FFF2-40B4-BE49-F238E27FC236}">
                  <a16:creationId xmlns:a16="http://schemas.microsoft.com/office/drawing/2014/main" id="{98276C25-FCFB-4B84-A9F6-AE1A7A580EB6}"/>
                </a:ext>
              </a:extLst>
            </p:cNvPr>
            <p:cNvGrpSpPr>
              <a:grpSpLocks noChangeAspect="1"/>
            </p:cNvGrpSpPr>
            <p:nvPr/>
          </p:nvGrpSpPr>
          <p:grpSpPr>
            <a:xfrm>
              <a:off x="10052097" y="4176148"/>
              <a:ext cx="396335" cy="825545"/>
              <a:chOff x="9191145" y="3741535"/>
              <a:chExt cx="774393" cy="2092980"/>
            </a:xfrm>
          </p:grpSpPr>
          <p:grpSp>
            <p:nvGrpSpPr>
              <p:cNvPr id="215" name="Group 214">
                <a:extLst>
                  <a:ext uri="{FF2B5EF4-FFF2-40B4-BE49-F238E27FC236}">
                    <a16:creationId xmlns:a16="http://schemas.microsoft.com/office/drawing/2014/main" id="{6CC62A89-6253-4C1C-BBB4-DB37BA892994}"/>
                  </a:ext>
                </a:extLst>
              </p:cNvPr>
              <p:cNvGrpSpPr>
                <a:grpSpLocks noChangeAspect="1"/>
              </p:cNvGrpSpPr>
              <p:nvPr/>
            </p:nvGrpSpPr>
            <p:grpSpPr>
              <a:xfrm>
                <a:off x="9191145" y="3741535"/>
                <a:ext cx="774393" cy="2092980"/>
                <a:chOff x="6576174" y="3760259"/>
                <a:chExt cx="1081539" cy="2764684"/>
              </a:xfrm>
            </p:grpSpPr>
            <p:grpSp>
              <p:nvGrpSpPr>
                <p:cNvPr id="219" name="Group 218">
                  <a:extLst>
                    <a:ext uri="{FF2B5EF4-FFF2-40B4-BE49-F238E27FC236}">
                      <a16:creationId xmlns:a16="http://schemas.microsoft.com/office/drawing/2014/main" id="{3006BB03-E771-4AF8-A3C4-8FF48D380028}"/>
                    </a:ext>
                  </a:extLst>
                </p:cNvPr>
                <p:cNvGrpSpPr/>
                <p:nvPr/>
              </p:nvGrpSpPr>
              <p:grpSpPr>
                <a:xfrm>
                  <a:off x="6576174" y="3760259"/>
                  <a:ext cx="1081539" cy="2764684"/>
                  <a:chOff x="6576174" y="3760259"/>
                  <a:chExt cx="1081539" cy="2764684"/>
                </a:xfrm>
              </p:grpSpPr>
              <p:grpSp>
                <p:nvGrpSpPr>
                  <p:cNvPr id="221" name="Group 220">
                    <a:extLst>
                      <a:ext uri="{FF2B5EF4-FFF2-40B4-BE49-F238E27FC236}">
                        <a16:creationId xmlns:a16="http://schemas.microsoft.com/office/drawing/2014/main" id="{86D302C1-1F1A-47AE-A854-A567F2F9842C}"/>
                      </a:ext>
                    </a:extLst>
                  </p:cNvPr>
                  <p:cNvGrpSpPr/>
                  <p:nvPr/>
                </p:nvGrpSpPr>
                <p:grpSpPr>
                  <a:xfrm>
                    <a:off x="6576174" y="3760259"/>
                    <a:ext cx="1081539" cy="2764684"/>
                    <a:chOff x="5365826" y="3709999"/>
                    <a:chExt cx="1074023" cy="2853208"/>
                  </a:xfrm>
                </p:grpSpPr>
                <p:sp>
                  <p:nvSpPr>
                    <p:cNvPr id="231" name="Rectangle 230">
                      <a:extLst>
                        <a:ext uri="{FF2B5EF4-FFF2-40B4-BE49-F238E27FC236}">
                          <a16:creationId xmlns:a16="http://schemas.microsoft.com/office/drawing/2014/main" id="{B023DCE6-4958-4DAE-918C-FA4B16149841}"/>
                        </a:ext>
                      </a:extLst>
                    </p:cNvPr>
                    <p:cNvSpPr/>
                    <p:nvPr/>
                  </p:nvSpPr>
                  <p:spPr bwMode="auto">
                    <a:xfrm>
                      <a:off x="5365826" y="3709999"/>
                      <a:ext cx="1074023" cy="2853208"/>
                    </a:xfrm>
                    <a:prstGeom prst="rect">
                      <a:avLst/>
                    </a:prstGeom>
                    <a:solidFill>
                      <a:srgbClr val="FFFFFF">
                        <a:alpha val="69804"/>
                      </a:srgbClr>
                    </a:solid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2" name="Rectangle 231">
                      <a:extLst>
                        <a:ext uri="{FF2B5EF4-FFF2-40B4-BE49-F238E27FC236}">
                          <a16:creationId xmlns:a16="http://schemas.microsoft.com/office/drawing/2014/main" id="{1EC9D7BA-A278-4E40-B967-DE273FE8018A}"/>
                        </a:ext>
                      </a:extLst>
                    </p:cNvPr>
                    <p:cNvSpPr/>
                    <p:nvPr/>
                  </p:nvSpPr>
                  <p:spPr bwMode="auto">
                    <a:xfrm>
                      <a:off x="5478169" y="4034937"/>
                      <a:ext cx="849330"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3" name="Rectangle 232">
                      <a:extLst>
                        <a:ext uri="{FF2B5EF4-FFF2-40B4-BE49-F238E27FC236}">
                          <a16:creationId xmlns:a16="http://schemas.microsoft.com/office/drawing/2014/main" id="{1BDBF0BF-DF4F-4098-A0F2-57AF131D1737}"/>
                        </a:ext>
                      </a:extLst>
                    </p:cNvPr>
                    <p:cNvSpPr/>
                    <p:nvPr/>
                  </p:nvSpPr>
                  <p:spPr bwMode="auto">
                    <a:xfrm>
                      <a:off x="5478170" y="4215859"/>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a:t>
                      </a:r>
                    </a:p>
                  </p:txBody>
                </p:sp>
                <p:sp>
                  <p:nvSpPr>
                    <p:cNvPr id="234" name="Rectangle 233">
                      <a:extLst>
                        <a:ext uri="{FF2B5EF4-FFF2-40B4-BE49-F238E27FC236}">
                          <a16:creationId xmlns:a16="http://schemas.microsoft.com/office/drawing/2014/main" id="{A3EDCADC-97EB-4960-89C8-1D3E99755098}"/>
                        </a:ext>
                      </a:extLst>
                    </p:cNvPr>
                    <p:cNvSpPr/>
                    <p:nvPr/>
                  </p:nvSpPr>
                  <p:spPr bwMode="auto">
                    <a:xfrm>
                      <a:off x="5478170" y="4398739"/>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a:extLst>
                        <a:ext uri="{FF2B5EF4-FFF2-40B4-BE49-F238E27FC236}">
                          <a16:creationId xmlns:a16="http://schemas.microsoft.com/office/drawing/2014/main" id="{28A61A75-45DC-413C-9464-EC38461A95FC}"/>
                        </a:ext>
                      </a:extLst>
                    </p:cNvPr>
                    <p:cNvSpPr/>
                    <p:nvPr/>
                  </p:nvSpPr>
                  <p:spPr bwMode="auto">
                    <a:xfrm>
                      <a:off x="5478170" y="4764122"/>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6" name="Rectangle 235">
                      <a:extLst>
                        <a:ext uri="{FF2B5EF4-FFF2-40B4-BE49-F238E27FC236}">
                          <a16:creationId xmlns:a16="http://schemas.microsoft.com/office/drawing/2014/main" id="{23AD2A4A-F43B-4335-B0D8-C0B278BA1E96}"/>
                        </a:ext>
                      </a:extLst>
                    </p:cNvPr>
                    <p:cNvSpPr/>
                    <p:nvPr/>
                  </p:nvSpPr>
                  <p:spPr bwMode="auto">
                    <a:xfrm>
                      <a:off x="5478171" y="4947002"/>
                      <a:ext cx="849330"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7" name="Rectangle 236">
                      <a:extLst>
                        <a:ext uri="{FF2B5EF4-FFF2-40B4-BE49-F238E27FC236}">
                          <a16:creationId xmlns:a16="http://schemas.microsoft.com/office/drawing/2014/main" id="{950CE967-24A4-44AB-A54E-D89E5E27CA69}"/>
                        </a:ext>
                      </a:extLst>
                    </p:cNvPr>
                    <p:cNvSpPr/>
                    <p:nvPr/>
                  </p:nvSpPr>
                  <p:spPr bwMode="auto">
                    <a:xfrm>
                      <a:off x="5478171" y="5131673"/>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a:t>
                      </a:r>
                    </a:p>
                  </p:txBody>
                </p:sp>
                <p:sp>
                  <p:nvSpPr>
                    <p:cNvPr id="238" name="Rectangle 237">
                      <a:extLst>
                        <a:ext uri="{FF2B5EF4-FFF2-40B4-BE49-F238E27FC236}">
                          <a16:creationId xmlns:a16="http://schemas.microsoft.com/office/drawing/2014/main" id="{41511787-B0A9-42A6-B6B8-B41E3F377B32}"/>
                        </a:ext>
                      </a:extLst>
                    </p:cNvPr>
                    <p:cNvSpPr/>
                    <p:nvPr/>
                  </p:nvSpPr>
                  <p:spPr bwMode="auto">
                    <a:xfrm>
                      <a:off x="5478171" y="5313426"/>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9" name="Rectangle 238">
                      <a:extLst>
                        <a:ext uri="{FF2B5EF4-FFF2-40B4-BE49-F238E27FC236}">
                          <a16:creationId xmlns:a16="http://schemas.microsoft.com/office/drawing/2014/main" id="{DB117C3C-E43F-4C09-8D74-96A47394A438}"/>
                        </a:ext>
                      </a:extLst>
                    </p:cNvPr>
                    <p:cNvSpPr/>
                    <p:nvPr/>
                  </p:nvSpPr>
                  <p:spPr bwMode="auto">
                    <a:xfrm>
                      <a:off x="5478170" y="5496306"/>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40" name="Freeform 34">
                      <a:extLst>
                        <a:ext uri="{FF2B5EF4-FFF2-40B4-BE49-F238E27FC236}">
                          <a16:creationId xmlns:a16="http://schemas.microsoft.com/office/drawing/2014/main" id="{A6B29692-53E4-4244-AC87-06B17873736F}"/>
                        </a:ext>
                      </a:extLst>
                    </p:cNvPr>
                    <p:cNvSpPr>
                      <a:spLocks/>
                    </p:cNvSpPr>
                    <p:nvPr/>
                  </p:nvSpPr>
                  <p:spPr bwMode="auto">
                    <a:xfrm>
                      <a:off x="5478170" y="3943870"/>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1" name="Freeform 35">
                      <a:extLst>
                        <a:ext uri="{FF2B5EF4-FFF2-40B4-BE49-F238E27FC236}">
                          <a16:creationId xmlns:a16="http://schemas.microsoft.com/office/drawing/2014/main" id="{274F0262-D487-44ED-ACAA-76CA71307FE1}"/>
                        </a:ext>
                      </a:extLst>
                    </p:cNvPr>
                    <p:cNvSpPr>
                      <a:spLocks/>
                    </p:cNvSpPr>
                    <p:nvPr/>
                  </p:nvSpPr>
                  <p:spPr bwMode="auto">
                    <a:xfrm>
                      <a:off x="5478170" y="3906755"/>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2" name="Freeform 36">
                      <a:extLst>
                        <a:ext uri="{FF2B5EF4-FFF2-40B4-BE49-F238E27FC236}">
                          <a16:creationId xmlns:a16="http://schemas.microsoft.com/office/drawing/2014/main" id="{920FB602-6895-4030-93E1-CA41AD895A80}"/>
                        </a:ext>
                      </a:extLst>
                    </p:cNvPr>
                    <p:cNvSpPr>
                      <a:spLocks/>
                    </p:cNvSpPr>
                    <p:nvPr/>
                  </p:nvSpPr>
                  <p:spPr bwMode="auto">
                    <a:xfrm>
                      <a:off x="5478170" y="3870644"/>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3" name="Freeform 37">
                      <a:extLst>
                        <a:ext uri="{FF2B5EF4-FFF2-40B4-BE49-F238E27FC236}">
                          <a16:creationId xmlns:a16="http://schemas.microsoft.com/office/drawing/2014/main" id="{E263E507-A6CD-4B11-AB1C-4AE9E3EB323C}"/>
                        </a:ext>
                      </a:extLst>
                    </p:cNvPr>
                    <p:cNvSpPr>
                      <a:spLocks/>
                    </p:cNvSpPr>
                    <p:nvPr/>
                  </p:nvSpPr>
                  <p:spPr bwMode="auto">
                    <a:xfrm>
                      <a:off x="5478170" y="3834533"/>
                      <a:ext cx="299923" cy="13040"/>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4" name="Freeform 34">
                      <a:extLst>
                        <a:ext uri="{FF2B5EF4-FFF2-40B4-BE49-F238E27FC236}">
                          <a16:creationId xmlns:a16="http://schemas.microsoft.com/office/drawing/2014/main" id="{259D4EDD-FC2A-4773-B3E8-DC002CD07385}"/>
                        </a:ext>
                      </a:extLst>
                    </p:cNvPr>
                    <p:cNvSpPr>
                      <a:spLocks/>
                    </p:cNvSpPr>
                    <p:nvPr/>
                  </p:nvSpPr>
                  <p:spPr bwMode="auto">
                    <a:xfrm flipH="1">
                      <a:off x="6027579" y="3943869"/>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5" name="Freeform 35">
                      <a:extLst>
                        <a:ext uri="{FF2B5EF4-FFF2-40B4-BE49-F238E27FC236}">
                          <a16:creationId xmlns:a16="http://schemas.microsoft.com/office/drawing/2014/main" id="{3ACD8ED5-5532-4D51-8E70-332FA82D9BC3}"/>
                        </a:ext>
                      </a:extLst>
                    </p:cNvPr>
                    <p:cNvSpPr>
                      <a:spLocks/>
                    </p:cNvSpPr>
                    <p:nvPr/>
                  </p:nvSpPr>
                  <p:spPr bwMode="auto">
                    <a:xfrm flipH="1">
                      <a:off x="6027579" y="3906753"/>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6" name="Freeform 36">
                      <a:extLst>
                        <a:ext uri="{FF2B5EF4-FFF2-40B4-BE49-F238E27FC236}">
                          <a16:creationId xmlns:a16="http://schemas.microsoft.com/office/drawing/2014/main" id="{4475C6DF-155B-4470-AEC3-1E70CAC9F5DB}"/>
                        </a:ext>
                      </a:extLst>
                    </p:cNvPr>
                    <p:cNvSpPr>
                      <a:spLocks/>
                    </p:cNvSpPr>
                    <p:nvPr/>
                  </p:nvSpPr>
                  <p:spPr bwMode="auto">
                    <a:xfrm flipH="1">
                      <a:off x="6027579" y="3870643"/>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7" name="Freeform 37">
                      <a:extLst>
                        <a:ext uri="{FF2B5EF4-FFF2-40B4-BE49-F238E27FC236}">
                          <a16:creationId xmlns:a16="http://schemas.microsoft.com/office/drawing/2014/main" id="{6214E79C-AE75-4704-96A1-3498BF5CCB53}"/>
                        </a:ext>
                      </a:extLst>
                    </p:cNvPr>
                    <p:cNvSpPr>
                      <a:spLocks/>
                    </p:cNvSpPr>
                    <p:nvPr/>
                  </p:nvSpPr>
                  <p:spPr bwMode="auto">
                    <a:xfrm flipH="1">
                      <a:off x="6027579" y="3834532"/>
                      <a:ext cx="299923" cy="13040"/>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8" name="Rectangle 42">
                      <a:extLst>
                        <a:ext uri="{FF2B5EF4-FFF2-40B4-BE49-F238E27FC236}">
                          <a16:creationId xmlns:a16="http://schemas.microsoft.com/office/drawing/2014/main" id="{E4486164-56B8-4B34-A63D-7F38C7B58612}"/>
                        </a:ext>
                      </a:extLst>
                    </p:cNvPr>
                    <p:cNvSpPr>
                      <a:spLocks noChangeArrowheads="1"/>
                    </p:cNvSpPr>
                    <p:nvPr/>
                  </p:nvSpPr>
                  <p:spPr bwMode="auto">
                    <a:xfrm>
                      <a:off x="5480021" y="5797778"/>
                      <a:ext cx="868674" cy="13040"/>
                    </a:xfrm>
                    <a:prstGeom prst="rect">
                      <a:avLst/>
                    </a:prstGeom>
                    <a:solidFill>
                      <a:schemeClr val="tx1"/>
                    </a:solidFill>
                    <a:ln w="6350">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22" name="Freeform 8">
                    <a:extLst>
                      <a:ext uri="{FF2B5EF4-FFF2-40B4-BE49-F238E27FC236}">
                        <a16:creationId xmlns:a16="http://schemas.microsoft.com/office/drawing/2014/main" id="{DE3B1949-C9A1-4DA1-9BDC-8580E3E85852}"/>
                      </a:ext>
                    </a:extLst>
                  </p:cNvPr>
                  <p:cNvSpPr>
                    <a:spLocks/>
                  </p:cNvSpPr>
                  <p:nvPr/>
                </p:nvSpPr>
                <p:spPr bwMode="auto">
                  <a:xfrm>
                    <a:off x="7317062" y="4126258"/>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3" name="Freeform 8">
                    <a:extLst>
                      <a:ext uri="{FF2B5EF4-FFF2-40B4-BE49-F238E27FC236}">
                        <a16:creationId xmlns:a16="http://schemas.microsoft.com/office/drawing/2014/main" id="{38D3042B-2E33-45C6-9308-24958777B2DE}"/>
                      </a:ext>
                    </a:extLst>
                  </p:cNvPr>
                  <p:cNvSpPr>
                    <a:spLocks/>
                  </p:cNvSpPr>
                  <p:nvPr/>
                </p:nvSpPr>
                <p:spPr bwMode="auto">
                  <a:xfrm>
                    <a:off x="7317062" y="4304332"/>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4" name="Freeform 8">
                    <a:extLst>
                      <a:ext uri="{FF2B5EF4-FFF2-40B4-BE49-F238E27FC236}">
                        <a16:creationId xmlns:a16="http://schemas.microsoft.com/office/drawing/2014/main" id="{182C3E02-72A3-4636-8ECA-59974265690F}"/>
                      </a:ext>
                    </a:extLst>
                  </p:cNvPr>
                  <p:cNvSpPr>
                    <a:spLocks/>
                  </p:cNvSpPr>
                  <p:nvPr/>
                </p:nvSpPr>
                <p:spPr bwMode="auto">
                  <a:xfrm>
                    <a:off x="7317062" y="4490080"/>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5" name="Freeform 8">
                    <a:extLst>
                      <a:ext uri="{FF2B5EF4-FFF2-40B4-BE49-F238E27FC236}">
                        <a16:creationId xmlns:a16="http://schemas.microsoft.com/office/drawing/2014/main" id="{6FBFB1A6-44A4-40B7-85ED-6552EF652AC4}"/>
                      </a:ext>
                    </a:extLst>
                  </p:cNvPr>
                  <p:cNvSpPr>
                    <a:spLocks/>
                  </p:cNvSpPr>
                  <p:nvPr/>
                </p:nvSpPr>
                <p:spPr bwMode="auto">
                  <a:xfrm>
                    <a:off x="7320696" y="4666368"/>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6" name="Freeform 8">
                    <a:extLst>
                      <a:ext uri="{FF2B5EF4-FFF2-40B4-BE49-F238E27FC236}">
                        <a16:creationId xmlns:a16="http://schemas.microsoft.com/office/drawing/2014/main" id="{4BB6ECA4-E107-4A6D-9CBF-91FA1CD134F7}"/>
                      </a:ext>
                    </a:extLst>
                  </p:cNvPr>
                  <p:cNvSpPr>
                    <a:spLocks/>
                  </p:cNvSpPr>
                  <p:nvPr/>
                </p:nvSpPr>
                <p:spPr bwMode="auto">
                  <a:xfrm>
                    <a:off x="7320696" y="4846841"/>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7" name="Freeform 8">
                    <a:extLst>
                      <a:ext uri="{FF2B5EF4-FFF2-40B4-BE49-F238E27FC236}">
                        <a16:creationId xmlns:a16="http://schemas.microsoft.com/office/drawing/2014/main" id="{3F33DCB2-E7D5-4DBF-9F7C-82F739A99198}"/>
                      </a:ext>
                    </a:extLst>
                  </p:cNvPr>
                  <p:cNvSpPr>
                    <a:spLocks/>
                  </p:cNvSpPr>
                  <p:nvPr/>
                </p:nvSpPr>
                <p:spPr bwMode="auto">
                  <a:xfrm>
                    <a:off x="7320696" y="5017519"/>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8" name="Freeform 8">
                    <a:extLst>
                      <a:ext uri="{FF2B5EF4-FFF2-40B4-BE49-F238E27FC236}">
                        <a16:creationId xmlns:a16="http://schemas.microsoft.com/office/drawing/2014/main" id="{687CDF1F-B8BE-4F99-A8D8-072AB2909097}"/>
                      </a:ext>
                    </a:extLst>
                  </p:cNvPr>
                  <p:cNvSpPr>
                    <a:spLocks/>
                  </p:cNvSpPr>
                  <p:nvPr/>
                </p:nvSpPr>
                <p:spPr bwMode="auto">
                  <a:xfrm>
                    <a:off x="7320696" y="5207178"/>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9" name="Freeform 8">
                    <a:extLst>
                      <a:ext uri="{FF2B5EF4-FFF2-40B4-BE49-F238E27FC236}">
                        <a16:creationId xmlns:a16="http://schemas.microsoft.com/office/drawing/2014/main" id="{23D84081-6F86-42DA-B575-BA2E0A7CEFC7}"/>
                      </a:ext>
                    </a:extLst>
                  </p:cNvPr>
                  <p:cNvSpPr>
                    <a:spLocks/>
                  </p:cNvSpPr>
                  <p:nvPr/>
                </p:nvSpPr>
                <p:spPr bwMode="auto">
                  <a:xfrm>
                    <a:off x="7317062" y="5384981"/>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0" name="Freeform 8">
                    <a:extLst>
                      <a:ext uri="{FF2B5EF4-FFF2-40B4-BE49-F238E27FC236}">
                        <a16:creationId xmlns:a16="http://schemas.microsoft.com/office/drawing/2014/main" id="{AABC9D4B-7235-450B-BE82-49411FDB3B1D}"/>
                      </a:ext>
                    </a:extLst>
                  </p:cNvPr>
                  <p:cNvSpPr>
                    <a:spLocks/>
                  </p:cNvSpPr>
                  <p:nvPr/>
                </p:nvSpPr>
                <p:spPr bwMode="auto">
                  <a:xfrm>
                    <a:off x="7320696" y="5553271"/>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20" name="Rectangle 219">
                  <a:extLst>
                    <a:ext uri="{FF2B5EF4-FFF2-40B4-BE49-F238E27FC236}">
                      <a16:creationId xmlns:a16="http://schemas.microsoft.com/office/drawing/2014/main" id="{F41035EB-E71A-429F-BDAE-DA6EAE37D6A0}"/>
                    </a:ext>
                  </a:extLst>
                </p:cNvPr>
                <p:cNvSpPr/>
                <p:nvPr/>
              </p:nvSpPr>
              <p:spPr bwMode="auto">
                <a:xfrm>
                  <a:off x="6689300" y="4605702"/>
                  <a:ext cx="855274" cy="177206"/>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16" name="Rectangle 42">
                <a:extLst>
                  <a:ext uri="{FF2B5EF4-FFF2-40B4-BE49-F238E27FC236}">
                    <a16:creationId xmlns:a16="http://schemas.microsoft.com/office/drawing/2014/main" id="{B35E701B-BB28-451D-BD9E-868009B500D4}"/>
                  </a:ext>
                </a:extLst>
              </p:cNvPr>
              <p:cNvSpPr>
                <a:spLocks noChangeArrowheads="1"/>
              </p:cNvSpPr>
              <p:nvPr/>
            </p:nvSpPr>
            <p:spPr bwMode="auto">
              <a:xfrm>
                <a:off x="9273483" y="5413375"/>
                <a:ext cx="626332" cy="9566"/>
              </a:xfrm>
              <a:prstGeom prst="rect">
                <a:avLst/>
              </a:prstGeom>
              <a:solidFill>
                <a:schemeClr val="tx1"/>
              </a:solidFill>
              <a:ln w="6350">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17" name="Rectangle 42">
                <a:extLst>
                  <a:ext uri="{FF2B5EF4-FFF2-40B4-BE49-F238E27FC236}">
                    <a16:creationId xmlns:a16="http://schemas.microsoft.com/office/drawing/2014/main" id="{0034861A-BE6A-4441-88F3-0D772C046C45}"/>
                  </a:ext>
                </a:extLst>
              </p:cNvPr>
              <p:cNvSpPr>
                <a:spLocks noChangeArrowheads="1"/>
              </p:cNvSpPr>
              <p:nvPr/>
            </p:nvSpPr>
            <p:spPr bwMode="auto">
              <a:xfrm>
                <a:off x="9273483" y="5549431"/>
                <a:ext cx="626332" cy="9566"/>
              </a:xfrm>
              <a:prstGeom prst="rect">
                <a:avLst/>
              </a:prstGeom>
              <a:solidFill>
                <a:schemeClr val="tx1"/>
              </a:solidFill>
              <a:ln w="6350">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18" name="Rectangle 42">
                <a:extLst>
                  <a:ext uri="{FF2B5EF4-FFF2-40B4-BE49-F238E27FC236}">
                    <a16:creationId xmlns:a16="http://schemas.microsoft.com/office/drawing/2014/main" id="{77B52672-1291-4A61-B976-14B2B0CE5AC9}"/>
                  </a:ext>
                </a:extLst>
              </p:cNvPr>
              <p:cNvSpPr>
                <a:spLocks noChangeArrowheads="1"/>
              </p:cNvSpPr>
              <p:nvPr/>
            </p:nvSpPr>
            <p:spPr bwMode="auto">
              <a:xfrm>
                <a:off x="9281420" y="5683350"/>
                <a:ext cx="626332" cy="9566"/>
              </a:xfrm>
              <a:prstGeom prst="rect">
                <a:avLst/>
              </a:prstGeom>
              <a:solidFill>
                <a:schemeClr val="tx1"/>
              </a:solidFill>
              <a:ln w="6350">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249" name="Group 248">
              <a:extLst>
                <a:ext uri="{FF2B5EF4-FFF2-40B4-BE49-F238E27FC236}">
                  <a16:creationId xmlns:a16="http://schemas.microsoft.com/office/drawing/2014/main" id="{D915FD55-0149-432D-B3DB-221A57C052EB}"/>
                </a:ext>
              </a:extLst>
            </p:cNvPr>
            <p:cNvGrpSpPr>
              <a:grpSpLocks noChangeAspect="1"/>
            </p:cNvGrpSpPr>
            <p:nvPr/>
          </p:nvGrpSpPr>
          <p:grpSpPr>
            <a:xfrm>
              <a:off x="9817277" y="4744843"/>
              <a:ext cx="396335" cy="825545"/>
              <a:chOff x="9191145" y="3741535"/>
              <a:chExt cx="774393" cy="2092980"/>
            </a:xfrm>
          </p:grpSpPr>
          <p:grpSp>
            <p:nvGrpSpPr>
              <p:cNvPr id="250" name="Group 249">
                <a:extLst>
                  <a:ext uri="{FF2B5EF4-FFF2-40B4-BE49-F238E27FC236}">
                    <a16:creationId xmlns:a16="http://schemas.microsoft.com/office/drawing/2014/main" id="{C15BF1B4-E54B-46F2-BA96-598046233B5A}"/>
                  </a:ext>
                </a:extLst>
              </p:cNvPr>
              <p:cNvGrpSpPr>
                <a:grpSpLocks noChangeAspect="1"/>
              </p:cNvGrpSpPr>
              <p:nvPr/>
            </p:nvGrpSpPr>
            <p:grpSpPr>
              <a:xfrm>
                <a:off x="9191145" y="3741535"/>
                <a:ext cx="774393" cy="2092980"/>
                <a:chOff x="6576174" y="3760259"/>
                <a:chExt cx="1081539" cy="2764684"/>
              </a:xfrm>
            </p:grpSpPr>
            <p:grpSp>
              <p:nvGrpSpPr>
                <p:cNvPr id="254" name="Group 253">
                  <a:extLst>
                    <a:ext uri="{FF2B5EF4-FFF2-40B4-BE49-F238E27FC236}">
                      <a16:creationId xmlns:a16="http://schemas.microsoft.com/office/drawing/2014/main" id="{EEC450D9-F9FC-4D3A-90F8-BA8EBEA0BA8B}"/>
                    </a:ext>
                  </a:extLst>
                </p:cNvPr>
                <p:cNvGrpSpPr/>
                <p:nvPr/>
              </p:nvGrpSpPr>
              <p:grpSpPr>
                <a:xfrm>
                  <a:off x="6576174" y="3760259"/>
                  <a:ext cx="1081539" cy="2764684"/>
                  <a:chOff x="6576174" y="3760259"/>
                  <a:chExt cx="1081539" cy="2764684"/>
                </a:xfrm>
              </p:grpSpPr>
              <p:grpSp>
                <p:nvGrpSpPr>
                  <p:cNvPr id="256" name="Group 255">
                    <a:extLst>
                      <a:ext uri="{FF2B5EF4-FFF2-40B4-BE49-F238E27FC236}">
                        <a16:creationId xmlns:a16="http://schemas.microsoft.com/office/drawing/2014/main" id="{369B3CD7-A3BF-4896-BD99-43DF33AB0C35}"/>
                      </a:ext>
                    </a:extLst>
                  </p:cNvPr>
                  <p:cNvGrpSpPr/>
                  <p:nvPr/>
                </p:nvGrpSpPr>
                <p:grpSpPr>
                  <a:xfrm>
                    <a:off x="6576174" y="3760259"/>
                    <a:ext cx="1081539" cy="2764684"/>
                    <a:chOff x="5365826" y="3709999"/>
                    <a:chExt cx="1074023" cy="2853208"/>
                  </a:xfrm>
                </p:grpSpPr>
                <p:sp>
                  <p:nvSpPr>
                    <p:cNvPr id="266" name="Rectangle 265">
                      <a:extLst>
                        <a:ext uri="{FF2B5EF4-FFF2-40B4-BE49-F238E27FC236}">
                          <a16:creationId xmlns:a16="http://schemas.microsoft.com/office/drawing/2014/main" id="{D3243CBE-866B-4C36-8EFC-23C372805E59}"/>
                        </a:ext>
                      </a:extLst>
                    </p:cNvPr>
                    <p:cNvSpPr/>
                    <p:nvPr/>
                  </p:nvSpPr>
                  <p:spPr bwMode="auto">
                    <a:xfrm>
                      <a:off x="5365826" y="3709999"/>
                      <a:ext cx="1074023" cy="2853208"/>
                    </a:xfrm>
                    <a:prstGeom prst="rect">
                      <a:avLst/>
                    </a:prstGeom>
                    <a:solidFill>
                      <a:srgbClr val="FFFFFF">
                        <a:alpha val="69804"/>
                      </a:srgbClr>
                    </a:solid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7" name="Rectangle 266">
                      <a:extLst>
                        <a:ext uri="{FF2B5EF4-FFF2-40B4-BE49-F238E27FC236}">
                          <a16:creationId xmlns:a16="http://schemas.microsoft.com/office/drawing/2014/main" id="{CEEB2E54-4A63-4AD2-BE7D-CD08A95A9C9C}"/>
                        </a:ext>
                      </a:extLst>
                    </p:cNvPr>
                    <p:cNvSpPr/>
                    <p:nvPr/>
                  </p:nvSpPr>
                  <p:spPr bwMode="auto">
                    <a:xfrm>
                      <a:off x="5478169" y="4034937"/>
                      <a:ext cx="849330"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8" name="Rectangle 267">
                      <a:extLst>
                        <a:ext uri="{FF2B5EF4-FFF2-40B4-BE49-F238E27FC236}">
                          <a16:creationId xmlns:a16="http://schemas.microsoft.com/office/drawing/2014/main" id="{1B6A150F-FA62-4E9E-812B-3CA07F5FC16E}"/>
                        </a:ext>
                      </a:extLst>
                    </p:cNvPr>
                    <p:cNvSpPr/>
                    <p:nvPr/>
                  </p:nvSpPr>
                  <p:spPr bwMode="auto">
                    <a:xfrm>
                      <a:off x="5478170" y="4215859"/>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a:t>
                      </a:r>
                    </a:p>
                  </p:txBody>
                </p:sp>
                <p:sp>
                  <p:nvSpPr>
                    <p:cNvPr id="269" name="Rectangle 268">
                      <a:extLst>
                        <a:ext uri="{FF2B5EF4-FFF2-40B4-BE49-F238E27FC236}">
                          <a16:creationId xmlns:a16="http://schemas.microsoft.com/office/drawing/2014/main" id="{4167FA89-6375-4F62-9280-CF9BDB97ABB3}"/>
                        </a:ext>
                      </a:extLst>
                    </p:cNvPr>
                    <p:cNvSpPr/>
                    <p:nvPr/>
                  </p:nvSpPr>
                  <p:spPr bwMode="auto">
                    <a:xfrm>
                      <a:off x="5478170" y="4398739"/>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0" name="Rectangle 269">
                      <a:extLst>
                        <a:ext uri="{FF2B5EF4-FFF2-40B4-BE49-F238E27FC236}">
                          <a16:creationId xmlns:a16="http://schemas.microsoft.com/office/drawing/2014/main" id="{3770FAC0-1E3D-4EF1-B475-D5030D6A6974}"/>
                        </a:ext>
                      </a:extLst>
                    </p:cNvPr>
                    <p:cNvSpPr/>
                    <p:nvPr/>
                  </p:nvSpPr>
                  <p:spPr bwMode="auto">
                    <a:xfrm>
                      <a:off x="5478170" y="4764122"/>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1" name="Rectangle 270">
                      <a:extLst>
                        <a:ext uri="{FF2B5EF4-FFF2-40B4-BE49-F238E27FC236}">
                          <a16:creationId xmlns:a16="http://schemas.microsoft.com/office/drawing/2014/main" id="{C1230B74-3394-4EDF-B0AC-0C2E82FC4F41}"/>
                        </a:ext>
                      </a:extLst>
                    </p:cNvPr>
                    <p:cNvSpPr/>
                    <p:nvPr/>
                  </p:nvSpPr>
                  <p:spPr bwMode="auto">
                    <a:xfrm>
                      <a:off x="5478171" y="4947002"/>
                      <a:ext cx="849330"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2" name="Rectangle 271">
                      <a:extLst>
                        <a:ext uri="{FF2B5EF4-FFF2-40B4-BE49-F238E27FC236}">
                          <a16:creationId xmlns:a16="http://schemas.microsoft.com/office/drawing/2014/main" id="{2C5CDF3E-50F4-44F7-8191-FADA83C8B5C5}"/>
                        </a:ext>
                      </a:extLst>
                    </p:cNvPr>
                    <p:cNvSpPr/>
                    <p:nvPr/>
                  </p:nvSpPr>
                  <p:spPr bwMode="auto">
                    <a:xfrm>
                      <a:off x="5478171" y="5131673"/>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a:t>
                      </a:r>
                    </a:p>
                  </p:txBody>
                </p:sp>
                <p:sp>
                  <p:nvSpPr>
                    <p:cNvPr id="273" name="Rectangle 272">
                      <a:extLst>
                        <a:ext uri="{FF2B5EF4-FFF2-40B4-BE49-F238E27FC236}">
                          <a16:creationId xmlns:a16="http://schemas.microsoft.com/office/drawing/2014/main" id="{B854DE4D-9868-400F-80C2-B62B47876B28}"/>
                        </a:ext>
                      </a:extLst>
                    </p:cNvPr>
                    <p:cNvSpPr/>
                    <p:nvPr/>
                  </p:nvSpPr>
                  <p:spPr bwMode="auto">
                    <a:xfrm>
                      <a:off x="5478171" y="5313426"/>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4" name="Rectangle 273">
                      <a:extLst>
                        <a:ext uri="{FF2B5EF4-FFF2-40B4-BE49-F238E27FC236}">
                          <a16:creationId xmlns:a16="http://schemas.microsoft.com/office/drawing/2014/main" id="{7A6786FC-DB4D-4DD0-BF0F-33A8304D1780}"/>
                        </a:ext>
                      </a:extLst>
                    </p:cNvPr>
                    <p:cNvSpPr/>
                    <p:nvPr/>
                  </p:nvSpPr>
                  <p:spPr bwMode="auto">
                    <a:xfrm>
                      <a:off x="5478170" y="5496306"/>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5" name="Freeform 34">
                      <a:extLst>
                        <a:ext uri="{FF2B5EF4-FFF2-40B4-BE49-F238E27FC236}">
                          <a16:creationId xmlns:a16="http://schemas.microsoft.com/office/drawing/2014/main" id="{B5403C94-60D6-472E-AA13-0193A22659B2}"/>
                        </a:ext>
                      </a:extLst>
                    </p:cNvPr>
                    <p:cNvSpPr>
                      <a:spLocks/>
                    </p:cNvSpPr>
                    <p:nvPr/>
                  </p:nvSpPr>
                  <p:spPr bwMode="auto">
                    <a:xfrm>
                      <a:off x="5478170" y="3943870"/>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6" name="Freeform 35">
                      <a:extLst>
                        <a:ext uri="{FF2B5EF4-FFF2-40B4-BE49-F238E27FC236}">
                          <a16:creationId xmlns:a16="http://schemas.microsoft.com/office/drawing/2014/main" id="{38E32A65-0CE6-49B1-8145-892E1726A3CC}"/>
                        </a:ext>
                      </a:extLst>
                    </p:cNvPr>
                    <p:cNvSpPr>
                      <a:spLocks/>
                    </p:cNvSpPr>
                    <p:nvPr/>
                  </p:nvSpPr>
                  <p:spPr bwMode="auto">
                    <a:xfrm>
                      <a:off x="5478170" y="3906755"/>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7" name="Freeform 36">
                      <a:extLst>
                        <a:ext uri="{FF2B5EF4-FFF2-40B4-BE49-F238E27FC236}">
                          <a16:creationId xmlns:a16="http://schemas.microsoft.com/office/drawing/2014/main" id="{015BED0C-76D1-44BB-AAA4-5DCEA8BDD1BA}"/>
                        </a:ext>
                      </a:extLst>
                    </p:cNvPr>
                    <p:cNvSpPr>
                      <a:spLocks/>
                    </p:cNvSpPr>
                    <p:nvPr/>
                  </p:nvSpPr>
                  <p:spPr bwMode="auto">
                    <a:xfrm>
                      <a:off x="5478170" y="3870644"/>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8" name="Freeform 37">
                      <a:extLst>
                        <a:ext uri="{FF2B5EF4-FFF2-40B4-BE49-F238E27FC236}">
                          <a16:creationId xmlns:a16="http://schemas.microsoft.com/office/drawing/2014/main" id="{A0BA512C-D130-4DBC-B32C-231352C0D74F}"/>
                        </a:ext>
                      </a:extLst>
                    </p:cNvPr>
                    <p:cNvSpPr>
                      <a:spLocks/>
                    </p:cNvSpPr>
                    <p:nvPr/>
                  </p:nvSpPr>
                  <p:spPr bwMode="auto">
                    <a:xfrm>
                      <a:off x="5478170" y="3834533"/>
                      <a:ext cx="299923" cy="13040"/>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9" name="Freeform 34">
                      <a:extLst>
                        <a:ext uri="{FF2B5EF4-FFF2-40B4-BE49-F238E27FC236}">
                          <a16:creationId xmlns:a16="http://schemas.microsoft.com/office/drawing/2014/main" id="{AE4B2947-3F79-46EC-BBD2-59609F5940C4}"/>
                        </a:ext>
                      </a:extLst>
                    </p:cNvPr>
                    <p:cNvSpPr>
                      <a:spLocks/>
                    </p:cNvSpPr>
                    <p:nvPr/>
                  </p:nvSpPr>
                  <p:spPr bwMode="auto">
                    <a:xfrm flipH="1">
                      <a:off x="6027579" y="3943869"/>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0" name="Freeform 35">
                      <a:extLst>
                        <a:ext uri="{FF2B5EF4-FFF2-40B4-BE49-F238E27FC236}">
                          <a16:creationId xmlns:a16="http://schemas.microsoft.com/office/drawing/2014/main" id="{B58BE3B9-7E9B-4BE6-BCB1-04FE312CCCFC}"/>
                        </a:ext>
                      </a:extLst>
                    </p:cNvPr>
                    <p:cNvSpPr>
                      <a:spLocks/>
                    </p:cNvSpPr>
                    <p:nvPr/>
                  </p:nvSpPr>
                  <p:spPr bwMode="auto">
                    <a:xfrm flipH="1">
                      <a:off x="6027579" y="3906753"/>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1" name="Freeform 36">
                      <a:extLst>
                        <a:ext uri="{FF2B5EF4-FFF2-40B4-BE49-F238E27FC236}">
                          <a16:creationId xmlns:a16="http://schemas.microsoft.com/office/drawing/2014/main" id="{EC6461B0-47CB-454B-81C0-A1DE4DF87174}"/>
                        </a:ext>
                      </a:extLst>
                    </p:cNvPr>
                    <p:cNvSpPr>
                      <a:spLocks/>
                    </p:cNvSpPr>
                    <p:nvPr/>
                  </p:nvSpPr>
                  <p:spPr bwMode="auto">
                    <a:xfrm flipH="1">
                      <a:off x="6027579" y="3870643"/>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2" name="Freeform 37">
                      <a:extLst>
                        <a:ext uri="{FF2B5EF4-FFF2-40B4-BE49-F238E27FC236}">
                          <a16:creationId xmlns:a16="http://schemas.microsoft.com/office/drawing/2014/main" id="{684A22BC-35BA-4C68-8C5F-8D1473731149}"/>
                        </a:ext>
                      </a:extLst>
                    </p:cNvPr>
                    <p:cNvSpPr>
                      <a:spLocks/>
                    </p:cNvSpPr>
                    <p:nvPr/>
                  </p:nvSpPr>
                  <p:spPr bwMode="auto">
                    <a:xfrm flipH="1">
                      <a:off x="6027579" y="3834532"/>
                      <a:ext cx="299923" cy="13040"/>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3" name="Rectangle 42">
                      <a:extLst>
                        <a:ext uri="{FF2B5EF4-FFF2-40B4-BE49-F238E27FC236}">
                          <a16:creationId xmlns:a16="http://schemas.microsoft.com/office/drawing/2014/main" id="{89E5D57D-E2AA-4929-8823-8D67AC61B1DD}"/>
                        </a:ext>
                      </a:extLst>
                    </p:cNvPr>
                    <p:cNvSpPr>
                      <a:spLocks noChangeArrowheads="1"/>
                    </p:cNvSpPr>
                    <p:nvPr/>
                  </p:nvSpPr>
                  <p:spPr bwMode="auto">
                    <a:xfrm>
                      <a:off x="5480021" y="5797778"/>
                      <a:ext cx="868674" cy="13040"/>
                    </a:xfrm>
                    <a:prstGeom prst="rect">
                      <a:avLst/>
                    </a:prstGeom>
                    <a:solidFill>
                      <a:schemeClr val="tx1"/>
                    </a:solidFill>
                    <a:ln w="6350">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57" name="Freeform 8">
                    <a:extLst>
                      <a:ext uri="{FF2B5EF4-FFF2-40B4-BE49-F238E27FC236}">
                        <a16:creationId xmlns:a16="http://schemas.microsoft.com/office/drawing/2014/main" id="{22AC53AD-D5DF-4C72-B812-3B4BB3BEF034}"/>
                      </a:ext>
                    </a:extLst>
                  </p:cNvPr>
                  <p:cNvSpPr>
                    <a:spLocks/>
                  </p:cNvSpPr>
                  <p:nvPr/>
                </p:nvSpPr>
                <p:spPr bwMode="auto">
                  <a:xfrm>
                    <a:off x="7317062" y="4126258"/>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8" name="Freeform 8">
                    <a:extLst>
                      <a:ext uri="{FF2B5EF4-FFF2-40B4-BE49-F238E27FC236}">
                        <a16:creationId xmlns:a16="http://schemas.microsoft.com/office/drawing/2014/main" id="{1157AC7A-7713-4F94-B183-A698909F36EA}"/>
                      </a:ext>
                    </a:extLst>
                  </p:cNvPr>
                  <p:cNvSpPr>
                    <a:spLocks/>
                  </p:cNvSpPr>
                  <p:nvPr/>
                </p:nvSpPr>
                <p:spPr bwMode="auto">
                  <a:xfrm>
                    <a:off x="7317062" y="4304332"/>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9" name="Freeform 8">
                    <a:extLst>
                      <a:ext uri="{FF2B5EF4-FFF2-40B4-BE49-F238E27FC236}">
                        <a16:creationId xmlns:a16="http://schemas.microsoft.com/office/drawing/2014/main" id="{8DF2D3D5-4E1E-45D2-8277-EF2C4AE1A9DA}"/>
                      </a:ext>
                    </a:extLst>
                  </p:cNvPr>
                  <p:cNvSpPr>
                    <a:spLocks/>
                  </p:cNvSpPr>
                  <p:nvPr/>
                </p:nvSpPr>
                <p:spPr bwMode="auto">
                  <a:xfrm>
                    <a:off x="7317062" y="4490080"/>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0" name="Freeform 8">
                    <a:extLst>
                      <a:ext uri="{FF2B5EF4-FFF2-40B4-BE49-F238E27FC236}">
                        <a16:creationId xmlns:a16="http://schemas.microsoft.com/office/drawing/2014/main" id="{D160D970-BB9E-491C-A0AD-5DDC21FE0B50}"/>
                      </a:ext>
                    </a:extLst>
                  </p:cNvPr>
                  <p:cNvSpPr>
                    <a:spLocks/>
                  </p:cNvSpPr>
                  <p:nvPr/>
                </p:nvSpPr>
                <p:spPr bwMode="auto">
                  <a:xfrm>
                    <a:off x="7320696" y="4666368"/>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1" name="Freeform 8">
                    <a:extLst>
                      <a:ext uri="{FF2B5EF4-FFF2-40B4-BE49-F238E27FC236}">
                        <a16:creationId xmlns:a16="http://schemas.microsoft.com/office/drawing/2014/main" id="{B8A9BB64-247B-4C61-8C75-A2523E28F1F0}"/>
                      </a:ext>
                    </a:extLst>
                  </p:cNvPr>
                  <p:cNvSpPr>
                    <a:spLocks/>
                  </p:cNvSpPr>
                  <p:nvPr/>
                </p:nvSpPr>
                <p:spPr bwMode="auto">
                  <a:xfrm>
                    <a:off x="7320696" y="4846841"/>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2" name="Freeform 8">
                    <a:extLst>
                      <a:ext uri="{FF2B5EF4-FFF2-40B4-BE49-F238E27FC236}">
                        <a16:creationId xmlns:a16="http://schemas.microsoft.com/office/drawing/2014/main" id="{1ED0116F-7578-474B-92FF-4026C53F9871}"/>
                      </a:ext>
                    </a:extLst>
                  </p:cNvPr>
                  <p:cNvSpPr>
                    <a:spLocks/>
                  </p:cNvSpPr>
                  <p:nvPr/>
                </p:nvSpPr>
                <p:spPr bwMode="auto">
                  <a:xfrm>
                    <a:off x="7320696" y="5017519"/>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3" name="Freeform 8">
                    <a:extLst>
                      <a:ext uri="{FF2B5EF4-FFF2-40B4-BE49-F238E27FC236}">
                        <a16:creationId xmlns:a16="http://schemas.microsoft.com/office/drawing/2014/main" id="{F858769B-81F6-4556-AFB6-DB7E85684EF3}"/>
                      </a:ext>
                    </a:extLst>
                  </p:cNvPr>
                  <p:cNvSpPr>
                    <a:spLocks/>
                  </p:cNvSpPr>
                  <p:nvPr/>
                </p:nvSpPr>
                <p:spPr bwMode="auto">
                  <a:xfrm>
                    <a:off x="7320696" y="5207178"/>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4" name="Freeform 8">
                    <a:extLst>
                      <a:ext uri="{FF2B5EF4-FFF2-40B4-BE49-F238E27FC236}">
                        <a16:creationId xmlns:a16="http://schemas.microsoft.com/office/drawing/2014/main" id="{17C75BED-90AD-40CD-87D1-1DB3FF7EECF4}"/>
                      </a:ext>
                    </a:extLst>
                  </p:cNvPr>
                  <p:cNvSpPr>
                    <a:spLocks/>
                  </p:cNvSpPr>
                  <p:nvPr/>
                </p:nvSpPr>
                <p:spPr bwMode="auto">
                  <a:xfrm>
                    <a:off x="7317062" y="5384981"/>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5" name="Freeform 8">
                    <a:extLst>
                      <a:ext uri="{FF2B5EF4-FFF2-40B4-BE49-F238E27FC236}">
                        <a16:creationId xmlns:a16="http://schemas.microsoft.com/office/drawing/2014/main" id="{12FA5895-7433-41F8-ABE8-E39A02800CF6}"/>
                      </a:ext>
                    </a:extLst>
                  </p:cNvPr>
                  <p:cNvSpPr>
                    <a:spLocks/>
                  </p:cNvSpPr>
                  <p:nvPr/>
                </p:nvSpPr>
                <p:spPr bwMode="auto">
                  <a:xfrm>
                    <a:off x="7320696" y="5553271"/>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55" name="Rectangle 254">
                  <a:extLst>
                    <a:ext uri="{FF2B5EF4-FFF2-40B4-BE49-F238E27FC236}">
                      <a16:creationId xmlns:a16="http://schemas.microsoft.com/office/drawing/2014/main" id="{0DFDDBCC-163A-4221-B2C4-B294B8D63681}"/>
                    </a:ext>
                  </a:extLst>
                </p:cNvPr>
                <p:cNvSpPr/>
                <p:nvPr/>
              </p:nvSpPr>
              <p:spPr bwMode="auto">
                <a:xfrm>
                  <a:off x="6689300" y="4605702"/>
                  <a:ext cx="855274" cy="177206"/>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51" name="Rectangle 42">
                <a:extLst>
                  <a:ext uri="{FF2B5EF4-FFF2-40B4-BE49-F238E27FC236}">
                    <a16:creationId xmlns:a16="http://schemas.microsoft.com/office/drawing/2014/main" id="{D57F4472-E608-42F3-AF28-E59A5DAE676A}"/>
                  </a:ext>
                </a:extLst>
              </p:cNvPr>
              <p:cNvSpPr>
                <a:spLocks noChangeArrowheads="1"/>
              </p:cNvSpPr>
              <p:nvPr/>
            </p:nvSpPr>
            <p:spPr bwMode="auto">
              <a:xfrm>
                <a:off x="9273483" y="5413375"/>
                <a:ext cx="626332" cy="9566"/>
              </a:xfrm>
              <a:prstGeom prst="rect">
                <a:avLst/>
              </a:prstGeom>
              <a:solidFill>
                <a:schemeClr val="tx1"/>
              </a:solidFill>
              <a:ln w="6350">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52" name="Rectangle 42">
                <a:extLst>
                  <a:ext uri="{FF2B5EF4-FFF2-40B4-BE49-F238E27FC236}">
                    <a16:creationId xmlns:a16="http://schemas.microsoft.com/office/drawing/2014/main" id="{A29E31B0-7CD4-4391-B1DC-3403B6BD08F5}"/>
                  </a:ext>
                </a:extLst>
              </p:cNvPr>
              <p:cNvSpPr>
                <a:spLocks noChangeArrowheads="1"/>
              </p:cNvSpPr>
              <p:nvPr/>
            </p:nvSpPr>
            <p:spPr bwMode="auto">
              <a:xfrm>
                <a:off x="9273483" y="5549431"/>
                <a:ext cx="626332" cy="9566"/>
              </a:xfrm>
              <a:prstGeom prst="rect">
                <a:avLst/>
              </a:prstGeom>
              <a:solidFill>
                <a:schemeClr val="tx1"/>
              </a:solidFill>
              <a:ln w="6350">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53" name="Rectangle 42">
                <a:extLst>
                  <a:ext uri="{FF2B5EF4-FFF2-40B4-BE49-F238E27FC236}">
                    <a16:creationId xmlns:a16="http://schemas.microsoft.com/office/drawing/2014/main" id="{67CDC070-1C48-458B-98DE-84845628BCDB}"/>
                  </a:ext>
                </a:extLst>
              </p:cNvPr>
              <p:cNvSpPr>
                <a:spLocks noChangeArrowheads="1"/>
              </p:cNvSpPr>
              <p:nvPr/>
            </p:nvSpPr>
            <p:spPr bwMode="auto">
              <a:xfrm>
                <a:off x="9281420" y="5683350"/>
                <a:ext cx="626332" cy="9566"/>
              </a:xfrm>
              <a:prstGeom prst="rect">
                <a:avLst/>
              </a:prstGeom>
              <a:solidFill>
                <a:schemeClr val="tx1"/>
              </a:solidFill>
              <a:ln w="6350">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284" name="Group 283">
              <a:extLst>
                <a:ext uri="{FF2B5EF4-FFF2-40B4-BE49-F238E27FC236}">
                  <a16:creationId xmlns:a16="http://schemas.microsoft.com/office/drawing/2014/main" id="{E815813C-B5AF-476A-B9C8-86A3C7B10CF9}"/>
                </a:ext>
              </a:extLst>
            </p:cNvPr>
            <p:cNvGrpSpPr>
              <a:grpSpLocks noChangeAspect="1"/>
            </p:cNvGrpSpPr>
            <p:nvPr/>
          </p:nvGrpSpPr>
          <p:grpSpPr>
            <a:xfrm>
              <a:off x="10387928" y="4711548"/>
              <a:ext cx="396335" cy="825545"/>
              <a:chOff x="9191145" y="3741535"/>
              <a:chExt cx="774393" cy="2092980"/>
            </a:xfrm>
          </p:grpSpPr>
          <p:grpSp>
            <p:nvGrpSpPr>
              <p:cNvPr id="285" name="Group 284">
                <a:extLst>
                  <a:ext uri="{FF2B5EF4-FFF2-40B4-BE49-F238E27FC236}">
                    <a16:creationId xmlns:a16="http://schemas.microsoft.com/office/drawing/2014/main" id="{9FC419A9-DA6D-4179-B8AF-C4FB9AC7BC0F}"/>
                  </a:ext>
                </a:extLst>
              </p:cNvPr>
              <p:cNvGrpSpPr>
                <a:grpSpLocks noChangeAspect="1"/>
              </p:cNvGrpSpPr>
              <p:nvPr/>
            </p:nvGrpSpPr>
            <p:grpSpPr>
              <a:xfrm>
                <a:off x="9191145" y="3741535"/>
                <a:ext cx="774393" cy="2092980"/>
                <a:chOff x="6576174" y="3760259"/>
                <a:chExt cx="1081539" cy="2764684"/>
              </a:xfrm>
            </p:grpSpPr>
            <p:grpSp>
              <p:nvGrpSpPr>
                <p:cNvPr id="289" name="Group 288">
                  <a:extLst>
                    <a:ext uri="{FF2B5EF4-FFF2-40B4-BE49-F238E27FC236}">
                      <a16:creationId xmlns:a16="http://schemas.microsoft.com/office/drawing/2014/main" id="{8EE569CC-EE96-4ABC-9F4F-C37DC91571F9}"/>
                    </a:ext>
                  </a:extLst>
                </p:cNvPr>
                <p:cNvGrpSpPr/>
                <p:nvPr/>
              </p:nvGrpSpPr>
              <p:grpSpPr>
                <a:xfrm>
                  <a:off x="6576174" y="3760259"/>
                  <a:ext cx="1081539" cy="2764684"/>
                  <a:chOff x="6576174" y="3760259"/>
                  <a:chExt cx="1081539" cy="2764684"/>
                </a:xfrm>
              </p:grpSpPr>
              <p:grpSp>
                <p:nvGrpSpPr>
                  <p:cNvPr id="291" name="Group 290">
                    <a:extLst>
                      <a:ext uri="{FF2B5EF4-FFF2-40B4-BE49-F238E27FC236}">
                        <a16:creationId xmlns:a16="http://schemas.microsoft.com/office/drawing/2014/main" id="{223EEC1D-E62F-4E11-91C8-D209A427958A}"/>
                      </a:ext>
                    </a:extLst>
                  </p:cNvPr>
                  <p:cNvGrpSpPr/>
                  <p:nvPr/>
                </p:nvGrpSpPr>
                <p:grpSpPr>
                  <a:xfrm>
                    <a:off x="6576174" y="3760259"/>
                    <a:ext cx="1081539" cy="2764684"/>
                    <a:chOff x="5365826" y="3709999"/>
                    <a:chExt cx="1074023" cy="2853208"/>
                  </a:xfrm>
                </p:grpSpPr>
                <p:sp>
                  <p:nvSpPr>
                    <p:cNvPr id="301" name="Rectangle 300">
                      <a:extLst>
                        <a:ext uri="{FF2B5EF4-FFF2-40B4-BE49-F238E27FC236}">
                          <a16:creationId xmlns:a16="http://schemas.microsoft.com/office/drawing/2014/main" id="{FFCC5225-E7FA-4150-8DBE-2A361E3786D4}"/>
                        </a:ext>
                      </a:extLst>
                    </p:cNvPr>
                    <p:cNvSpPr/>
                    <p:nvPr/>
                  </p:nvSpPr>
                  <p:spPr bwMode="auto">
                    <a:xfrm>
                      <a:off x="5365826" y="3709999"/>
                      <a:ext cx="1074023" cy="2853208"/>
                    </a:xfrm>
                    <a:prstGeom prst="rect">
                      <a:avLst/>
                    </a:prstGeom>
                    <a:solidFill>
                      <a:srgbClr val="FFFFFF">
                        <a:alpha val="69804"/>
                      </a:srgbClr>
                    </a:solid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02" name="Rectangle 301">
                      <a:extLst>
                        <a:ext uri="{FF2B5EF4-FFF2-40B4-BE49-F238E27FC236}">
                          <a16:creationId xmlns:a16="http://schemas.microsoft.com/office/drawing/2014/main" id="{80CD6199-C2FD-484A-BE9D-0DB6A7784C82}"/>
                        </a:ext>
                      </a:extLst>
                    </p:cNvPr>
                    <p:cNvSpPr/>
                    <p:nvPr/>
                  </p:nvSpPr>
                  <p:spPr bwMode="auto">
                    <a:xfrm>
                      <a:off x="5478169" y="4034937"/>
                      <a:ext cx="849330"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03" name="Rectangle 302">
                      <a:extLst>
                        <a:ext uri="{FF2B5EF4-FFF2-40B4-BE49-F238E27FC236}">
                          <a16:creationId xmlns:a16="http://schemas.microsoft.com/office/drawing/2014/main" id="{B42A4D69-A974-475F-8256-41517DBAFA98}"/>
                        </a:ext>
                      </a:extLst>
                    </p:cNvPr>
                    <p:cNvSpPr/>
                    <p:nvPr/>
                  </p:nvSpPr>
                  <p:spPr bwMode="auto">
                    <a:xfrm>
                      <a:off x="5478170" y="4215859"/>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a:t>
                      </a:r>
                    </a:p>
                  </p:txBody>
                </p:sp>
                <p:sp>
                  <p:nvSpPr>
                    <p:cNvPr id="304" name="Rectangle 303">
                      <a:extLst>
                        <a:ext uri="{FF2B5EF4-FFF2-40B4-BE49-F238E27FC236}">
                          <a16:creationId xmlns:a16="http://schemas.microsoft.com/office/drawing/2014/main" id="{F683FAE8-FF5F-4468-91FD-5DF79843B359}"/>
                        </a:ext>
                      </a:extLst>
                    </p:cNvPr>
                    <p:cNvSpPr/>
                    <p:nvPr/>
                  </p:nvSpPr>
                  <p:spPr bwMode="auto">
                    <a:xfrm>
                      <a:off x="5478170" y="4398739"/>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05" name="Rectangle 304">
                      <a:extLst>
                        <a:ext uri="{FF2B5EF4-FFF2-40B4-BE49-F238E27FC236}">
                          <a16:creationId xmlns:a16="http://schemas.microsoft.com/office/drawing/2014/main" id="{0EFE9791-640F-4BC3-8A43-4C7F5EC130DA}"/>
                        </a:ext>
                      </a:extLst>
                    </p:cNvPr>
                    <p:cNvSpPr/>
                    <p:nvPr/>
                  </p:nvSpPr>
                  <p:spPr bwMode="auto">
                    <a:xfrm>
                      <a:off x="5478170" y="4764122"/>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06" name="Rectangle 305">
                      <a:extLst>
                        <a:ext uri="{FF2B5EF4-FFF2-40B4-BE49-F238E27FC236}">
                          <a16:creationId xmlns:a16="http://schemas.microsoft.com/office/drawing/2014/main" id="{AE86C553-E03E-4B4A-8BAD-CD78D3C0A0B1}"/>
                        </a:ext>
                      </a:extLst>
                    </p:cNvPr>
                    <p:cNvSpPr/>
                    <p:nvPr/>
                  </p:nvSpPr>
                  <p:spPr bwMode="auto">
                    <a:xfrm>
                      <a:off x="5478171" y="4947002"/>
                      <a:ext cx="849330"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07" name="Rectangle 306">
                      <a:extLst>
                        <a:ext uri="{FF2B5EF4-FFF2-40B4-BE49-F238E27FC236}">
                          <a16:creationId xmlns:a16="http://schemas.microsoft.com/office/drawing/2014/main" id="{3DABC401-6714-4108-90A8-06A8758C6F59}"/>
                        </a:ext>
                      </a:extLst>
                    </p:cNvPr>
                    <p:cNvSpPr/>
                    <p:nvPr/>
                  </p:nvSpPr>
                  <p:spPr bwMode="auto">
                    <a:xfrm>
                      <a:off x="5478171" y="5131673"/>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a:t>
                      </a:r>
                    </a:p>
                  </p:txBody>
                </p:sp>
                <p:sp>
                  <p:nvSpPr>
                    <p:cNvPr id="308" name="Rectangle 307">
                      <a:extLst>
                        <a:ext uri="{FF2B5EF4-FFF2-40B4-BE49-F238E27FC236}">
                          <a16:creationId xmlns:a16="http://schemas.microsoft.com/office/drawing/2014/main" id="{A6E51460-9E05-4C09-9887-EC3011875F0E}"/>
                        </a:ext>
                      </a:extLst>
                    </p:cNvPr>
                    <p:cNvSpPr/>
                    <p:nvPr/>
                  </p:nvSpPr>
                  <p:spPr bwMode="auto">
                    <a:xfrm>
                      <a:off x="5478171" y="5313426"/>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09" name="Rectangle 308">
                      <a:extLst>
                        <a:ext uri="{FF2B5EF4-FFF2-40B4-BE49-F238E27FC236}">
                          <a16:creationId xmlns:a16="http://schemas.microsoft.com/office/drawing/2014/main" id="{97E6FB8F-BD10-4D9C-8EF0-43D881ADCF41}"/>
                        </a:ext>
                      </a:extLst>
                    </p:cNvPr>
                    <p:cNvSpPr/>
                    <p:nvPr/>
                  </p:nvSpPr>
                  <p:spPr bwMode="auto">
                    <a:xfrm>
                      <a:off x="5478170" y="5496306"/>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10" name="Freeform 34">
                      <a:extLst>
                        <a:ext uri="{FF2B5EF4-FFF2-40B4-BE49-F238E27FC236}">
                          <a16:creationId xmlns:a16="http://schemas.microsoft.com/office/drawing/2014/main" id="{6B4D11B8-C34E-4716-8B15-B5639CF073F5}"/>
                        </a:ext>
                      </a:extLst>
                    </p:cNvPr>
                    <p:cNvSpPr>
                      <a:spLocks/>
                    </p:cNvSpPr>
                    <p:nvPr/>
                  </p:nvSpPr>
                  <p:spPr bwMode="auto">
                    <a:xfrm>
                      <a:off x="5478170" y="3943870"/>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1" name="Freeform 35">
                      <a:extLst>
                        <a:ext uri="{FF2B5EF4-FFF2-40B4-BE49-F238E27FC236}">
                          <a16:creationId xmlns:a16="http://schemas.microsoft.com/office/drawing/2014/main" id="{BDC9DEC3-34BA-4C7E-A706-FA35A875439C}"/>
                        </a:ext>
                      </a:extLst>
                    </p:cNvPr>
                    <p:cNvSpPr>
                      <a:spLocks/>
                    </p:cNvSpPr>
                    <p:nvPr/>
                  </p:nvSpPr>
                  <p:spPr bwMode="auto">
                    <a:xfrm>
                      <a:off x="5478170" y="3906755"/>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2" name="Freeform 36">
                      <a:extLst>
                        <a:ext uri="{FF2B5EF4-FFF2-40B4-BE49-F238E27FC236}">
                          <a16:creationId xmlns:a16="http://schemas.microsoft.com/office/drawing/2014/main" id="{C048AFEF-74D3-492B-B5C1-C72622060F94}"/>
                        </a:ext>
                      </a:extLst>
                    </p:cNvPr>
                    <p:cNvSpPr>
                      <a:spLocks/>
                    </p:cNvSpPr>
                    <p:nvPr/>
                  </p:nvSpPr>
                  <p:spPr bwMode="auto">
                    <a:xfrm>
                      <a:off x="5478170" y="3870644"/>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3" name="Freeform 37">
                      <a:extLst>
                        <a:ext uri="{FF2B5EF4-FFF2-40B4-BE49-F238E27FC236}">
                          <a16:creationId xmlns:a16="http://schemas.microsoft.com/office/drawing/2014/main" id="{BA6A68BB-D142-4212-BF8F-58420757DFE3}"/>
                        </a:ext>
                      </a:extLst>
                    </p:cNvPr>
                    <p:cNvSpPr>
                      <a:spLocks/>
                    </p:cNvSpPr>
                    <p:nvPr/>
                  </p:nvSpPr>
                  <p:spPr bwMode="auto">
                    <a:xfrm>
                      <a:off x="5478170" y="3834533"/>
                      <a:ext cx="299923" cy="13040"/>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4" name="Freeform 34">
                      <a:extLst>
                        <a:ext uri="{FF2B5EF4-FFF2-40B4-BE49-F238E27FC236}">
                          <a16:creationId xmlns:a16="http://schemas.microsoft.com/office/drawing/2014/main" id="{DAE70E91-219A-473F-BD5E-406D0568EC2B}"/>
                        </a:ext>
                      </a:extLst>
                    </p:cNvPr>
                    <p:cNvSpPr>
                      <a:spLocks/>
                    </p:cNvSpPr>
                    <p:nvPr/>
                  </p:nvSpPr>
                  <p:spPr bwMode="auto">
                    <a:xfrm flipH="1">
                      <a:off x="6027579" y="3943869"/>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5" name="Freeform 35">
                      <a:extLst>
                        <a:ext uri="{FF2B5EF4-FFF2-40B4-BE49-F238E27FC236}">
                          <a16:creationId xmlns:a16="http://schemas.microsoft.com/office/drawing/2014/main" id="{DD79A56B-52A5-44A3-AB5C-FF0AE71AE558}"/>
                        </a:ext>
                      </a:extLst>
                    </p:cNvPr>
                    <p:cNvSpPr>
                      <a:spLocks/>
                    </p:cNvSpPr>
                    <p:nvPr/>
                  </p:nvSpPr>
                  <p:spPr bwMode="auto">
                    <a:xfrm flipH="1">
                      <a:off x="6027579" y="3906753"/>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6" name="Freeform 36">
                      <a:extLst>
                        <a:ext uri="{FF2B5EF4-FFF2-40B4-BE49-F238E27FC236}">
                          <a16:creationId xmlns:a16="http://schemas.microsoft.com/office/drawing/2014/main" id="{EC336496-7265-4311-ACB8-8F40CCA17796}"/>
                        </a:ext>
                      </a:extLst>
                    </p:cNvPr>
                    <p:cNvSpPr>
                      <a:spLocks/>
                    </p:cNvSpPr>
                    <p:nvPr/>
                  </p:nvSpPr>
                  <p:spPr bwMode="auto">
                    <a:xfrm flipH="1">
                      <a:off x="6027579" y="3870643"/>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7" name="Freeform 37">
                      <a:extLst>
                        <a:ext uri="{FF2B5EF4-FFF2-40B4-BE49-F238E27FC236}">
                          <a16:creationId xmlns:a16="http://schemas.microsoft.com/office/drawing/2014/main" id="{4130D138-0E72-4BD4-939A-11BFAB2F8E10}"/>
                        </a:ext>
                      </a:extLst>
                    </p:cNvPr>
                    <p:cNvSpPr>
                      <a:spLocks/>
                    </p:cNvSpPr>
                    <p:nvPr/>
                  </p:nvSpPr>
                  <p:spPr bwMode="auto">
                    <a:xfrm flipH="1">
                      <a:off x="6027579" y="3834532"/>
                      <a:ext cx="299923" cy="13040"/>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8" name="Rectangle 42">
                      <a:extLst>
                        <a:ext uri="{FF2B5EF4-FFF2-40B4-BE49-F238E27FC236}">
                          <a16:creationId xmlns:a16="http://schemas.microsoft.com/office/drawing/2014/main" id="{7F2F2EC1-80D7-486B-8B96-168622164150}"/>
                        </a:ext>
                      </a:extLst>
                    </p:cNvPr>
                    <p:cNvSpPr>
                      <a:spLocks noChangeArrowheads="1"/>
                    </p:cNvSpPr>
                    <p:nvPr/>
                  </p:nvSpPr>
                  <p:spPr bwMode="auto">
                    <a:xfrm>
                      <a:off x="5480021" y="5797778"/>
                      <a:ext cx="868674" cy="13040"/>
                    </a:xfrm>
                    <a:prstGeom prst="rect">
                      <a:avLst/>
                    </a:prstGeom>
                    <a:solidFill>
                      <a:schemeClr val="tx1"/>
                    </a:solidFill>
                    <a:ln w="6350">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92" name="Freeform 8">
                    <a:extLst>
                      <a:ext uri="{FF2B5EF4-FFF2-40B4-BE49-F238E27FC236}">
                        <a16:creationId xmlns:a16="http://schemas.microsoft.com/office/drawing/2014/main" id="{B124D45B-BA5A-49A5-8875-C43413CA0824}"/>
                      </a:ext>
                    </a:extLst>
                  </p:cNvPr>
                  <p:cNvSpPr>
                    <a:spLocks/>
                  </p:cNvSpPr>
                  <p:nvPr/>
                </p:nvSpPr>
                <p:spPr bwMode="auto">
                  <a:xfrm>
                    <a:off x="7317062" y="4126258"/>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3" name="Freeform 8">
                    <a:extLst>
                      <a:ext uri="{FF2B5EF4-FFF2-40B4-BE49-F238E27FC236}">
                        <a16:creationId xmlns:a16="http://schemas.microsoft.com/office/drawing/2014/main" id="{0F72F280-0C35-4B6C-9958-71AA6C468EC0}"/>
                      </a:ext>
                    </a:extLst>
                  </p:cNvPr>
                  <p:cNvSpPr>
                    <a:spLocks/>
                  </p:cNvSpPr>
                  <p:nvPr/>
                </p:nvSpPr>
                <p:spPr bwMode="auto">
                  <a:xfrm>
                    <a:off x="7317062" y="4304332"/>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4" name="Freeform 8">
                    <a:extLst>
                      <a:ext uri="{FF2B5EF4-FFF2-40B4-BE49-F238E27FC236}">
                        <a16:creationId xmlns:a16="http://schemas.microsoft.com/office/drawing/2014/main" id="{7D25B36B-2FA7-436E-B80F-76AACE4E4735}"/>
                      </a:ext>
                    </a:extLst>
                  </p:cNvPr>
                  <p:cNvSpPr>
                    <a:spLocks/>
                  </p:cNvSpPr>
                  <p:nvPr/>
                </p:nvSpPr>
                <p:spPr bwMode="auto">
                  <a:xfrm>
                    <a:off x="7317062" y="4490080"/>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5" name="Freeform 8">
                    <a:extLst>
                      <a:ext uri="{FF2B5EF4-FFF2-40B4-BE49-F238E27FC236}">
                        <a16:creationId xmlns:a16="http://schemas.microsoft.com/office/drawing/2014/main" id="{539B7257-B82D-4AB4-A9DC-E7215DB4C7CD}"/>
                      </a:ext>
                    </a:extLst>
                  </p:cNvPr>
                  <p:cNvSpPr>
                    <a:spLocks/>
                  </p:cNvSpPr>
                  <p:nvPr/>
                </p:nvSpPr>
                <p:spPr bwMode="auto">
                  <a:xfrm>
                    <a:off x="7320696" y="4666368"/>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6" name="Freeform 8">
                    <a:extLst>
                      <a:ext uri="{FF2B5EF4-FFF2-40B4-BE49-F238E27FC236}">
                        <a16:creationId xmlns:a16="http://schemas.microsoft.com/office/drawing/2014/main" id="{98E2F161-6E2C-42CF-87E7-19FA77044AA6}"/>
                      </a:ext>
                    </a:extLst>
                  </p:cNvPr>
                  <p:cNvSpPr>
                    <a:spLocks/>
                  </p:cNvSpPr>
                  <p:nvPr/>
                </p:nvSpPr>
                <p:spPr bwMode="auto">
                  <a:xfrm>
                    <a:off x="7320696" y="4846841"/>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7" name="Freeform 8">
                    <a:extLst>
                      <a:ext uri="{FF2B5EF4-FFF2-40B4-BE49-F238E27FC236}">
                        <a16:creationId xmlns:a16="http://schemas.microsoft.com/office/drawing/2014/main" id="{F1DCB025-91E1-4CF3-B4C5-F02D52F0C61A}"/>
                      </a:ext>
                    </a:extLst>
                  </p:cNvPr>
                  <p:cNvSpPr>
                    <a:spLocks/>
                  </p:cNvSpPr>
                  <p:nvPr/>
                </p:nvSpPr>
                <p:spPr bwMode="auto">
                  <a:xfrm>
                    <a:off x="7320696" y="5017519"/>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8" name="Freeform 8">
                    <a:extLst>
                      <a:ext uri="{FF2B5EF4-FFF2-40B4-BE49-F238E27FC236}">
                        <a16:creationId xmlns:a16="http://schemas.microsoft.com/office/drawing/2014/main" id="{F7040E1F-2DE1-4B72-B288-46576A857F46}"/>
                      </a:ext>
                    </a:extLst>
                  </p:cNvPr>
                  <p:cNvSpPr>
                    <a:spLocks/>
                  </p:cNvSpPr>
                  <p:nvPr/>
                </p:nvSpPr>
                <p:spPr bwMode="auto">
                  <a:xfrm>
                    <a:off x="7320696" y="5207178"/>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9" name="Freeform 8">
                    <a:extLst>
                      <a:ext uri="{FF2B5EF4-FFF2-40B4-BE49-F238E27FC236}">
                        <a16:creationId xmlns:a16="http://schemas.microsoft.com/office/drawing/2014/main" id="{C4A591B0-FC4F-42A1-B2BB-938C57BFF5CF}"/>
                      </a:ext>
                    </a:extLst>
                  </p:cNvPr>
                  <p:cNvSpPr>
                    <a:spLocks/>
                  </p:cNvSpPr>
                  <p:nvPr/>
                </p:nvSpPr>
                <p:spPr bwMode="auto">
                  <a:xfrm>
                    <a:off x="7317062" y="5384981"/>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0" name="Freeform 8">
                    <a:extLst>
                      <a:ext uri="{FF2B5EF4-FFF2-40B4-BE49-F238E27FC236}">
                        <a16:creationId xmlns:a16="http://schemas.microsoft.com/office/drawing/2014/main" id="{60BD03DA-C2D8-467D-A9BB-992EA846C9D4}"/>
                      </a:ext>
                    </a:extLst>
                  </p:cNvPr>
                  <p:cNvSpPr>
                    <a:spLocks/>
                  </p:cNvSpPr>
                  <p:nvPr/>
                </p:nvSpPr>
                <p:spPr bwMode="auto">
                  <a:xfrm>
                    <a:off x="7320696" y="5553271"/>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90" name="Rectangle 289">
                  <a:extLst>
                    <a:ext uri="{FF2B5EF4-FFF2-40B4-BE49-F238E27FC236}">
                      <a16:creationId xmlns:a16="http://schemas.microsoft.com/office/drawing/2014/main" id="{ACC8E1BC-4BD1-422A-AE6D-D6F5D3D7A737}"/>
                    </a:ext>
                  </a:extLst>
                </p:cNvPr>
                <p:cNvSpPr/>
                <p:nvPr/>
              </p:nvSpPr>
              <p:spPr bwMode="auto">
                <a:xfrm>
                  <a:off x="6689300" y="4605702"/>
                  <a:ext cx="855274" cy="177206"/>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86" name="Rectangle 42">
                <a:extLst>
                  <a:ext uri="{FF2B5EF4-FFF2-40B4-BE49-F238E27FC236}">
                    <a16:creationId xmlns:a16="http://schemas.microsoft.com/office/drawing/2014/main" id="{FE1415AC-810C-4DDC-8E99-BE136BB48992}"/>
                  </a:ext>
                </a:extLst>
              </p:cNvPr>
              <p:cNvSpPr>
                <a:spLocks noChangeArrowheads="1"/>
              </p:cNvSpPr>
              <p:nvPr/>
            </p:nvSpPr>
            <p:spPr bwMode="auto">
              <a:xfrm>
                <a:off x="9273483" y="5413375"/>
                <a:ext cx="626332" cy="9566"/>
              </a:xfrm>
              <a:prstGeom prst="rect">
                <a:avLst/>
              </a:prstGeom>
              <a:solidFill>
                <a:schemeClr val="tx1"/>
              </a:solidFill>
              <a:ln w="6350">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87" name="Rectangle 42">
                <a:extLst>
                  <a:ext uri="{FF2B5EF4-FFF2-40B4-BE49-F238E27FC236}">
                    <a16:creationId xmlns:a16="http://schemas.microsoft.com/office/drawing/2014/main" id="{F2E7B6FB-571F-4BC8-8299-1A757B9A7617}"/>
                  </a:ext>
                </a:extLst>
              </p:cNvPr>
              <p:cNvSpPr>
                <a:spLocks noChangeArrowheads="1"/>
              </p:cNvSpPr>
              <p:nvPr/>
            </p:nvSpPr>
            <p:spPr bwMode="auto">
              <a:xfrm>
                <a:off x="9273483" y="5549431"/>
                <a:ext cx="626332" cy="9566"/>
              </a:xfrm>
              <a:prstGeom prst="rect">
                <a:avLst/>
              </a:prstGeom>
              <a:solidFill>
                <a:schemeClr val="tx1"/>
              </a:solidFill>
              <a:ln w="6350">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88" name="Rectangle 42">
                <a:extLst>
                  <a:ext uri="{FF2B5EF4-FFF2-40B4-BE49-F238E27FC236}">
                    <a16:creationId xmlns:a16="http://schemas.microsoft.com/office/drawing/2014/main" id="{7EEC02F4-4FF3-4BC4-8137-63BB12B0E1A2}"/>
                  </a:ext>
                </a:extLst>
              </p:cNvPr>
              <p:cNvSpPr>
                <a:spLocks noChangeArrowheads="1"/>
              </p:cNvSpPr>
              <p:nvPr/>
            </p:nvSpPr>
            <p:spPr bwMode="auto">
              <a:xfrm>
                <a:off x="9281420" y="5683350"/>
                <a:ext cx="626332" cy="9566"/>
              </a:xfrm>
              <a:prstGeom prst="rect">
                <a:avLst/>
              </a:prstGeom>
              <a:solidFill>
                <a:schemeClr val="tx1"/>
              </a:solidFill>
              <a:ln w="6350">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19" name="Arrow: Left-Right 318">
              <a:extLst>
                <a:ext uri="{FF2B5EF4-FFF2-40B4-BE49-F238E27FC236}">
                  <a16:creationId xmlns:a16="http://schemas.microsoft.com/office/drawing/2014/main" id="{A235B96D-90F4-4299-9D8F-3CB43E5A222E}"/>
                </a:ext>
              </a:extLst>
            </p:cNvPr>
            <p:cNvSpPr/>
            <p:nvPr/>
          </p:nvSpPr>
          <p:spPr>
            <a:xfrm>
              <a:off x="7492579" y="5748617"/>
              <a:ext cx="3235957" cy="1814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1" name="Rectangle 320">
              <a:extLst>
                <a:ext uri="{FF2B5EF4-FFF2-40B4-BE49-F238E27FC236}">
                  <a16:creationId xmlns:a16="http://schemas.microsoft.com/office/drawing/2014/main" id="{4656297F-614B-42B2-B4E5-05D3296A322D}"/>
                </a:ext>
              </a:extLst>
            </p:cNvPr>
            <p:cNvSpPr/>
            <p:nvPr/>
          </p:nvSpPr>
          <p:spPr>
            <a:xfrm>
              <a:off x="7412451" y="1388886"/>
              <a:ext cx="1760547" cy="369332"/>
            </a:xfrm>
            <a:prstGeom prst="rect">
              <a:avLst/>
            </a:prstGeom>
          </p:spPr>
          <p:txBody>
            <a:bodyPr wrap="none">
              <a:spAutoFit/>
            </a:bodyPr>
            <a:lstStyle/>
            <a:p>
              <a:r>
                <a:rPr lang="en-US" dirty="0"/>
                <a:t>Vertical scaling </a:t>
              </a:r>
            </a:p>
          </p:txBody>
        </p:sp>
        <p:sp>
          <p:nvSpPr>
            <p:cNvPr id="322" name="Rectangle 321">
              <a:extLst>
                <a:ext uri="{FF2B5EF4-FFF2-40B4-BE49-F238E27FC236}">
                  <a16:creationId xmlns:a16="http://schemas.microsoft.com/office/drawing/2014/main" id="{FB9981C2-B06B-4147-AE0E-C2327286984E}"/>
                </a:ext>
              </a:extLst>
            </p:cNvPr>
            <p:cNvSpPr/>
            <p:nvPr/>
          </p:nvSpPr>
          <p:spPr>
            <a:xfrm>
              <a:off x="7420711" y="3763791"/>
              <a:ext cx="2064989" cy="369332"/>
            </a:xfrm>
            <a:prstGeom prst="rect">
              <a:avLst/>
            </a:prstGeom>
          </p:spPr>
          <p:txBody>
            <a:bodyPr wrap="none">
              <a:spAutoFit/>
            </a:bodyPr>
            <a:lstStyle/>
            <a:p>
              <a:r>
                <a:rPr lang="en-US" dirty="0"/>
                <a:t>Horizontal scaling </a:t>
              </a:r>
            </a:p>
          </p:txBody>
        </p:sp>
      </p:grpSp>
      <p:sp>
        <p:nvSpPr>
          <p:cNvPr id="326" name="Arrow: Left-Right 325">
            <a:extLst>
              <a:ext uri="{FF2B5EF4-FFF2-40B4-BE49-F238E27FC236}">
                <a16:creationId xmlns:a16="http://schemas.microsoft.com/office/drawing/2014/main" id="{C24681A5-BE9B-45AB-99F4-AD7A302F2992}"/>
              </a:ext>
              <a:ext uri="{C183D7F6-B498-43B3-948B-1728B52AA6E4}">
                <adec:decorative xmlns:adec="http://schemas.microsoft.com/office/drawing/2017/decorative" val="1"/>
              </a:ext>
            </a:extLst>
          </p:cNvPr>
          <p:cNvSpPr/>
          <p:nvPr/>
        </p:nvSpPr>
        <p:spPr>
          <a:xfrm rot="16200000">
            <a:off x="10038072" y="2252986"/>
            <a:ext cx="1697632" cy="20524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96949864"/>
      </p:ext>
    </p:extLst>
  </p:cSld>
  <p:clrMapOvr>
    <a:masterClrMapping/>
  </p:clrMapOvr>
  <p:transition>
    <p:fade/>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Scale Sets</a:t>
            </a:r>
          </a:p>
        </p:txBody>
      </p:sp>
      <p:sp>
        <p:nvSpPr>
          <p:cNvPr id="3" name="Text Placeholder 2">
            <a:extLst>
              <a:ext uri="{FF2B5EF4-FFF2-40B4-BE49-F238E27FC236}">
                <a16:creationId xmlns:a16="http://schemas.microsoft.com/office/drawing/2014/main" id="{D3551FB6-F8B9-462B-A478-205C74400ED7}"/>
              </a:ext>
            </a:extLst>
          </p:cNvPr>
          <p:cNvSpPr>
            <a:spLocks noGrp="1"/>
          </p:cNvSpPr>
          <p:nvPr>
            <p:ph type="body" sz="quarter" idx="10"/>
          </p:nvPr>
        </p:nvSpPr>
        <p:spPr>
          <a:xfrm>
            <a:off x="584200" y="3873897"/>
            <a:ext cx="11018520" cy="2499146"/>
          </a:xfrm>
        </p:spPr>
        <p:txBody>
          <a:bodyPr/>
          <a:lstStyle/>
          <a:p>
            <a:r>
              <a:rPr lang="en-US" dirty="0"/>
              <a:t>Scale sets deploy a set of </a:t>
            </a:r>
            <a:r>
              <a:rPr lang="en-US" b="1" dirty="0"/>
              <a:t>identical</a:t>
            </a:r>
            <a:r>
              <a:rPr lang="en-US" dirty="0"/>
              <a:t> VMs</a:t>
            </a:r>
          </a:p>
          <a:p>
            <a:r>
              <a:rPr lang="en-US" dirty="0"/>
              <a:t>No pre-provisioning of VMs is required</a:t>
            </a:r>
          </a:p>
          <a:p>
            <a:r>
              <a:rPr lang="en-US" dirty="0"/>
              <a:t>As demand goes up VMs are added</a:t>
            </a:r>
          </a:p>
          <a:p>
            <a:r>
              <a:rPr lang="en-US" dirty="0"/>
              <a:t>As demand goes down VM are removed</a:t>
            </a:r>
          </a:p>
          <a:p>
            <a:r>
              <a:rPr lang="en-US" dirty="0"/>
              <a:t>The process can be manual, automated, or a combination of both</a:t>
            </a:r>
          </a:p>
        </p:txBody>
      </p:sp>
      <p:pic>
        <p:nvPicPr>
          <p:cNvPr id="5" name="Picture 4" descr="Image shown as demand increases the scale set adds more VM instances. As the demand decreases VMs are removed from the availability set. ">
            <a:extLst>
              <a:ext uri="{FF2B5EF4-FFF2-40B4-BE49-F238E27FC236}">
                <a16:creationId xmlns:a16="http://schemas.microsoft.com/office/drawing/2014/main" id="{97ACEE34-B252-4175-A28F-A1DB72A12CF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738082" y="1084554"/>
            <a:ext cx="7659504" cy="2362032"/>
          </a:xfrm>
          <a:prstGeom prst="rect">
            <a:avLst/>
          </a:prstGeom>
          <a:noFill/>
        </p:spPr>
      </p:pic>
    </p:spTree>
    <p:extLst>
      <p:ext uri="{BB962C8B-B14F-4D97-AF65-F5344CB8AC3E}">
        <p14:creationId xmlns:p14="http://schemas.microsoft.com/office/powerpoint/2010/main" val="2401577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4E4C7-C278-41E2-ABE5-CE81E9AEF3AE}"/>
              </a:ext>
            </a:extLst>
          </p:cNvPr>
          <p:cNvSpPr>
            <a:spLocks noGrp="1"/>
          </p:cNvSpPr>
          <p:nvPr>
            <p:ph type="title"/>
          </p:nvPr>
        </p:nvSpPr>
        <p:spPr>
          <a:xfrm>
            <a:off x="588263" y="457200"/>
            <a:ext cx="11018520" cy="553998"/>
          </a:xfrm>
        </p:spPr>
        <p:txBody>
          <a:bodyPr/>
          <a:lstStyle/>
          <a:p>
            <a:r>
              <a:rPr lang="en-US" dirty="0"/>
              <a:t>Implementing Scale Sets</a:t>
            </a:r>
          </a:p>
        </p:txBody>
      </p:sp>
      <p:sp>
        <p:nvSpPr>
          <p:cNvPr id="3" name="Text Placeholder 2">
            <a:extLst>
              <a:ext uri="{FF2B5EF4-FFF2-40B4-BE49-F238E27FC236}">
                <a16:creationId xmlns:a16="http://schemas.microsoft.com/office/drawing/2014/main" id="{5839F323-8DCB-435B-9084-226DA7FEDA83}"/>
              </a:ext>
            </a:extLst>
          </p:cNvPr>
          <p:cNvSpPr>
            <a:spLocks noGrp="1"/>
          </p:cNvSpPr>
          <p:nvPr>
            <p:ph type="body" sz="quarter" idx="10"/>
          </p:nvPr>
        </p:nvSpPr>
        <p:spPr>
          <a:xfrm>
            <a:off x="584200" y="1435497"/>
            <a:ext cx="5213096" cy="4222694"/>
          </a:xfrm>
        </p:spPr>
        <p:txBody>
          <a:bodyPr vert="horz" wrap="square" lIns="0" tIns="0" rIns="0" bIns="0" rtlCol="0" anchor="t">
            <a:spAutoFit/>
          </a:bodyPr>
          <a:lstStyle/>
          <a:p>
            <a:r>
              <a:rPr lang="en-US" b="1" dirty="0">
                <a:latin typeface="Segoe UI Semilight"/>
                <a:cs typeface="Segoe UI Semilight"/>
              </a:rPr>
              <a:t>Instance count. </a:t>
            </a:r>
            <a:r>
              <a:rPr lang="en-US" dirty="0">
                <a:latin typeface="Segoe UI Semilight"/>
                <a:cs typeface="Segoe UI Semilight"/>
              </a:rPr>
              <a:t>Number of VMs in the scale set (0 to 1000)</a:t>
            </a:r>
          </a:p>
          <a:p>
            <a:r>
              <a:rPr lang="en-US" b="1" dirty="0">
                <a:latin typeface="Segoe UI Semilight"/>
                <a:cs typeface="Segoe UI Semilight"/>
              </a:rPr>
              <a:t>Instance size.</a:t>
            </a:r>
            <a:r>
              <a:rPr lang="en-US" dirty="0">
                <a:latin typeface="Segoe UI Semilight"/>
                <a:cs typeface="Segoe UI Semilight"/>
              </a:rPr>
              <a:t> The size of each virtual machine in the scale set </a:t>
            </a:r>
            <a:endParaRPr lang="en-US" dirty="0"/>
          </a:p>
          <a:p>
            <a:r>
              <a:rPr lang="en-US" b="1" dirty="0">
                <a:latin typeface="Segoe UI Semilight"/>
                <a:cs typeface="Segoe UI Semilight"/>
              </a:rPr>
              <a:t>Azure Spot Instance.</a:t>
            </a:r>
            <a:r>
              <a:rPr lang="en-US" dirty="0">
                <a:latin typeface="Segoe UI Semilight"/>
                <a:cs typeface="Segoe UI Semilight"/>
              </a:rPr>
              <a:t> Unused capacity at a discounted rate</a:t>
            </a:r>
          </a:p>
          <a:p>
            <a:r>
              <a:rPr lang="en-US" b="1" dirty="0">
                <a:latin typeface="Segoe UI Semilight"/>
                <a:cs typeface="Segoe UI Semilight"/>
              </a:rPr>
              <a:t>Use managed disks</a:t>
            </a:r>
          </a:p>
          <a:p>
            <a:r>
              <a:rPr lang="en-US" b="1" dirty="0">
                <a:latin typeface="Segoe UI Semilight"/>
                <a:cs typeface="Segoe UI Semilight"/>
              </a:rPr>
              <a:t>Enable scaling beyond 100 instances</a:t>
            </a:r>
            <a:endParaRPr lang="en-US" dirty="0">
              <a:latin typeface="Segoe UI Semilight"/>
              <a:cs typeface="Segoe UI Semilight"/>
            </a:endParaRPr>
          </a:p>
        </p:txBody>
      </p:sp>
      <p:pic>
        <p:nvPicPr>
          <p:cNvPr id="17" name="Picture 17" descr="A screenshot of the Scale Set options.">
            <a:extLst>
              <a:ext uri="{FF2B5EF4-FFF2-40B4-BE49-F238E27FC236}">
                <a16:creationId xmlns:a16="http://schemas.microsoft.com/office/drawing/2014/main" id="{7B97B123-E590-42BB-81BB-4976288CEF59}"/>
              </a:ext>
            </a:extLst>
          </p:cNvPr>
          <p:cNvPicPr>
            <a:picLocks noChangeAspect="1"/>
          </p:cNvPicPr>
          <p:nvPr/>
        </p:nvPicPr>
        <p:blipFill>
          <a:blip r:embed="rId2"/>
          <a:stretch>
            <a:fillRect/>
          </a:stretch>
        </p:blipFill>
        <p:spPr>
          <a:xfrm>
            <a:off x="6010009" y="1967942"/>
            <a:ext cx="5697546" cy="2854003"/>
          </a:xfrm>
          <a:prstGeom prst="rect">
            <a:avLst/>
          </a:prstGeom>
          <a:ln w="12700">
            <a:solidFill>
              <a:schemeClr val="tx1"/>
            </a:solidFill>
          </a:ln>
        </p:spPr>
      </p:pic>
    </p:spTree>
    <p:extLst>
      <p:ext uri="{BB962C8B-B14F-4D97-AF65-F5344CB8AC3E}">
        <p14:creationId xmlns:p14="http://schemas.microsoft.com/office/powerpoint/2010/main" val="1993751489"/>
      </p:ext>
    </p:extLst>
  </p:cSld>
  <p:clrMapOvr>
    <a:masterClrMapping/>
  </p:clrMapOvr>
  <p:transition>
    <p:fade/>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Autoscale</a:t>
            </a:r>
          </a:p>
        </p:txBody>
      </p:sp>
      <p:sp>
        <p:nvSpPr>
          <p:cNvPr id="6" name="Text Placeholder 5">
            <a:extLst>
              <a:ext uri="{FF2B5EF4-FFF2-40B4-BE49-F238E27FC236}">
                <a16:creationId xmlns:a16="http://schemas.microsoft.com/office/drawing/2014/main" id="{C908289F-745A-4D24-9A96-CB42CB8DC84C}"/>
              </a:ext>
            </a:extLst>
          </p:cNvPr>
          <p:cNvSpPr>
            <a:spLocks noGrp="1"/>
          </p:cNvSpPr>
          <p:nvPr>
            <p:ph type="body" sz="quarter" idx="10"/>
          </p:nvPr>
        </p:nvSpPr>
        <p:spPr>
          <a:xfrm>
            <a:off x="584200" y="3769892"/>
            <a:ext cx="9424768" cy="2499146"/>
          </a:xfrm>
        </p:spPr>
        <p:txBody>
          <a:bodyPr/>
          <a:lstStyle/>
          <a:p>
            <a:r>
              <a:rPr lang="en-US" dirty="0"/>
              <a:t>Define rules to automatically adjust capacity</a:t>
            </a:r>
          </a:p>
          <a:p>
            <a:r>
              <a:rPr lang="en-US" dirty="0"/>
              <a:t>Scale out (increase) the number of VMs in the set</a:t>
            </a:r>
          </a:p>
          <a:p>
            <a:r>
              <a:rPr lang="en-US" dirty="0"/>
              <a:t>Scale in (reduce) the number of VMs in the set</a:t>
            </a:r>
          </a:p>
          <a:p>
            <a:r>
              <a:rPr lang="en-US" dirty="0"/>
              <a:t>Schedule events to increase or decrease at a fixed time</a:t>
            </a:r>
          </a:p>
          <a:p>
            <a:r>
              <a:rPr lang="en-US" dirty="0"/>
              <a:t>Reduces monitoring and optimizes performance</a:t>
            </a:r>
          </a:p>
        </p:txBody>
      </p:sp>
      <p:pic>
        <p:nvPicPr>
          <p:cNvPr id="2" name="Picture 2" descr="A diagram of a virtual machine scale set scaling from a minimum of 2 to a maximum of 5.">
            <a:extLst>
              <a:ext uri="{FF2B5EF4-FFF2-40B4-BE49-F238E27FC236}">
                <a16:creationId xmlns:a16="http://schemas.microsoft.com/office/drawing/2014/main" id="{F0E1F1F0-348D-4A40-9021-FA1CB330A0D5}"/>
              </a:ext>
            </a:extLst>
          </p:cNvPr>
          <p:cNvPicPr>
            <a:picLocks noChangeAspect="1"/>
          </p:cNvPicPr>
          <p:nvPr/>
        </p:nvPicPr>
        <p:blipFill>
          <a:blip r:embed="rId3"/>
          <a:stretch>
            <a:fillRect/>
          </a:stretch>
        </p:blipFill>
        <p:spPr>
          <a:xfrm>
            <a:off x="2082800" y="1255753"/>
            <a:ext cx="7435272" cy="2268311"/>
          </a:xfrm>
          <a:prstGeom prst="rect">
            <a:avLst/>
          </a:prstGeom>
        </p:spPr>
      </p:pic>
    </p:spTree>
    <p:extLst>
      <p:ext uri="{BB962C8B-B14F-4D97-AF65-F5344CB8AC3E}">
        <p14:creationId xmlns:p14="http://schemas.microsoft.com/office/powerpoint/2010/main" val="962869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6" y="3035808"/>
            <a:ext cx="10764656" cy="498598"/>
          </a:xfrm>
        </p:spPr>
        <p:txBody>
          <a:bodyPr/>
          <a:lstStyle/>
          <a:p>
            <a:r>
              <a:rPr lang="en-US" dirty="0"/>
              <a:t>Virtual Machine Extensions</a:t>
            </a:r>
          </a:p>
        </p:txBody>
      </p:sp>
    </p:spTree>
    <p:extLst>
      <p:ext uri="{BB962C8B-B14F-4D97-AF65-F5344CB8AC3E}">
        <p14:creationId xmlns:p14="http://schemas.microsoft.com/office/powerpoint/2010/main" val="1288682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D4DA7-EEAE-4A8B-A91E-6590B153BF49}"/>
              </a:ext>
            </a:extLst>
          </p:cNvPr>
          <p:cNvSpPr>
            <a:spLocks noGrp="1"/>
          </p:cNvSpPr>
          <p:nvPr>
            <p:ph type="title"/>
          </p:nvPr>
        </p:nvSpPr>
        <p:spPr/>
        <p:txBody>
          <a:bodyPr/>
          <a:lstStyle/>
          <a:p>
            <a:r>
              <a:rPr lang="en-US" dirty="0"/>
              <a:t>Virtual Machine Extensions Overview</a:t>
            </a:r>
          </a:p>
        </p:txBody>
      </p:sp>
      <p:sp>
        <p:nvSpPr>
          <p:cNvPr id="3" name="Text Placeholder 2">
            <a:extLst>
              <a:ext uri="{FF2B5EF4-FFF2-40B4-BE49-F238E27FC236}">
                <a16:creationId xmlns:a16="http://schemas.microsoft.com/office/drawing/2014/main" id="{905AEEDD-5D0D-4868-9530-91B5BD7D7319}"/>
              </a:ext>
            </a:extLst>
          </p:cNvPr>
          <p:cNvSpPr>
            <a:spLocks noGrp="1"/>
          </p:cNvSpPr>
          <p:nvPr>
            <p:ph type="body" sz="quarter" idx="10"/>
          </p:nvPr>
        </p:nvSpPr>
        <p:spPr>
          <a:xfrm>
            <a:off x="584200" y="1435497"/>
            <a:ext cx="11018520" cy="1465016"/>
          </a:xfrm>
        </p:spPr>
        <p:txBody>
          <a:bodyPr/>
          <a:lstStyle/>
          <a:p>
            <a:r>
              <a:rPr lang="en-US" dirty="0"/>
              <a:t>Virtual Machine Extensions</a:t>
            </a:r>
          </a:p>
          <a:p>
            <a:r>
              <a:rPr lang="en-US" dirty="0"/>
              <a:t>Custom Script Extensions</a:t>
            </a:r>
          </a:p>
          <a:p>
            <a:r>
              <a:rPr lang="en-US" dirty="0"/>
              <a:t>Desired State Configuration</a:t>
            </a:r>
          </a:p>
        </p:txBody>
      </p:sp>
    </p:spTree>
    <p:extLst>
      <p:ext uri="{BB962C8B-B14F-4D97-AF65-F5344CB8AC3E}">
        <p14:creationId xmlns:p14="http://schemas.microsoft.com/office/powerpoint/2010/main" val="954688042"/>
      </p:ext>
    </p:extLst>
  </p:cSld>
  <p:clrMapOvr>
    <a:masterClrMapping/>
  </p:clrMapOvr>
  <p:transition>
    <p:fade/>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Virtual Machine Extensions</a:t>
            </a:r>
          </a:p>
        </p:txBody>
      </p:sp>
      <p:sp>
        <p:nvSpPr>
          <p:cNvPr id="3" name="Text Placeholder 2">
            <a:extLst>
              <a:ext uri="{FF2B5EF4-FFF2-40B4-BE49-F238E27FC236}">
                <a16:creationId xmlns:a16="http://schemas.microsoft.com/office/drawing/2014/main" id="{5894A69C-958A-49B2-A75A-434C9DA2786F}"/>
              </a:ext>
            </a:extLst>
          </p:cNvPr>
          <p:cNvSpPr>
            <a:spLocks noGrp="1"/>
          </p:cNvSpPr>
          <p:nvPr>
            <p:ph type="body" sz="quarter" idx="10"/>
          </p:nvPr>
        </p:nvSpPr>
        <p:spPr>
          <a:xfrm>
            <a:off x="584200" y="1227679"/>
            <a:ext cx="5863492" cy="4998291"/>
          </a:xfrm>
        </p:spPr>
        <p:txBody>
          <a:bodyPr/>
          <a:lstStyle/>
          <a:p>
            <a:r>
              <a:rPr lang="en-US" dirty="0"/>
              <a:t>Extensions are small applications that provide post-deployment VM configuration and automation tasks</a:t>
            </a:r>
          </a:p>
          <a:p>
            <a:pPr lvl="0"/>
            <a:r>
              <a:rPr lang="en-US" dirty="0"/>
              <a:t>Managed with Azure CLI, PowerShell, Azure Resource Manager templates, and the Azure portal</a:t>
            </a:r>
          </a:p>
          <a:p>
            <a:pPr lvl="0"/>
            <a:r>
              <a:rPr lang="en-US" dirty="0"/>
              <a:t>Bundled with a new VM deployment or run against any existing system</a:t>
            </a:r>
          </a:p>
          <a:p>
            <a:pPr lvl="0"/>
            <a:r>
              <a:rPr lang="en-US" dirty="0"/>
              <a:t>Different for Windows and Linux machines</a:t>
            </a:r>
          </a:p>
        </p:txBody>
      </p:sp>
      <p:pic>
        <p:nvPicPr>
          <p:cNvPr id="2" name="Picture 3" descr="Screenshot of the Windows extensions page. The Custom Script Extension and PowerShell Desired State Configuration extensions are highlighted.">
            <a:extLst>
              <a:ext uri="{FF2B5EF4-FFF2-40B4-BE49-F238E27FC236}">
                <a16:creationId xmlns:a16="http://schemas.microsoft.com/office/drawing/2014/main" id="{05021455-9192-425E-98F3-E22E6BAC0F67}"/>
              </a:ext>
            </a:extLst>
          </p:cNvPr>
          <p:cNvPicPr>
            <a:picLocks noChangeAspect="1"/>
          </p:cNvPicPr>
          <p:nvPr/>
        </p:nvPicPr>
        <p:blipFill>
          <a:blip r:embed="rId3"/>
          <a:stretch>
            <a:fillRect/>
          </a:stretch>
        </p:blipFill>
        <p:spPr>
          <a:xfrm>
            <a:off x="7687569" y="988290"/>
            <a:ext cx="3088352" cy="5477163"/>
          </a:xfrm>
          <a:prstGeom prst="rect">
            <a:avLst/>
          </a:prstGeom>
          <a:ln>
            <a:solidFill>
              <a:schemeClr val="tx1"/>
            </a:solidFill>
          </a:ln>
        </p:spPr>
      </p:pic>
    </p:spTree>
    <p:extLst>
      <p:ext uri="{BB962C8B-B14F-4D97-AF65-F5344CB8AC3E}">
        <p14:creationId xmlns:p14="http://schemas.microsoft.com/office/powerpoint/2010/main" val="222707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Custom Script Extensions</a:t>
            </a:r>
          </a:p>
        </p:txBody>
      </p:sp>
      <p:sp>
        <p:nvSpPr>
          <p:cNvPr id="6" name="Text Placeholder 5">
            <a:extLst>
              <a:ext uri="{FF2B5EF4-FFF2-40B4-BE49-F238E27FC236}">
                <a16:creationId xmlns:a16="http://schemas.microsoft.com/office/drawing/2014/main" id="{C908289F-745A-4D24-9A96-CB42CB8DC84C}"/>
              </a:ext>
            </a:extLst>
          </p:cNvPr>
          <p:cNvSpPr>
            <a:spLocks noGrp="1"/>
          </p:cNvSpPr>
          <p:nvPr>
            <p:ph type="body" sz="quarter" idx="10"/>
          </p:nvPr>
        </p:nvSpPr>
        <p:spPr>
          <a:xfrm>
            <a:off x="588819" y="1435100"/>
            <a:ext cx="5688584" cy="4222694"/>
          </a:xfrm>
        </p:spPr>
        <p:txBody>
          <a:bodyPr vert="horz" wrap="square" lIns="0" tIns="0" rIns="0" bIns="0" rtlCol="0" anchor="t">
            <a:spAutoFit/>
          </a:bodyPr>
          <a:lstStyle/>
          <a:p>
            <a:r>
              <a:rPr lang="en-US" dirty="0">
                <a:latin typeface="Segoe UI Semilight"/>
                <a:cs typeface="Segoe UI Semilight"/>
              </a:rPr>
              <a:t>Extension scripts can be simple or complex</a:t>
            </a:r>
          </a:p>
          <a:p>
            <a:r>
              <a:rPr lang="en-US" dirty="0">
                <a:latin typeface="Segoe UI Semilight"/>
                <a:cs typeface="Segoe UI Semilight"/>
              </a:rPr>
              <a:t>Extensions have 90 minutes to run</a:t>
            </a:r>
          </a:p>
          <a:p>
            <a:r>
              <a:rPr lang="en-US" dirty="0">
                <a:latin typeface="Segoe UI Semilight"/>
                <a:cs typeface="Segoe UI Semilight"/>
              </a:rPr>
              <a:t>Double check dependencies to ensure availability</a:t>
            </a:r>
          </a:p>
          <a:p>
            <a:r>
              <a:rPr lang="en-US" dirty="0">
                <a:latin typeface="Segoe UI Semilight"/>
                <a:cs typeface="Segoe UI Semilight"/>
              </a:rPr>
              <a:t>Account for any errors that might occur </a:t>
            </a:r>
            <a:endParaRPr lang="en-US" dirty="0"/>
          </a:p>
          <a:p>
            <a:r>
              <a:rPr lang="en-US" dirty="0">
                <a:latin typeface="Segoe UI Semilight"/>
                <a:cs typeface="Segoe UI Semilight"/>
              </a:rPr>
              <a:t>Protect/encrypt sensitive information</a:t>
            </a:r>
          </a:p>
        </p:txBody>
      </p:sp>
      <p:pic>
        <p:nvPicPr>
          <p:cNvPr id="5" name="Picture 4" descr="Screenshot of the Install Custom Script extension page is shown. There are two text boxes. The script file information is required. The arguments information is optional.">
            <a:extLst>
              <a:ext uri="{FF2B5EF4-FFF2-40B4-BE49-F238E27FC236}">
                <a16:creationId xmlns:a16="http://schemas.microsoft.com/office/drawing/2014/main" id="{C28BA805-85C9-4146-944D-8D7AA0A50C36}"/>
              </a:ext>
            </a:extLst>
          </p:cNvPr>
          <p:cNvPicPr>
            <a:picLocks noChangeAspect="1"/>
          </p:cNvPicPr>
          <p:nvPr/>
        </p:nvPicPr>
        <p:blipFill>
          <a:blip r:embed="rId3"/>
          <a:stretch>
            <a:fillRect/>
          </a:stretch>
        </p:blipFill>
        <p:spPr>
          <a:xfrm>
            <a:off x="6531427" y="1847462"/>
            <a:ext cx="5169305" cy="2546004"/>
          </a:xfrm>
          <a:prstGeom prst="rect">
            <a:avLst/>
          </a:prstGeom>
        </p:spPr>
      </p:pic>
      <p:sp>
        <p:nvSpPr>
          <p:cNvPr id="4" name="Rectangle 3">
            <a:extLst>
              <a:ext uri="{FF2B5EF4-FFF2-40B4-BE49-F238E27FC236}">
                <a16:creationId xmlns:a16="http://schemas.microsoft.com/office/drawing/2014/main" id="{31EB11A7-DED9-4FB7-A268-D4ADE0FBAB58}"/>
              </a:ext>
            </a:extLst>
          </p:cNvPr>
          <p:cNvSpPr/>
          <p:nvPr/>
        </p:nvSpPr>
        <p:spPr>
          <a:xfrm>
            <a:off x="708521" y="6071724"/>
            <a:ext cx="10415016" cy="461665"/>
          </a:xfrm>
          <a:prstGeom prst="rect">
            <a:avLst/>
          </a:prstGeom>
        </p:spPr>
        <p:txBody>
          <a:bodyPr wrap="square">
            <a:spAutoFit/>
          </a:bodyPr>
          <a:lstStyle/>
          <a:p>
            <a:r>
              <a:rPr lang="en-US" sz="2400" dirty="0">
                <a:solidFill>
                  <a:srgbClr val="92D050"/>
                </a:solidFill>
                <a:latin typeface="Segoe UI Emoji" panose="020B0502040204020203" pitchFamily="34" charset="0"/>
              </a:rPr>
              <a:t>✔️ </a:t>
            </a:r>
            <a:r>
              <a:rPr lang="en-US" sz="2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For PowerShell use the Set-AzVmCustomScriptExtension command </a:t>
            </a:r>
          </a:p>
        </p:txBody>
      </p:sp>
    </p:spTree>
    <p:extLst>
      <p:ext uri="{BB962C8B-B14F-4D97-AF65-F5344CB8AC3E}">
        <p14:creationId xmlns:p14="http://schemas.microsoft.com/office/powerpoint/2010/main" val="4113788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6" y="3035808"/>
            <a:ext cx="10764656" cy="498598"/>
          </a:xfrm>
        </p:spPr>
        <p:txBody>
          <a:bodyPr/>
          <a:lstStyle/>
          <a:p>
            <a:r>
              <a:rPr lang="en-US" dirty="0"/>
              <a:t>Module 08 Lab and Review</a:t>
            </a:r>
            <a:endParaRPr lang="en-US" strike="sngStrike" dirty="0">
              <a:solidFill>
                <a:srgbClr val="FF0000"/>
              </a:solidFill>
            </a:endParaRPr>
          </a:p>
        </p:txBody>
      </p:sp>
    </p:spTree>
    <p:extLst>
      <p:ext uri="{BB962C8B-B14F-4D97-AF65-F5344CB8AC3E}">
        <p14:creationId xmlns:p14="http://schemas.microsoft.com/office/powerpoint/2010/main" val="247298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3928" y="2315238"/>
            <a:ext cx="4445000" cy="1661993"/>
          </a:xfrm>
        </p:spPr>
        <p:txBody>
          <a:bodyPr anchor="ctr" anchorCtr="0"/>
          <a:lstStyle/>
          <a:p>
            <a:r>
              <a:rPr lang="en-US" dirty="0">
                <a:cs typeface="Segoe UI"/>
              </a:rPr>
              <a:t>AZ-104T00A</a:t>
            </a:r>
            <a:br>
              <a:rPr lang="en-US" dirty="0"/>
            </a:br>
            <a:r>
              <a:rPr lang="en-US" dirty="0">
                <a:cs typeface="Segoe UI"/>
              </a:rPr>
              <a:t>Module 09: </a:t>
            </a:r>
            <a:br>
              <a:rPr lang="en-US" dirty="0"/>
            </a:br>
            <a:r>
              <a:rPr lang="en-US" dirty="0">
                <a:cs typeface="Segoe UI"/>
              </a:rPr>
              <a:t>Serverless Computing</a:t>
            </a:r>
          </a:p>
        </p:txBody>
      </p:sp>
    </p:spTree>
    <p:extLst>
      <p:ext uri="{BB962C8B-B14F-4D97-AF65-F5344CB8AC3E}">
        <p14:creationId xmlns:p14="http://schemas.microsoft.com/office/powerpoint/2010/main" val="3041900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06FB1-ADCB-44A6-A586-4BE06B83C4E8}"/>
              </a:ext>
            </a:extLst>
          </p:cNvPr>
          <p:cNvSpPr>
            <a:spLocks noGrp="1"/>
          </p:cNvSpPr>
          <p:nvPr>
            <p:ph type="title"/>
          </p:nvPr>
        </p:nvSpPr>
        <p:spPr/>
        <p:txBody>
          <a:bodyPr/>
          <a:lstStyle/>
          <a:p>
            <a:r>
              <a:rPr lang="en-US" dirty="0"/>
              <a:t>Subscriptions and Accounts Overview</a:t>
            </a:r>
          </a:p>
        </p:txBody>
      </p:sp>
      <p:sp>
        <p:nvSpPr>
          <p:cNvPr id="3" name="Text Placeholder 2">
            <a:extLst>
              <a:ext uri="{FF2B5EF4-FFF2-40B4-BE49-F238E27FC236}">
                <a16:creationId xmlns:a16="http://schemas.microsoft.com/office/drawing/2014/main" id="{332D3DB3-B59D-4E6F-98E4-F1169ABE032D}"/>
              </a:ext>
            </a:extLst>
          </p:cNvPr>
          <p:cNvSpPr>
            <a:spLocks noGrp="1"/>
          </p:cNvSpPr>
          <p:nvPr>
            <p:ph type="body" sz="quarter" idx="10"/>
          </p:nvPr>
        </p:nvSpPr>
        <p:spPr>
          <a:xfrm>
            <a:off x="584200" y="1435497"/>
            <a:ext cx="11018520" cy="3533275"/>
          </a:xfrm>
        </p:spPr>
        <p:txBody>
          <a:bodyPr vert="horz" wrap="square" lIns="0" tIns="0" rIns="0" bIns="0" rtlCol="0" anchor="t">
            <a:spAutoFit/>
          </a:bodyPr>
          <a:lstStyle/>
          <a:p>
            <a:r>
              <a:rPr lang="en-US" dirty="0">
                <a:latin typeface="Segoe UI Semilight"/>
                <a:cs typeface="Segoe UI Semilight"/>
              </a:rPr>
              <a:t>Regions</a:t>
            </a:r>
          </a:p>
          <a:p>
            <a:r>
              <a:rPr lang="en-US" dirty="0">
                <a:latin typeface="Segoe UI Semilight"/>
                <a:cs typeface="Segoe UI Semilight"/>
              </a:rPr>
              <a:t>Azure Subscriptions</a:t>
            </a:r>
            <a:endParaRPr lang="en-US" dirty="0"/>
          </a:p>
          <a:p>
            <a:r>
              <a:rPr lang="en-US" dirty="0"/>
              <a:t>Getting a Subscription</a:t>
            </a:r>
          </a:p>
          <a:p>
            <a:r>
              <a:rPr lang="en-US" dirty="0"/>
              <a:t>Subscription Usage</a:t>
            </a:r>
          </a:p>
          <a:p>
            <a:r>
              <a:rPr lang="en-US" dirty="0">
                <a:latin typeface="Segoe UI Semilight"/>
                <a:cs typeface="Segoe UI Semilight"/>
              </a:rPr>
              <a:t>Cost Management</a:t>
            </a:r>
            <a:endParaRPr lang="en-US" dirty="0">
              <a:solidFill>
                <a:srgbClr val="1A1A1A"/>
              </a:solidFill>
              <a:latin typeface="Segoe UI Semilight"/>
              <a:cs typeface="Segoe UI Semilight"/>
            </a:endParaRPr>
          </a:p>
          <a:p>
            <a:r>
              <a:rPr lang="en-US" dirty="0">
                <a:solidFill>
                  <a:schemeClr val="tx1"/>
                </a:solidFill>
                <a:latin typeface="Segoe UI Semilight"/>
                <a:cs typeface="Segoe UI Semilight"/>
              </a:rPr>
              <a:t>Resource Tags </a:t>
            </a:r>
            <a:endParaRPr lang="en-US" dirty="0">
              <a:solidFill>
                <a:schemeClr val="tx1"/>
              </a:solidFill>
            </a:endParaRPr>
          </a:p>
          <a:p>
            <a:r>
              <a:rPr lang="en-US" dirty="0">
                <a:solidFill>
                  <a:schemeClr val="tx1"/>
                </a:solidFill>
                <a:latin typeface="Segoe UI Semilight"/>
                <a:cs typeface="Segoe UI Semilight"/>
              </a:rPr>
              <a:t>Cost Savings</a:t>
            </a:r>
            <a:endParaRPr lang="en-US" dirty="0">
              <a:solidFill>
                <a:srgbClr val="FF0000"/>
              </a:solidFill>
            </a:endParaRPr>
          </a:p>
        </p:txBody>
      </p:sp>
    </p:spTree>
    <p:extLst>
      <p:ext uri="{BB962C8B-B14F-4D97-AF65-F5344CB8AC3E}">
        <p14:creationId xmlns:p14="http://schemas.microsoft.com/office/powerpoint/2010/main" val="4253795811"/>
      </p:ext>
    </p:extLst>
  </p:cSld>
  <p:clrMapOvr>
    <a:masterClrMapping/>
  </p:clrMapOvr>
  <p:transition>
    <p:fade/>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736BC-719D-45C5-872C-A705A220D04C}"/>
              </a:ext>
            </a:extLst>
          </p:cNvPr>
          <p:cNvSpPr>
            <a:spLocks noGrp="1"/>
          </p:cNvSpPr>
          <p:nvPr>
            <p:ph type="title"/>
          </p:nvPr>
        </p:nvSpPr>
        <p:spPr/>
        <p:txBody>
          <a:bodyPr/>
          <a:lstStyle/>
          <a:p>
            <a:r>
              <a:rPr lang="en-US" dirty="0">
                <a:solidFill>
                  <a:schemeClr val="tx1"/>
                </a:solidFill>
                <a:cs typeface="Segoe UI"/>
              </a:rPr>
              <a:t>Module Overview</a:t>
            </a:r>
          </a:p>
        </p:txBody>
      </p:sp>
      <p:sp>
        <p:nvSpPr>
          <p:cNvPr id="3" name="Text Placeholder 2">
            <a:extLst>
              <a:ext uri="{FF2B5EF4-FFF2-40B4-BE49-F238E27FC236}">
                <a16:creationId xmlns:a16="http://schemas.microsoft.com/office/drawing/2014/main" id="{0D930D4C-EC3A-4732-80A6-D0D7CF4EFDE2}"/>
              </a:ext>
            </a:extLst>
          </p:cNvPr>
          <p:cNvSpPr>
            <a:spLocks noGrp="1"/>
          </p:cNvSpPr>
          <p:nvPr>
            <p:ph type="body" sz="quarter" idx="10"/>
          </p:nvPr>
        </p:nvSpPr>
        <p:spPr>
          <a:xfrm>
            <a:off x="584200" y="1435497"/>
            <a:ext cx="11018520" cy="1982081"/>
          </a:xfrm>
        </p:spPr>
        <p:txBody>
          <a:bodyPr vert="horz" wrap="square" lIns="0" tIns="0" rIns="0" bIns="0" rtlCol="0" anchor="t">
            <a:spAutoFit/>
          </a:bodyPr>
          <a:lstStyle/>
          <a:p>
            <a:r>
              <a:rPr lang="en-US" dirty="0">
                <a:solidFill>
                  <a:schemeClr val="tx1"/>
                </a:solidFill>
                <a:latin typeface="Segoe UI Semilight"/>
                <a:cs typeface="Segoe UI Semilight"/>
              </a:rPr>
              <a:t>Azure App Service Plans</a:t>
            </a:r>
            <a:endParaRPr lang="en-US" dirty="0">
              <a:solidFill>
                <a:schemeClr val="tx1"/>
              </a:solidFill>
            </a:endParaRPr>
          </a:p>
          <a:p>
            <a:r>
              <a:rPr lang="en-US" dirty="0">
                <a:solidFill>
                  <a:schemeClr val="tx1"/>
                </a:solidFill>
                <a:latin typeface="Segoe UI Semilight"/>
                <a:cs typeface="Segoe UI Semilight"/>
              </a:rPr>
              <a:t>Azure App Services</a:t>
            </a:r>
            <a:endParaRPr lang="en-US" dirty="0">
              <a:solidFill>
                <a:schemeClr val="tx1"/>
              </a:solidFill>
            </a:endParaRPr>
          </a:p>
          <a:p>
            <a:r>
              <a:rPr lang="en-US" dirty="0">
                <a:solidFill>
                  <a:schemeClr val="tx1"/>
                </a:solidFill>
                <a:latin typeface="Segoe UI Semilight"/>
                <a:cs typeface="Segoe UI Semilight"/>
              </a:rPr>
              <a:t>Container Services</a:t>
            </a:r>
          </a:p>
          <a:p>
            <a:r>
              <a:rPr lang="en-US" dirty="0">
                <a:solidFill>
                  <a:schemeClr val="tx1"/>
                </a:solidFill>
                <a:latin typeface="Segoe UI Semilight"/>
                <a:cs typeface="Segoe UI Semilight"/>
              </a:rPr>
              <a:t>Azure Kubernetes Service</a:t>
            </a:r>
            <a:endParaRPr lang="en-US" dirty="0">
              <a:solidFill>
                <a:schemeClr val="tx1"/>
              </a:solidFill>
            </a:endParaRPr>
          </a:p>
        </p:txBody>
      </p:sp>
    </p:spTree>
    <p:extLst>
      <p:ext uri="{BB962C8B-B14F-4D97-AF65-F5344CB8AC3E}">
        <p14:creationId xmlns:p14="http://schemas.microsoft.com/office/powerpoint/2010/main" val="2118460463"/>
      </p:ext>
    </p:extLst>
  </p:cSld>
  <p:clrMapOvr>
    <a:masterClrMapping/>
  </p:clrMapOvr>
  <p:transition>
    <p:fade/>
  </p:transition>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6" y="2537210"/>
            <a:ext cx="9144000" cy="997196"/>
          </a:xfrm>
        </p:spPr>
        <p:txBody>
          <a:bodyPr/>
          <a:lstStyle/>
          <a:p>
            <a:br>
              <a:rPr lang="en-US" dirty="0"/>
            </a:br>
            <a:r>
              <a:rPr lang="en-US" b="1" dirty="0">
                <a:cs typeface="Segoe UI"/>
              </a:rPr>
              <a:t>Azure App Service </a:t>
            </a:r>
            <a:r>
              <a:rPr lang="en-US" b="1" dirty="0">
                <a:solidFill>
                  <a:schemeClr val="tx1"/>
                </a:solidFill>
                <a:cs typeface="Segoe UI"/>
              </a:rPr>
              <a:t>Plans</a:t>
            </a:r>
            <a:endParaRPr lang="en-US" dirty="0">
              <a:solidFill>
                <a:schemeClr val="tx1"/>
              </a:solidFill>
            </a:endParaRPr>
          </a:p>
        </p:txBody>
      </p:sp>
    </p:spTree>
    <p:extLst>
      <p:ext uri="{BB962C8B-B14F-4D97-AF65-F5344CB8AC3E}">
        <p14:creationId xmlns:p14="http://schemas.microsoft.com/office/powerpoint/2010/main" val="4193748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tx1"/>
                </a:solidFill>
              </a:rPr>
              <a:t>Azure App Service Overview</a:t>
            </a:r>
          </a:p>
        </p:txBody>
      </p:sp>
      <p:sp>
        <p:nvSpPr>
          <p:cNvPr id="10" name="Text Placeholder 5">
            <a:extLst>
              <a:ext uri="{FF2B5EF4-FFF2-40B4-BE49-F238E27FC236}">
                <a16:creationId xmlns:a16="http://schemas.microsoft.com/office/drawing/2014/main" id="{D6B86ACE-7EB3-48D6-BB84-628A9CF9B6C4}"/>
              </a:ext>
            </a:extLst>
          </p:cNvPr>
          <p:cNvSpPr>
            <a:spLocks noGrp="1"/>
          </p:cNvSpPr>
          <p:nvPr>
            <p:ph type="body" sz="quarter" idx="10"/>
          </p:nvPr>
        </p:nvSpPr>
        <p:spPr>
          <a:xfrm>
            <a:off x="584200" y="1435497"/>
            <a:ext cx="11018520" cy="430887"/>
          </a:xfrm>
        </p:spPr>
        <p:txBody>
          <a:bodyPr/>
          <a:lstStyle/>
          <a:p>
            <a:r>
              <a:rPr lang="en-US" dirty="0"/>
              <a:t> </a:t>
            </a:r>
          </a:p>
        </p:txBody>
      </p:sp>
      <p:sp>
        <p:nvSpPr>
          <p:cNvPr id="7" name="Text Placeholder 5">
            <a:extLst>
              <a:ext uri="{FF2B5EF4-FFF2-40B4-BE49-F238E27FC236}">
                <a16:creationId xmlns:a16="http://schemas.microsoft.com/office/drawing/2014/main" id="{05CB8F14-7991-4EB7-B018-32D03830635F}"/>
              </a:ext>
            </a:extLst>
          </p:cNvPr>
          <p:cNvSpPr txBox="1">
            <a:spLocks/>
          </p:cNvSpPr>
          <p:nvPr/>
        </p:nvSpPr>
        <p:spPr>
          <a:xfrm>
            <a:off x="586840" y="1442726"/>
            <a:ext cx="10188548" cy="1982081"/>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tx1"/>
                </a:solidFill>
                <a:latin typeface="Segoe UI Semilight"/>
                <a:cs typeface="Segoe UI Semilight"/>
              </a:rPr>
              <a:t>Azure App Service Plans</a:t>
            </a:r>
            <a:endParaRPr lang="en-US" dirty="0">
              <a:solidFill>
                <a:schemeClr val="tx1"/>
              </a:solidFill>
            </a:endParaRPr>
          </a:p>
          <a:p>
            <a:r>
              <a:rPr lang="en-US" dirty="0">
                <a:solidFill>
                  <a:schemeClr val="tx1"/>
                </a:solidFill>
                <a:latin typeface="Segoe UI Semilight"/>
                <a:cs typeface="Segoe UI Semilight"/>
              </a:rPr>
              <a:t>App Service Plan Pricing Tiers</a:t>
            </a:r>
          </a:p>
          <a:p>
            <a:r>
              <a:rPr lang="en-US" dirty="0">
                <a:solidFill>
                  <a:schemeClr val="tx1"/>
                </a:solidFill>
                <a:latin typeface="Segoe UI Semilight"/>
                <a:cs typeface="Segoe UI Semilight"/>
              </a:rPr>
              <a:t>App Service Plan Scaling</a:t>
            </a:r>
          </a:p>
          <a:p>
            <a:r>
              <a:rPr lang="en-US" dirty="0">
                <a:solidFill>
                  <a:schemeClr val="tx1"/>
                </a:solidFill>
                <a:latin typeface="Segoe UI Semilight"/>
                <a:cs typeface="Segoe UI Semilight"/>
              </a:rPr>
              <a:t>App Service Plan Scale Out</a:t>
            </a:r>
          </a:p>
        </p:txBody>
      </p:sp>
    </p:spTree>
    <p:extLst>
      <p:ext uri="{BB962C8B-B14F-4D97-AF65-F5344CB8AC3E}">
        <p14:creationId xmlns:p14="http://schemas.microsoft.com/office/powerpoint/2010/main" val="3287605724"/>
      </p:ext>
    </p:extLst>
  </p:cSld>
  <p:clrMapOvr>
    <a:masterClrMapping/>
  </p:clrMapOvr>
  <p:transition>
    <p:fade/>
  </p:transitio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Azure App Service Plans</a:t>
            </a:r>
          </a:p>
        </p:txBody>
      </p:sp>
      <p:sp>
        <p:nvSpPr>
          <p:cNvPr id="3" name="Text Placeholder 2">
            <a:extLst>
              <a:ext uri="{FF2B5EF4-FFF2-40B4-BE49-F238E27FC236}">
                <a16:creationId xmlns:a16="http://schemas.microsoft.com/office/drawing/2014/main" id="{B10492EA-3F76-45E7-9702-F77076EF79BD}"/>
              </a:ext>
            </a:extLst>
          </p:cNvPr>
          <p:cNvSpPr>
            <a:spLocks noGrp="1"/>
          </p:cNvSpPr>
          <p:nvPr>
            <p:ph type="body" sz="quarter" idx="10"/>
          </p:nvPr>
        </p:nvSpPr>
        <p:spPr>
          <a:xfrm>
            <a:off x="590868" y="1435100"/>
            <a:ext cx="10524436" cy="4185761"/>
          </a:xfrm>
        </p:spPr>
        <p:txBody>
          <a:bodyPr/>
          <a:lstStyle/>
          <a:p>
            <a:r>
              <a:rPr lang="en-US" dirty="0"/>
              <a:t>Define a set of compute resources for a web app to run</a:t>
            </a:r>
          </a:p>
          <a:p>
            <a:r>
              <a:rPr lang="en-US" dirty="0"/>
              <a:t>Determines performance, price, and features</a:t>
            </a:r>
          </a:p>
          <a:p>
            <a:r>
              <a:rPr lang="en-US" dirty="0"/>
              <a:t>One or more apps can be configured to run in the same App Service plan</a:t>
            </a:r>
          </a:p>
          <a:p>
            <a:r>
              <a:rPr lang="en-US" dirty="0"/>
              <a:t>App Service plans define:</a:t>
            </a:r>
          </a:p>
          <a:p>
            <a:pPr lvl="1"/>
            <a:r>
              <a:rPr lang="en-US" sz="2400" dirty="0">
                <a:latin typeface="Segoe UI Semilight" panose="020B0402040204020203" pitchFamily="34" charset="0"/>
                <a:cs typeface="Segoe UI Semilight" panose="020B0402040204020203" pitchFamily="34" charset="0"/>
              </a:rPr>
              <a:t>Region where compute resources will be created </a:t>
            </a:r>
          </a:p>
          <a:p>
            <a:pPr lvl="1"/>
            <a:r>
              <a:rPr lang="en-US" sz="2400" dirty="0">
                <a:latin typeface="Segoe UI Semilight" panose="020B0402040204020203" pitchFamily="34" charset="0"/>
                <a:cs typeface="Segoe UI Semilight" panose="020B0402040204020203" pitchFamily="34" charset="0"/>
              </a:rPr>
              <a:t>Number of virtual machine instances </a:t>
            </a:r>
          </a:p>
          <a:p>
            <a:pPr lvl="1"/>
            <a:r>
              <a:rPr lang="en-US" sz="2400" dirty="0">
                <a:latin typeface="Segoe UI Semilight" panose="020B0402040204020203" pitchFamily="34" charset="0"/>
                <a:cs typeface="Segoe UI Semilight" panose="020B0402040204020203" pitchFamily="34" charset="0"/>
              </a:rPr>
              <a:t>Size of virtual machine instances (Small, Medium, Large)</a:t>
            </a:r>
          </a:p>
          <a:p>
            <a:pPr lvl="1"/>
            <a:r>
              <a:rPr lang="en-US" sz="2400" dirty="0">
                <a:latin typeface="Segoe UI Semilight" panose="020B0402040204020203" pitchFamily="34" charset="0"/>
                <a:cs typeface="Segoe UI Semilight" panose="020B0402040204020203" pitchFamily="34" charset="0"/>
              </a:rPr>
              <a:t>Pricing tier (next slide)</a:t>
            </a:r>
            <a:endParaRPr lang="en-US" dirty="0"/>
          </a:p>
        </p:txBody>
      </p:sp>
    </p:spTree>
    <p:extLst>
      <p:ext uri="{BB962C8B-B14F-4D97-AF65-F5344CB8AC3E}">
        <p14:creationId xmlns:p14="http://schemas.microsoft.com/office/powerpoint/2010/main" val="295580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cs typeface="Segoe UI"/>
              </a:rPr>
              <a:t>App Service Plan Pricing Tiers</a:t>
            </a:r>
          </a:p>
        </p:txBody>
      </p:sp>
      <p:sp>
        <p:nvSpPr>
          <p:cNvPr id="3" name="Text Placeholder 2">
            <a:extLst>
              <a:ext uri="{FF2B5EF4-FFF2-40B4-BE49-F238E27FC236}">
                <a16:creationId xmlns:a16="http://schemas.microsoft.com/office/drawing/2014/main" id="{B10492EA-3F76-45E7-9702-F77076EF79BD}"/>
              </a:ext>
            </a:extLst>
          </p:cNvPr>
          <p:cNvSpPr>
            <a:spLocks noGrp="1"/>
          </p:cNvSpPr>
          <p:nvPr>
            <p:ph type="body" sz="quarter" idx="10"/>
          </p:nvPr>
        </p:nvSpPr>
        <p:spPr>
          <a:xfrm>
            <a:off x="586740" y="4761166"/>
            <a:ext cx="10932598" cy="1661993"/>
          </a:xfrm>
        </p:spPr>
        <p:txBody>
          <a:bodyPr vert="horz" wrap="square" lIns="0" tIns="0" rIns="0" bIns="0" rtlCol="0" anchor="t">
            <a:spAutoFit/>
          </a:bodyPr>
          <a:lstStyle/>
          <a:p>
            <a:pPr lvl="0"/>
            <a:r>
              <a:rPr lang="en-US" sz="2000" b="1" dirty="0">
                <a:latin typeface="Segoe UI Semilight"/>
                <a:cs typeface="Segoe UI Semilight"/>
              </a:rPr>
              <a:t>Shared compute (</a:t>
            </a:r>
            <a:r>
              <a:rPr lang="en-US" sz="2000" dirty="0">
                <a:latin typeface="Segoe UI Semilight"/>
                <a:cs typeface="Segoe UI Semilight"/>
              </a:rPr>
              <a:t>Free and Shared). Run apps on the same Azure VM as other App Service apps, and the resources cannot scale out</a:t>
            </a:r>
          </a:p>
          <a:p>
            <a:pPr lvl="0"/>
            <a:r>
              <a:rPr lang="en-US" sz="2000" b="1" dirty="0">
                <a:latin typeface="Segoe UI Semilight"/>
                <a:cs typeface="Segoe UI Semilight"/>
              </a:rPr>
              <a:t>Dedicated compute</a:t>
            </a:r>
            <a:r>
              <a:rPr lang="en-US" sz="2000" dirty="0">
                <a:latin typeface="Segoe UI Semilight"/>
                <a:cs typeface="Segoe UI Semilight"/>
              </a:rPr>
              <a:t> (Basic, Standard, Premium). Run apps in the same plan in dedicated Azure VMs</a:t>
            </a:r>
          </a:p>
          <a:p>
            <a:pPr lvl="0"/>
            <a:r>
              <a:rPr lang="en-US" sz="2000" b="1" dirty="0">
                <a:latin typeface="Segoe UI Semilight"/>
                <a:cs typeface="Segoe UI Semilight"/>
              </a:rPr>
              <a:t>Isolated</a:t>
            </a:r>
            <a:r>
              <a:rPr lang="en-US" sz="2000" dirty="0">
                <a:latin typeface="Segoe UI Semilight"/>
                <a:cs typeface="Segoe UI Semilight"/>
              </a:rPr>
              <a:t>. Runs apps on dedicated Azure VMs in dedicated Azure virtual networks</a:t>
            </a:r>
          </a:p>
        </p:txBody>
      </p:sp>
      <p:graphicFrame>
        <p:nvGraphicFramePr>
          <p:cNvPr id="8" name="Table 7">
            <a:extLst>
              <a:ext uri="{FF2B5EF4-FFF2-40B4-BE49-F238E27FC236}">
                <a16:creationId xmlns:a16="http://schemas.microsoft.com/office/drawing/2014/main" id="{13449A8D-6832-46D8-8419-557E01C1B8FC}"/>
              </a:ext>
            </a:extLst>
          </p:cNvPr>
          <p:cNvGraphicFramePr>
            <a:graphicFrameLocks noGrp="1"/>
          </p:cNvGraphicFramePr>
          <p:nvPr/>
        </p:nvGraphicFramePr>
        <p:xfrm>
          <a:off x="710119" y="1507807"/>
          <a:ext cx="10682592" cy="3042573"/>
        </p:xfrm>
        <a:graphic>
          <a:graphicData uri="http://schemas.openxmlformats.org/drawingml/2006/table">
            <a:tbl>
              <a:tblPr firstRow="1">
                <a:tableStyleId>{6E25E649-3F16-4E02-A733-19D2CDBF48F0}</a:tableStyleId>
              </a:tblPr>
              <a:tblGrid>
                <a:gridCol w="2130358">
                  <a:extLst>
                    <a:ext uri="{9D8B030D-6E8A-4147-A177-3AD203B41FA5}">
                      <a16:colId xmlns:a16="http://schemas.microsoft.com/office/drawing/2014/main" val="2387840815"/>
                    </a:ext>
                  </a:extLst>
                </a:gridCol>
                <a:gridCol w="810355">
                  <a:extLst>
                    <a:ext uri="{9D8B030D-6E8A-4147-A177-3AD203B41FA5}">
                      <a16:colId xmlns:a16="http://schemas.microsoft.com/office/drawing/2014/main" val="1941269257"/>
                    </a:ext>
                  </a:extLst>
                </a:gridCol>
                <a:gridCol w="1260305">
                  <a:extLst>
                    <a:ext uri="{9D8B030D-6E8A-4147-A177-3AD203B41FA5}">
                      <a16:colId xmlns:a16="http://schemas.microsoft.com/office/drawing/2014/main" val="3444600507"/>
                    </a:ext>
                  </a:extLst>
                </a:gridCol>
                <a:gridCol w="1330323">
                  <a:extLst>
                    <a:ext uri="{9D8B030D-6E8A-4147-A177-3AD203B41FA5}">
                      <a16:colId xmlns:a16="http://schemas.microsoft.com/office/drawing/2014/main" val="2653829490"/>
                    </a:ext>
                  </a:extLst>
                </a:gridCol>
                <a:gridCol w="1520369">
                  <a:extLst>
                    <a:ext uri="{9D8B030D-6E8A-4147-A177-3AD203B41FA5}">
                      <a16:colId xmlns:a16="http://schemas.microsoft.com/office/drawing/2014/main" val="2479770275"/>
                    </a:ext>
                  </a:extLst>
                </a:gridCol>
                <a:gridCol w="1690410">
                  <a:extLst>
                    <a:ext uri="{9D8B030D-6E8A-4147-A177-3AD203B41FA5}">
                      <a16:colId xmlns:a16="http://schemas.microsoft.com/office/drawing/2014/main" val="661541478"/>
                    </a:ext>
                  </a:extLst>
                </a:gridCol>
                <a:gridCol w="1940472">
                  <a:extLst>
                    <a:ext uri="{9D8B030D-6E8A-4147-A177-3AD203B41FA5}">
                      <a16:colId xmlns:a16="http://schemas.microsoft.com/office/drawing/2014/main" val="2780448184"/>
                    </a:ext>
                  </a:extLst>
                </a:gridCol>
              </a:tblGrid>
              <a:tr h="846306">
                <a:tc>
                  <a:txBody>
                    <a:bodyPr/>
                    <a:lstStyle/>
                    <a:p>
                      <a:pPr lvl="0" algn="ctr">
                        <a:buNone/>
                      </a:pPr>
                      <a:r>
                        <a:rPr lang="en-US" sz="1400" b="1" kern="1200" cap="none" dirty="0">
                          <a:solidFill>
                            <a:schemeClr val="lt1"/>
                          </a:solidFill>
                          <a:effectLst/>
                          <a:latin typeface="+mn-lt"/>
                          <a:ea typeface="+mn-ea"/>
                          <a:cs typeface="+mn-cs"/>
                        </a:rPr>
                        <a:t>Selected Features</a:t>
                      </a:r>
                    </a:p>
                  </a:txBody>
                  <a:tcPr marL="63004" marR="63004" marT="63004" marB="63004"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fontAlgn="t"/>
                      <a:r>
                        <a:rPr lang="en-US" sz="1400" b="1" cap="none" dirty="0">
                          <a:effectLst/>
                        </a:rPr>
                        <a:t>Free</a:t>
                      </a:r>
                      <a:r>
                        <a:rPr lang="en-US" sz="1400" b="0" cap="none" dirty="0">
                          <a:effectLst/>
                        </a:rPr>
                        <a:t> </a:t>
                      </a:r>
                    </a:p>
                  </a:txBody>
                  <a:tcPr marL="63004" marR="63004" marT="63004" marB="630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fontAlgn="t"/>
                      <a:r>
                        <a:rPr lang="en-US" sz="1400" b="1" cap="none" dirty="0">
                          <a:effectLst/>
                        </a:rPr>
                        <a:t>Shared</a:t>
                      </a:r>
                      <a:r>
                        <a:rPr lang="en-US" sz="1400" b="0" cap="none" dirty="0">
                          <a:effectLst/>
                        </a:rPr>
                        <a:t> </a:t>
                      </a:r>
                    </a:p>
                    <a:p>
                      <a:pPr algn="ctr" fontAlgn="t"/>
                      <a:r>
                        <a:rPr lang="en-US" sz="1400" b="0" cap="none" dirty="0">
                          <a:effectLst/>
                        </a:rPr>
                        <a:t>(dev/test)</a:t>
                      </a:r>
                    </a:p>
                  </a:txBody>
                  <a:tcPr marL="63004" marR="63004" marT="63004" marB="630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400" b="1" cap="none" dirty="0">
                          <a:effectLst/>
                        </a:rPr>
                        <a:t>Basic </a:t>
                      </a:r>
                    </a:p>
                    <a:p>
                      <a:pPr algn="ctr" fontAlgn="t"/>
                      <a:r>
                        <a:rPr lang="en-US" sz="1400" b="0" cap="none" dirty="0">
                          <a:effectLst/>
                        </a:rPr>
                        <a:t>(dedicated dev/test )</a:t>
                      </a:r>
                    </a:p>
                  </a:txBody>
                  <a:tcPr marL="63004" marR="63004" marT="63004" marB="630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400" b="1" cap="none" dirty="0">
                          <a:effectLst/>
                        </a:rPr>
                        <a:t>Standard</a:t>
                      </a:r>
                      <a:r>
                        <a:rPr lang="en-US" sz="1400" b="0" cap="none" dirty="0">
                          <a:effectLst/>
                        </a:rPr>
                        <a:t> </a:t>
                      </a:r>
                    </a:p>
                    <a:p>
                      <a:pPr algn="ctr" fontAlgn="t"/>
                      <a:r>
                        <a:rPr lang="en-US" sz="1400" b="0" cap="none" dirty="0">
                          <a:effectLst/>
                        </a:rPr>
                        <a:t>(production workloads)</a:t>
                      </a:r>
                    </a:p>
                  </a:txBody>
                  <a:tcPr marL="63004" marR="63004" marT="63004" marB="630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400" b="1" cap="none" dirty="0">
                          <a:effectLst/>
                        </a:rPr>
                        <a:t>Premium</a:t>
                      </a:r>
                      <a:r>
                        <a:rPr lang="en-US" sz="1400" b="0" cap="none" dirty="0">
                          <a:effectLst/>
                        </a:rPr>
                        <a:t> </a:t>
                      </a:r>
                    </a:p>
                    <a:p>
                      <a:pPr algn="ctr" fontAlgn="t"/>
                      <a:r>
                        <a:rPr lang="en-US" sz="1400" b="0" cap="none" dirty="0">
                          <a:effectLst/>
                        </a:rPr>
                        <a:t>(enhanced scale and performance)</a:t>
                      </a:r>
                    </a:p>
                  </a:txBody>
                  <a:tcPr marL="63004" marR="63004" marT="63004" marB="630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400" b="1" cap="none" dirty="0">
                          <a:effectLst/>
                        </a:rPr>
                        <a:t>Isolated</a:t>
                      </a:r>
                      <a:r>
                        <a:rPr lang="en-US" sz="1400" b="0" cap="none" dirty="0">
                          <a:effectLst/>
                        </a:rPr>
                        <a:t> </a:t>
                      </a:r>
                    </a:p>
                    <a:p>
                      <a:pPr algn="ctr" fontAlgn="t"/>
                      <a:r>
                        <a:rPr lang="en-US" sz="1400" b="0" cap="none" dirty="0">
                          <a:effectLst/>
                        </a:rPr>
                        <a:t>(high-performance, security and isolation)</a:t>
                      </a:r>
                    </a:p>
                  </a:txBody>
                  <a:tcPr marL="63004" marR="63004" marT="63004" marB="630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39103059"/>
                  </a:ext>
                </a:extLst>
              </a:tr>
              <a:tr h="428427">
                <a:tc>
                  <a:txBody>
                    <a:bodyPr/>
                    <a:lstStyle/>
                    <a:p>
                      <a:pPr algn="l" fontAlgn="t"/>
                      <a:r>
                        <a:rPr lang="en-US" sz="1400" dirty="0">
                          <a:effectLst/>
                        </a:rPr>
                        <a:t>Web, mobile, or API apps</a:t>
                      </a:r>
                    </a:p>
                  </a:txBody>
                  <a:tcPr marL="63004" marR="63004" marT="63004" marB="630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D6EF"/>
                    </a:solidFill>
                  </a:tcPr>
                </a:tc>
                <a:tc>
                  <a:txBody>
                    <a:bodyPr/>
                    <a:lstStyle/>
                    <a:p>
                      <a:pPr algn="ctr" fontAlgn="t"/>
                      <a:r>
                        <a:rPr lang="en-US" sz="1400" dirty="0">
                          <a:effectLst/>
                        </a:rPr>
                        <a:t>10 </a:t>
                      </a:r>
                    </a:p>
                  </a:txBody>
                  <a:tcPr marL="63004" marR="63004" marT="63004" marB="630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D6EF"/>
                    </a:solidFill>
                  </a:tcPr>
                </a:tc>
                <a:tc>
                  <a:txBody>
                    <a:bodyPr/>
                    <a:lstStyle/>
                    <a:p>
                      <a:pPr algn="ctr" fontAlgn="t"/>
                      <a:r>
                        <a:rPr lang="en-US" sz="1400" dirty="0">
                          <a:effectLst/>
                        </a:rPr>
                        <a:t>100 </a:t>
                      </a:r>
                    </a:p>
                  </a:txBody>
                  <a:tcPr marL="63004" marR="63004" marT="63004" marB="630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D6EF"/>
                    </a:solidFill>
                  </a:tcPr>
                </a:tc>
                <a:tc>
                  <a:txBody>
                    <a:bodyPr/>
                    <a:lstStyle/>
                    <a:p>
                      <a:pPr algn="ctr" fontAlgn="t"/>
                      <a:r>
                        <a:rPr lang="en-US" sz="1400" dirty="0">
                          <a:effectLst/>
                        </a:rPr>
                        <a:t>Unlimited </a:t>
                      </a:r>
                    </a:p>
                  </a:txBody>
                  <a:tcPr marL="63004" marR="63004" marT="63004" marB="630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D6EF"/>
                    </a:solidFill>
                  </a:tcPr>
                </a:tc>
                <a:tc>
                  <a:txBody>
                    <a:bodyPr/>
                    <a:lstStyle/>
                    <a:p>
                      <a:pPr algn="ctr" fontAlgn="t"/>
                      <a:r>
                        <a:rPr lang="en-US" sz="1400" dirty="0">
                          <a:effectLst/>
                        </a:rPr>
                        <a:t>Unlimited </a:t>
                      </a:r>
                    </a:p>
                  </a:txBody>
                  <a:tcPr marL="63004" marR="63004" marT="63004" marB="630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D6EF"/>
                    </a:solidFill>
                  </a:tcPr>
                </a:tc>
                <a:tc>
                  <a:txBody>
                    <a:bodyPr/>
                    <a:lstStyle/>
                    <a:p>
                      <a:pPr algn="ctr" fontAlgn="t"/>
                      <a:r>
                        <a:rPr lang="en-US" sz="1400" dirty="0">
                          <a:effectLst/>
                        </a:rPr>
                        <a:t>Unlimited </a:t>
                      </a:r>
                    </a:p>
                  </a:txBody>
                  <a:tcPr marL="63004" marR="63004" marT="63004" marB="630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D6EF"/>
                    </a:solidFill>
                  </a:tcPr>
                </a:tc>
                <a:tc>
                  <a:txBody>
                    <a:bodyPr/>
                    <a:lstStyle/>
                    <a:p>
                      <a:pPr algn="ctr" fontAlgn="t"/>
                      <a:r>
                        <a:rPr lang="en-US" sz="1400" dirty="0">
                          <a:effectLst/>
                        </a:rPr>
                        <a:t>Unlimited </a:t>
                      </a:r>
                    </a:p>
                  </a:txBody>
                  <a:tcPr marL="63004" marR="63004" marT="63004" marB="630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D6EF"/>
                    </a:solidFill>
                  </a:tcPr>
                </a:tc>
                <a:extLst>
                  <a:ext uri="{0D108BD9-81ED-4DB2-BD59-A6C34878D82A}">
                    <a16:rowId xmlns:a16="http://schemas.microsoft.com/office/drawing/2014/main" val="2901656736"/>
                  </a:ext>
                </a:extLst>
              </a:tr>
              <a:tr h="428427">
                <a:tc>
                  <a:txBody>
                    <a:bodyPr/>
                    <a:lstStyle/>
                    <a:p>
                      <a:pPr algn="l" fontAlgn="t"/>
                      <a:r>
                        <a:rPr lang="en-US" sz="1400" dirty="0">
                          <a:effectLst/>
                        </a:rPr>
                        <a:t>Disk space</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7ECF7"/>
                    </a:solidFill>
                  </a:tcPr>
                </a:tc>
                <a:tc>
                  <a:txBody>
                    <a:bodyPr/>
                    <a:lstStyle/>
                    <a:p>
                      <a:pPr algn="ctr" fontAlgn="t"/>
                      <a:r>
                        <a:rPr lang="en-US" sz="1400" dirty="0">
                          <a:effectLst/>
                        </a:rPr>
                        <a:t>1 GB </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7ECF7"/>
                    </a:solidFill>
                  </a:tcPr>
                </a:tc>
                <a:tc>
                  <a:txBody>
                    <a:bodyPr/>
                    <a:lstStyle/>
                    <a:p>
                      <a:pPr algn="ctr" fontAlgn="t"/>
                      <a:r>
                        <a:rPr lang="en-US" sz="1400" dirty="0">
                          <a:effectLst/>
                        </a:rPr>
                        <a:t>1 GB </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7ECF7"/>
                    </a:solidFill>
                  </a:tcPr>
                </a:tc>
                <a:tc>
                  <a:txBody>
                    <a:bodyPr/>
                    <a:lstStyle/>
                    <a:p>
                      <a:pPr algn="ctr" fontAlgn="t"/>
                      <a:r>
                        <a:rPr lang="en-US" sz="1400" dirty="0">
                          <a:effectLst/>
                        </a:rPr>
                        <a:t>10 GB </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7ECF7"/>
                    </a:solidFill>
                  </a:tcPr>
                </a:tc>
                <a:tc>
                  <a:txBody>
                    <a:bodyPr/>
                    <a:lstStyle/>
                    <a:p>
                      <a:pPr algn="ctr" fontAlgn="t"/>
                      <a:r>
                        <a:rPr lang="en-US" sz="1400" dirty="0">
                          <a:effectLst/>
                        </a:rPr>
                        <a:t>50 GB </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7ECF7"/>
                    </a:solidFill>
                  </a:tcPr>
                </a:tc>
                <a:tc>
                  <a:txBody>
                    <a:bodyPr/>
                    <a:lstStyle/>
                    <a:p>
                      <a:pPr algn="ctr" fontAlgn="t"/>
                      <a:r>
                        <a:rPr lang="en-US" sz="1400" dirty="0">
                          <a:effectLst/>
                        </a:rPr>
                        <a:t>250 GB </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7ECF7"/>
                    </a:solidFill>
                  </a:tcPr>
                </a:tc>
                <a:tc>
                  <a:txBody>
                    <a:bodyPr/>
                    <a:lstStyle/>
                    <a:p>
                      <a:pPr algn="ctr" fontAlgn="t"/>
                      <a:r>
                        <a:rPr lang="en-US" sz="1400" dirty="0">
                          <a:effectLst/>
                        </a:rPr>
                        <a:t>1 TB </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7ECF7"/>
                    </a:solidFill>
                  </a:tcPr>
                </a:tc>
                <a:extLst>
                  <a:ext uri="{0D108BD9-81ED-4DB2-BD59-A6C34878D82A}">
                    <a16:rowId xmlns:a16="http://schemas.microsoft.com/office/drawing/2014/main" val="1225273530"/>
                  </a:ext>
                </a:extLst>
              </a:tr>
              <a:tr h="428427">
                <a:tc>
                  <a:txBody>
                    <a:bodyPr/>
                    <a:lstStyle/>
                    <a:p>
                      <a:pPr algn="l" fontAlgn="t"/>
                      <a:r>
                        <a:rPr lang="en-US" sz="1400" dirty="0">
                          <a:effectLst/>
                        </a:rPr>
                        <a:t>Auto Scale</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D6EF"/>
                    </a:solidFill>
                  </a:tcPr>
                </a:tc>
                <a:tc>
                  <a:txBody>
                    <a:bodyPr/>
                    <a:lstStyle/>
                    <a:p>
                      <a:pPr algn="ctr" fontAlgn="t"/>
                      <a:r>
                        <a:rPr lang="en-US" sz="1400" dirty="0">
                          <a:effectLst/>
                        </a:rPr>
                        <a:t>–</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D6EF"/>
                    </a:solidFill>
                  </a:tcPr>
                </a:tc>
                <a:tc>
                  <a:txBody>
                    <a:bodyPr/>
                    <a:lstStyle/>
                    <a:p>
                      <a:pPr algn="ctr" fontAlgn="t"/>
                      <a:r>
                        <a:rPr lang="en-US" sz="1400" dirty="0">
                          <a:effectLst/>
                        </a:rPr>
                        <a:t>–</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D6EF"/>
                    </a:solidFill>
                  </a:tcPr>
                </a:tc>
                <a:tc>
                  <a:txBody>
                    <a:bodyPr/>
                    <a:lstStyle/>
                    <a:p>
                      <a:pPr algn="ctr" fontAlgn="t"/>
                      <a:r>
                        <a:rPr lang="en-US" sz="1400" dirty="0">
                          <a:effectLst/>
                        </a:rPr>
                        <a:t>–</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D6EF"/>
                    </a:solidFill>
                  </a:tcPr>
                </a:tc>
                <a:tc>
                  <a:txBody>
                    <a:bodyPr/>
                    <a:lstStyle/>
                    <a:p>
                      <a:pPr algn="ctr" fontAlgn="t"/>
                      <a:r>
                        <a:rPr lang="en-US" sz="1400" dirty="0">
                          <a:effectLst/>
                        </a:rPr>
                        <a:t>Supported</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D6EF"/>
                    </a:solidFill>
                  </a:tcPr>
                </a:tc>
                <a:tc>
                  <a:txBody>
                    <a:bodyPr/>
                    <a:lstStyle/>
                    <a:p>
                      <a:pPr algn="ctr" fontAlgn="t"/>
                      <a:r>
                        <a:rPr lang="en-US" sz="1400" dirty="0">
                          <a:effectLst/>
                        </a:rPr>
                        <a:t>Supported</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D6EF"/>
                    </a:solidFill>
                  </a:tcPr>
                </a:tc>
                <a:tc>
                  <a:txBody>
                    <a:bodyPr/>
                    <a:lstStyle/>
                    <a:p>
                      <a:pPr algn="ctr" fontAlgn="t"/>
                      <a:r>
                        <a:rPr lang="en-US" sz="1400" dirty="0">
                          <a:effectLst/>
                        </a:rPr>
                        <a:t>Supported</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D6EF"/>
                    </a:solidFill>
                  </a:tcPr>
                </a:tc>
                <a:extLst>
                  <a:ext uri="{0D108BD9-81ED-4DB2-BD59-A6C34878D82A}">
                    <a16:rowId xmlns:a16="http://schemas.microsoft.com/office/drawing/2014/main" val="2860645062"/>
                  </a:ext>
                </a:extLst>
              </a:tr>
              <a:tr h="428427">
                <a:tc>
                  <a:txBody>
                    <a:bodyPr/>
                    <a:lstStyle/>
                    <a:p>
                      <a:pPr algn="l" fontAlgn="t"/>
                      <a:r>
                        <a:rPr lang="en-US" sz="1400" dirty="0">
                          <a:effectLst/>
                        </a:rPr>
                        <a:t>Deployment Slots</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D6EF"/>
                    </a:solidFill>
                  </a:tcPr>
                </a:tc>
                <a:tc>
                  <a:txBody>
                    <a:bodyPr/>
                    <a:lstStyle/>
                    <a:p>
                      <a:pPr algn="ctr" fontAlgn="t"/>
                      <a:r>
                        <a:rPr lang="en-US" sz="1400" dirty="0">
                          <a:effectLst/>
                        </a:rPr>
                        <a:t>0</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D6EF"/>
                    </a:solidFill>
                  </a:tcPr>
                </a:tc>
                <a:tc>
                  <a:txBody>
                    <a:bodyPr/>
                    <a:lstStyle/>
                    <a:p>
                      <a:pPr algn="ctr" fontAlgn="t"/>
                      <a:r>
                        <a:rPr lang="en-US" sz="1400" dirty="0">
                          <a:effectLst/>
                        </a:rPr>
                        <a:t>0</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D6EF"/>
                    </a:solidFill>
                  </a:tcPr>
                </a:tc>
                <a:tc>
                  <a:txBody>
                    <a:bodyPr/>
                    <a:lstStyle/>
                    <a:p>
                      <a:pPr algn="ctr" fontAlgn="t"/>
                      <a:r>
                        <a:rPr lang="en-US" sz="1400" dirty="0">
                          <a:effectLst/>
                        </a:rPr>
                        <a:t>0</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D6EF"/>
                    </a:solidFill>
                  </a:tcPr>
                </a:tc>
                <a:tc>
                  <a:txBody>
                    <a:bodyPr/>
                    <a:lstStyle/>
                    <a:p>
                      <a:pPr algn="ctr" fontAlgn="t"/>
                      <a:r>
                        <a:rPr lang="en-US" sz="1400" dirty="0">
                          <a:effectLst/>
                        </a:rPr>
                        <a:t>5</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D6EF"/>
                    </a:solidFill>
                  </a:tcPr>
                </a:tc>
                <a:tc>
                  <a:txBody>
                    <a:bodyPr/>
                    <a:lstStyle/>
                    <a:p>
                      <a:pPr algn="ctr" fontAlgn="t"/>
                      <a:r>
                        <a:rPr lang="en-US" sz="1400" dirty="0">
                          <a:effectLst/>
                        </a:rPr>
                        <a:t>20</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D6EF"/>
                    </a:solidFill>
                  </a:tcPr>
                </a:tc>
                <a:tc>
                  <a:txBody>
                    <a:bodyPr/>
                    <a:lstStyle/>
                    <a:p>
                      <a:pPr algn="ctr" fontAlgn="t"/>
                      <a:r>
                        <a:rPr lang="en-US" sz="1400" dirty="0">
                          <a:effectLst/>
                        </a:rPr>
                        <a:t>20</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D6EF"/>
                    </a:solidFill>
                  </a:tcPr>
                </a:tc>
                <a:extLst>
                  <a:ext uri="{0D108BD9-81ED-4DB2-BD59-A6C34878D82A}">
                    <a16:rowId xmlns:a16="http://schemas.microsoft.com/office/drawing/2014/main" val="3010663289"/>
                  </a:ext>
                </a:extLst>
              </a:tr>
              <a:tr h="428427">
                <a:tc>
                  <a:txBody>
                    <a:bodyPr/>
                    <a:lstStyle/>
                    <a:p>
                      <a:pPr algn="l" fontAlgn="t"/>
                      <a:r>
                        <a:rPr lang="en-US" sz="1400" dirty="0">
                          <a:effectLst/>
                        </a:rPr>
                        <a:t>Max Instances</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D6EF"/>
                    </a:solidFill>
                  </a:tcPr>
                </a:tc>
                <a:tc>
                  <a:txBody>
                    <a:bodyPr/>
                    <a:lstStyle/>
                    <a:p>
                      <a:pPr algn="ctr" fontAlgn="t"/>
                      <a:r>
                        <a:rPr lang="en-US" sz="1400" dirty="0">
                          <a:effectLst/>
                        </a:rPr>
                        <a:t>-</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D6EF"/>
                    </a:solidFill>
                  </a:tcPr>
                </a:tc>
                <a:tc>
                  <a:txBody>
                    <a:bodyPr/>
                    <a:lstStyle/>
                    <a:p>
                      <a:pPr algn="ctr" fontAlgn="t"/>
                      <a:r>
                        <a:rPr lang="en-US" sz="1400" dirty="0">
                          <a:effectLst/>
                        </a:rPr>
                        <a:t>-</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D6EF"/>
                    </a:solidFill>
                  </a:tcPr>
                </a:tc>
                <a:tc>
                  <a:txBody>
                    <a:bodyPr/>
                    <a:lstStyle/>
                    <a:p>
                      <a:pPr algn="ctr" fontAlgn="t"/>
                      <a:r>
                        <a:rPr lang="en-US" sz="1400" dirty="0">
                          <a:effectLst/>
                        </a:rPr>
                        <a:t>Up to 3</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D6EF"/>
                    </a:solidFill>
                  </a:tcPr>
                </a:tc>
                <a:tc>
                  <a:txBody>
                    <a:bodyPr/>
                    <a:lstStyle/>
                    <a:p>
                      <a:pPr algn="ctr" fontAlgn="t"/>
                      <a:r>
                        <a:rPr lang="en-US" sz="1400" dirty="0">
                          <a:effectLst/>
                        </a:rPr>
                        <a:t>Up to 10</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D6EF"/>
                    </a:solidFill>
                  </a:tcPr>
                </a:tc>
                <a:tc>
                  <a:txBody>
                    <a:bodyPr/>
                    <a:lstStyle/>
                    <a:p>
                      <a:pPr algn="ctr" fontAlgn="t"/>
                      <a:r>
                        <a:rPr lang="en-US" sz="1400" dirty="0">
                          <a:effectLst/>
                        </a:rPr>
                        <a:t>Up to 30</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D6EF"/>
                    </a:solidFill>
                  </a:tcPr>
                </a:tc>
                <a:tc>
                  <a:txBody>
                    <a:bodyPr/>
                    <a:lstStyle/>
                    <a:p>
                      <a:pPr algn="ctr" fontAlgn="t"/>
                      <a:r>
                        <a:rPr lang="en-US" sz="1400" dirty="0">
                          <a:effectLst/>
                        </a:rPr>
                        <a:t>Up to 100</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D6EF"/>
                    </a:solidFill>
                  </a:tcPr>
                </a:tc>
                <a:extLst>
                  <a:ext uri="{0D108BD9-81ED-4DB2-BD59-A6C34878D82A}">
                    <a16:rowId xmlns:a16="http://schemas.microsoft.com/office/drawing/2014/main" val="1482700156"/>
                  </a:ext>
                </a:extLst>
              </a:tr>
            </a:tbl>
          </a:graphicData>
        </a:graphic>
      </p:graphicFrame>
    </p:spTree>
    <p:extLst>
      <p:ext uri="{BB962C8B-B14F-4D97-AF65-F5344CB8AC3E}">
        <p14:creationId xmlns:p14="http://schemas.microsoft.com/office/powerpoint/2010/main" val="3798534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50D68-47C9-4299-B726-AE540B3A3042}"/>
              </a:ext>
            </a:extLst>
          </p:cNvPr>
          <p:cNvSpPr>
            <a:spLocks noGrp="1"/>
          </p:cNvSpPr>
          <p:nvPr>
            <p:ph type="title"/>
          </p:nvPr>
        </p:nvSpPr>
        <p:spPr/>
        <p:txBody>
          <a:bodyPr/>
          <a:lstStyle/>
          <a:p>
            <a:r>
              <a:rPr lang="en-US" dirty="0">
                <a:solidFill>
                  <a:schemeClr val="tx1"/>
                </a:solidFill>
                <a:cs typeface="Segoe UI"/>
              </a:rPr>
              <a:t>App Service Plan Scaling</a:t>
            </a:r>
            <a:endParaRPr lang="en-US" dirty="0">
              <a:solidFill>
                <a:schemeClr val="tx1"/>
              </a:solidFill>
            </a:endParaRPr>
          </a:p>
        </p:txBody>
      </p:sp>
      <p:sp>
        <p:nvSpPr>
          <p:cNvPr id="3" name="Text Placeholder 2">
            <a:extLst>
              <a:ext uri="{FF2B5EF4-FFF2-40B4-BE49-F238E27FC236}">
                <a16:creationId xmlns:a16="http://schemas.microsoft.com/office/drawing/2014/main" id="{FAEFDC0A-02FE-4808-8EEB-18B0FEEB214C}"/>
              </a:ext>
            </a:extLst>
          </p:cNvPr>
          <p:cNvSpPr>
            <a:spLocks noGrp="1"/>
          </p:cNvSpPr>
          <p:nvPr>
            <p:ph type="body" sz="quarter" idx="10"/>
          </p:nvPr>
        </p:nvSpPr>
        <p:spPr>
          <a:xfrm>
            <a:off x="416034" y="3975960"/>
            <a:ext cx="9640737" cy="2289858"/>
          </a:xfrm>
        </p:spPr>
        <p:txBody>
          <a:bodyPr/>
          <a:lstStyle/>
          <a:p>
            <a:r>
              <a:rPr lang="en-US" sz="2400" dirty="0"/>
              <a:t>Scale up (change the App Service plan)</a:t>
            </a:r>
          </a:p>
          <a:p>
            <a:pPr lvl="1"/>
            <a:r>
              <a:rPr lang="en-US" dirty="0"/>
              <a:t>More hardware (CPU, memory, disk)</a:t>
            </a:r>
          </a:p>
          <a:p>
            <a:pPr lvl="1"/>
            <a:r>
              <a:rPr lang="en-US" dirty="0"/>
              <a:t>More features (dedicated virtual machines, staging slots, autoscaling)</a:t>
            </a:r>
          </a:p>
          <a:p>
            <a:r>
              <a:rPr lang="en-US" sz="2400" dirty="0"/>
              <a:t>Scale out (increase the number of VM instances)</a:t>
            </a:r>
          </a:p>
          <a:p>
            <a:pPr lvl="1"/>
            <a:r>
              <a:rPr lang="en-US" dirty="0"/>
              <a:t>Manual (fixed number of instances)</a:t>
            </a:r>
          </a:p>
          <a:p>
            <a:pPr lvl="1"/>
            <a:r>
              <a:rPr lang="en-US" dirty="0"/>
              <a:t>Autoscale (based on predefined rules and schedules)</a:t>
            </a:r>
          </a:p>
        </p:txBody>
      </p:sp>
      <p:pic>
        <p:nvPicPr>
          <p:cNvPr id="4" name="Picture 4" descr="A screenshot of scaling out the App Service Plan.  Manual scale is selected and Instance count is set to 3.">
            <a:extLst>
              <a:ext uri="{FF2B5EF4-FFF2-40B4-BE49-F238E27FC236}">
                <a16:creationId xmlns:a16="http://schemas.microsoft.com/office/drawing/2014/main" id="{13261714-2560-420A-9A45-272AB77B763E}"/>
              </a:ext>
            </a:extLst>
          </p:cNvPr>
          <p:cNvPicPr>
            <a:picLocks noChangeAspect="1"/>
          </p:cNvPicPr>
          <p:nvPr/>
        </p:nvPicPr>
        <p:blipFill>
          <a:blip r:embed="rId2"/>
          <a:stretch>
            <a:fillRect/>
          </a:stretch>
        </p:blipFill>
        <p:spPr>
          <a:xfrm>
            <a:off x="1642425" y="1197351"/>
            <a:ext cx="8203391" cy="2541311"/>
          </a:xfrm>
          <a:prstGeom prst="rect">
            <a:avLst/>
          </a:prstGeom>
          <a:ln>
            <a:solidFill>
              <a:schemeClr val="tx1"/>
            </a:solidFill>
          </a:ln>
        </p:spPr>
      </p:pic>
    </p:spTree>
    <p:extLst>
      <p:ext uri="{BB962C8B-B14F-4D97-AF65-F5344CB8AC3E}">
        <p14:creationId xmlns:p14="http://schemas.microsoft.com/office/powerpoint/2010/main" val="2132404164"/>
      </p:ext>
    </p:extLst>
  </p:cSld>
  <p:clrMapOvr>
    <a:masterClrMapping/>
  </p:clrMapOvr>
  <p:transition>
    <p:fade/>
  </p:transition>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169FB-C106-4E27-BF41-DEE46FCBFF01}"/>
              </a:ext>
            </a:extLst>
          </p:cNvPr>
          <p:cNvSpPr>
            <a:spLocks noGrp="1"/>
          </p:cNvSpPr>
          <p:nvPr>
            <p:ph type="title"/>
          </p:nvPr>
        </p:nvSpPr>
        <p:spPr>
          <a:xfrm>
            <a:off x="588263" y="457200"/>
            <a:ext cx="11018520" cy="553998"/>
          </a:xfrm>
        </p:spPr>
        <p:txBody>
          <a:bodyPr/>
          <a:lstStyle/>
          <a:p>
            <a:r>
              <a:rPr lang="en-US" dirty="0">
                <a:solidFill>
                  <a:schemeClr val="tx1"/>
                </a:solidFill>
                <a:cs typeface="Segoe UI"/>
              </a:rPr>
              <a:t>App Service Plan Scale Out</a:t>
            </a:r>
          </a:p>
        </p:txBody>
      </p:sp>
      <p:sp>
        <p:nvSpPr>
          <p:cNvPr id="3" name="Text Placeholder 2">
            <a:extLst>
              <a:ext uri="{FF2B5EF4-FFF2-40B4-BE49-F238E27FC236}">
                <a16:creationId xmlns:a16="http://schemas.microsoft.com/office/drawing/2014/main" id="{74CFBFB3-3F20-41E7-9393-88AA1290129D}"/>
              </a:ext>
            </a:extLst>
          </p:cNvPr>
          <p:cNvSpPr>
            <a:spLocks noGrp="1"/>
          </p:cNvSpPr>
          <p:nvPr>
            <p:ph type="body" sz="quarter" idx="10"/>
          </p:nvPr>
        </p:nvSpPr>
        <p:spPr>
          <a:xfrm>
            <a:off x="588962" y="3926052"/>
            <a:ext cx="11361299" cy="2585323"/>
          </a:xfrm>
        </p:spPr>
        <p:txBody>
          <a:bodyPr/>
          <a:lstStyle/>
          <a:p>
            <a:r>
              <a:rPr lang="en-US" sz="2400" dirty="0"/>
              <a:t>Adjust available resources based on the current demand</a:t>
            </a:r>
          </a:p>
          <a:p>
            <a:r>
              <a:rPr lang="en-US" sz="2400" dirty="0"/>
              <a:t>Improves availability and fault tolerance</a:t>
            </a:r>
          </a:p>
          <a:p>
            <a:r>
              <a:rPr lang="en-US" sz="2400" dirty="0"/>
              <a:t>Scale based on a metric (CPU percentage, memory percentage, HTTP requests) </a:t>
            </a:r>
          </a:p>
          <a:p>
            <a:r>
              <a:rPr lang="en-US" sz="2400" dirty="0"/>
              <a:t>Scale according to a schedule (weekdays, weekends, times, holidays)</a:t>
            </a:r>
          </a:p>
          <a:p>
            <a:r>
              <a:rPr lang="en-US" sz="2400" dirty="0"/>
              <a:t>Can implement multiple rules – combine metrics and schedules</a:t>
            </a:r>
          </a:p>
          <a:p>
            <a:r>
              <a:rPr lang="en-US" sz="2400" dirty="0"/>
              <a:t>Don’t forget to scale down</a:t>
            </a:r>
          </a:p>
        </p:txBody>
      </p:sp>
      <p:pic>
        <p:nvPicPr>
          <p:cNvPr id="4" name="Picture 4" descr="A screen shot of the Default scale condition.  Options available to scale based on a metric, add a rule, and define instance limits.">
            <a:extLst>
              <a:ext uri="{FF2B5EF4-FFF2-40B4-BE49-F238E27FC236}">
                <a16:creationId xmlns:a16="http://schemas.microsoft.com/office/drawing/2014/main" id="{A831E258-D250-47CF-90A7-28BBC4C4CE03}"/>
              </a:ext>
            </a:extLst>
          </p:cNvPr>
          <p:cNvPicPr>
            <a:picLocks noChangeAspect="1"/>
          </p:cNvPicPr>
          <p:nvPr/>
        </p:nvPicPr>
        <p:blipFill>
          <a:blip r:embed="rId2"/>
          <a:stretch>
            <a:fillRect/>
          </a:stretch>
        </p:blipFill>
        <p:spPr>
          <a:xfrm>
            <a:off x="2380158" y="1210064"/>
            <a:ext cx="6320231" cy="2511030"/>
          </a:xfrm>
          <a:prstGeom prst="rect">
            <a:avLst/>
          </a:prstGeom>
          <a:ln>
            <a:solidFill>
              <a:schemeClr val="tx1"/>
            </a:solidFill>
          </a:ln>
        </p:spPr>
      </p:pic>
    </p:spTree>
    <p:extLst>
      <p:ext uri="{BB962C8B-B14F-4D97-AF65-F5344CB8AC3E}">
        <p14:creationId xmlns:p14="http://schemas.microsoft.com/office/powerpoint/2010/main" val="1776299470"/>
      </p:ext>
    </p:extLst>
  </p:cSld>
  <p:clrMapOvr>
    <a:masterClrMapping/>
  </p:clrMapOvr>
  <p:transition>
    <p:fade/>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6" y="3035808"/>
            <a:ext cx="9144000" cy="498598"/>
          </a:xfrm>
        </p:spPr>
        <p:txBody>
          <a:bodyPr/>
          <a:lstStyle/>
          <a:p>
            <a:r>
              <a:rPr lang="en-US" dirty="0">
                <a:solidFill>
                  <a:schemeClr val="tx1"/>
                </a:solidFill>
                <a:ea typeface="+mj-lt"/>
                <a:cs typeface="+mj-lt"/>
              </a:rPr>
              <a:t>Azure App Services</a:t>
            </a:r>
            <a:endParaRPr lang="en-US" dirty="0">
              <a:solidFill>
                <a:schemeClr val="tx1"/>
              </a:solidFill>
            </a:endParaRPr>
          </a:p>
        </p:txBody>
      </p:sp>
    </p:spTree>
    <p:extLst>
      <p:ext uri="{BB962C8B-B14F-4D97-AF65-F5344CB8AC3E}">
        <p14:creationId xmlns:p14="http://schemas.microsoft.com/office/powerpoint/2010/main" val="345368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tx1"/>
                </a:solidFill>
                <a:cs typeface="Segoe UI"/>
              </a:rPr>
              <a:t>Managing App Services Overview</a:t>
            </a:r>
          </a:p>
        </p:txBody>
      </p:sp>
      <p:sp>
        <p:nvSpPr>
          <p:cNvPr id="3" name="Text Placeholder 2">
            <a:extLst>
              <a:ext uri="{FF2B5EF4-FFF2-40B4-BE49-F238E27FC236}">
                <a16:creationId xmlns:a16="http://schemas.microsoft.com/office/drawing/2014/main" id="{23E7DE06-8A62-45C6-B8EC-436FED8E5612}"/>
              </a:ext>
            </a:extLst>
          </p:cNvPr>
          <p:cNvSpPr>
            <a:spLocks noGrp="1"/>
          </p:cNvSpPr>
          <p:nvPr>
            <p:ph type="body" sz="quarter" idx="10"/>
          </p:nvPr>
        </p:nvSpPr>
        <p:spPr>
          <a:xfrm>
            <a:off x="584200" y="1435497"/>
            <a:ext cx="11018520" cy="4721292"/>
          </a:xfrm>
        </p:spPr>
        <p:txBody>
          <a:bodyPr vert="horz" wrap="square" lIns="0" tIns="0" rIns="0" bIns="0" rtlCol="0" anchor="t">
            <a:spAutoFit/>
          </a:bodyPr>
          <a:lstStyle/>
          <a:p>
            <a:r>
              <a:rPr lang="en-US" sz="2600" dirty="0">
                <a:solidFill>
                  <a:schemeClr val="tx1"/>
                </a:solidFill>
                <a:latin typeface="Segoe UI Semilight"/>
                <a:cs typeface="Segoe UI Semilight"/>
              </a:rPr>
              <a:t>Azure App Service</a:t>
            </a:r>
          </a:p>
          <a:p>
            <a:r>
              <a:rPr lang="en-US" sz="2600" dirty="0">
                <a:solidFill>
                  <a:schemeClr val="tx1"/>
                </a:solidFill>
                <a:latin typeface="Segoe UI Semilight"/>
                <a:cs typeface="Segoe UI Semilight"/>
              </a:rPr>
              <a:t>Creating an App Service</a:t>
            </a:r>
          </a:p>
          <a:p>
            <a:r>
              <a:rPr lang="en-US" sz="2600" dirty="0">
                <a:solidFill>
                  <a:schemeClr val="tx1"/>
                </a:solidFill>
                <a:latin typeface="Segoe UI Semilight"/>
                <a:cs typeface="Segoe UI Semilight"/>
              </a:rPr>
              <a:t>Continuous Deployment</a:t>
            </a:r>
          </a:p>
          <a:p>
            <a:r>
              <a:rPr lang="en-US" sz="2600" dirty="0">
                <a:solidFill>
                  <a:schemeClr val="tx1"/>
                </a:solidFill>
                <a:latin typeface="Segoe UI Semilight"/>
                <a:cs typeface="Segoe UI Semilight"/>
              </a:rPr>
              <a:t>Deployment Slots</a:t>
            </a:r>
          </a:p>
          <a:p>
            <a:r>
              <a:rPr lang="en-US" sz="2600" dirty="0">
                <a:solidFill>
                  <a:schemeClr val="tx1"/>
                </a:solidFill>
                <a:latin typeface="Segoe UI Semilight"/>
                <a:cs typeface="Segoe UI Semilight"/>
              </a:rPr>
              <a:t>Creating Deployment Slots</a:t>
            </a:r>
          </a:p>
          <a:p>
            <a:r>
              <a:rPr lang="en-US" sz="2600" dirty="0">
                <a:solidFill>
                  <a:schemeClr val="tx1"/>
                </a:solidFill>
                <a:latin typeface="Segoe UI Semilight"/>
                <a:cs typeface="Segoe UI Semilight"/>
              </a:rPr>
              <a:t>Securing an App Service</a:t>
            </a:r>
          </a:p>
          <a:p>
            <a:r>
              <a:rPr lang="en-US" sz="2600" dirty="0">
                <a:solidFill>
                  <a:schemeClr val="tx1"/>
                </a:solidFill>
                <a:latin typeface="Segoe UI Semilight"/>
                <a:cs typeface="Segoe UI Semilight"/>
              </a:rPr>
              <a:t>Custom Domain Names</a:t>
            </a:r>
          </a:p>
          <a:p>
            <a:r>
              <a:rPr lang="en-US" sz="2600" dirty="0">
                <a:solidFill>
                  <a:schemeClr val="tx1"/>
                </a:solidFill>
                <a:latin typeface="Segoe UI Semilight"/>
                <a:cs typeface="Segoe UI Semilight"/>
              </a:rPr>
              <a:t>Backup an App Service</a:t>
            </a:r>
          </a:p>
          <a:p>
            <a:r>
              <a:rPr lang="en-US" sz="2600" dirty="0">
                <a:solidFill>
                  <a:schemeClr val="tx1"/>
                </a:solidFill>
                <a:latin typeface="Segoe UI Semilight"/>
                <a:cs typeface="Segoe UI Semilight"/>
              </a:rPr>
              <a:t>Application Insights</a:t>
            </a:r>
          </a:p>
          <a:p>
            <a:r>
              <a:rPr lang="en-US" sz="2600" dirty="0">
                <a:solidFill>
                  <a:schemeClr val="tx1"/>
                </a:solidFill>
                <a:latin typeface="Segoe UI Semilight"/>
                <a:cs typeface="Segoe UI Semilight"/>
              </a:rPr>
              <a:t>Demonstration – Create an App Service</a:t>
            </a:r>
          </a:p>
        </p:txBody>
      </p:sp>
    </p:spTree>
    <p:extLst>
      <p:ext uri="{BB962C8B-B14F-4D97-AF65-F5344CB8AC3E}">
        <p14:creationId xmlns:p14="http://schemas.microsoft.com/office/powerpoint/2010/main" val="4147747430"/>
      </p:ext>
    </p:extLst>
  </p:cSld>
  <p:clrMapOvr>
    <a:masterClrMapping/>
  </p:clrMapOvr>
  <p:transition>
    <p:fade/>
  </p:transition>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App Service</a:t>
            </a:r>
          </a:p>
        </p:txBody>
      </p:sp>
      <p:sp>
        <p:nvSpPr>
          <p:cNvPr id="3" name="Text Placeholder 2">
            <a:extLst>
              <a:ext uri="{FF2B5EF4-FFF2-40B4-BE49-F238E27FC236}">
                <a16:creationId xmlns:a16="http://schemas.microsoft.com/office/drawing/2014/main" id="{49E96FD9-D2B5-45E6-B748-89565A6A7D95}"/>
              </a:ext>
            </a:extLst>
          </p:cNvPr>
          <p:cNvSpPr>
            <a:spLocks noGrp="1"/>
          </p:cNvSpPr>
          <p:nvPr>
            <p:ph type="body" sz="quarter" idx="10"/>
          </p:nvPr>
        </p:nvSpPr>
        <p:spPr>
          <a:xfrm>
            <a:off x="588263" y="2991826"/>
            <a:ext cx="11234906" cy="2954655"/>
          </a:xfrm>
        </p:spPr>
        <p:txBody>
          <a:bodyPr vert="horz" wrap="square" lIns="0" tIns="0" rIns="0" bIns="0" rtlCol="0" anchor="t">
            <a:spAutoFit/>
          </a:bodyPr>
          <a:lstStyle/>
          <a:p>
            <a:r>
              <a:rPr lang="en-US" sz="2400" dirty="0">
                <a:latin typeface="Segoe UI Semilight"/>
                <a:cs typeface="Segoe UI Semilight"/>
              </a:rPr>
              <a:t>Includes Web Apps API Apps, Mobile Apps, and Function apps</a:t>
            </a:r>
            <a:endParaRPr lang="en-US" dirty="0"/>
          </a:p>
          <a:p>
            <a:r>
              <a:rPr lang="en-US" sz="2400" dirty="0">
                <a:latin typeface="Segoe UI Semilight"/>
                <a:cs typeface="Segoe UI Semilight"/>
              </a:rPr>
              <a:t>Fully managed environment enabling high productivity development</a:t>
            </a:r>
            <a:endParaRPr lang="en-US" dirty="0"/>
          </a:p>
          <a:p>
            <a:r>
              <a:rPr lang="en-US" sz="2400" dirty="0">
                <a:latin typeface="Segoe UI Semilight"/>
                <a:cs typeface="Segoe UI Semilight"/>
              </a:rPr>
              <a:t>Platform-as-a-service (PaaS) offering for building and deploying highly available cloud apps for web and mobile</a:t>
            </a:r>
          </a:p>
          <a:p>
            <a:r>
              <a:rPr lang="en-US" sz="2400" dirty="0"/>
              <a:t>Platform handles infrastructure so developers focus on core web apps and services</a:t>
            </a:r>
          </a:p>
          <a:p>
            <a:r>
              <a:rPr lang="en-US" sz="2400" dirty="0">
                <a:latin typeface="Segoe UI Semilight" panose="020B0402040204020203" pitchFamily="34" charset="0"/>
                <a:cs typeface="Segoe UI Semilight" panose="020B0402040204020203" pitchFamily="34" charset="0"/>
              </a:rPr>
              <a:t>Developer productivity using .NET, .NET Core, Java, Python and a host of others</a:t>
            </a:r>
          </a:p>
          <a:p>
            <a:r>
              <a:rPr lang="en-US" sz="2400" dirty="0">
                <a:latin typeface="Segoe UI Semilight" panose="020B0402040204020203" pitchFamily="34" charset="0"/>
                <a:cs typeface="Segoe UI Semilight" panose="020B0402040204020203" pitchFamily="34" charset="0"/>
              </a:rPr>
              <a:t>Provides enterprise-grade security and compliance</a:t>
            </a:r>
          </a:p>
        </p:txBody>
      </p:sp>
      <p:pic>
        <p:nvPicPr>
          <p:cNvPr id="2" name="Picture 3" descr="Development tools : .NET, Node.js, PHP, Java, Python, HTML and Windows Container.  ">
            <a:extLst>
              <a:ext uri="{FF2B5EF4-FFF2-40B4-BE49-F238E27FC236}">
                <a16:creationId xmlns:a16="http://schemas.microsoft.com/office/drawing/2014/main" id="{704F79FD-DB87-4943-ADF9-17D639AADA3D}"/>
              </a:ext>
            </a:extLst>
          </p:cNvPr>
          <p:cNvPicPr>
            <a:picLocks noChangeAspect="1"/>
          </p:cNvPicPr>
          <p:nvPr/>
        </p:nvPicPr>
        <p:blipFill>
          <a:blip r:embed="rId3"/>
          <a:stretch>
            <a:fillRect/>
          </a:stretch>
        </p:blipFill>
        <p:spPr>
          <a:xfrm>
            <a:off x="1039318" y="1499317"/>
            <a:ext cx="10107118" cy="1148644"/>
          </a:xfrm>
          <a:prstGeom prst="rect">
            <a:avLst/>
          </a:prstGeom>
        </p:spPr>
      </p:pic>
    </p:spTree>
    <p:extLst>
      <p:ext uri="{BB962C8B-B14F-4D97-AF65-F5344CB8AC3E}">
        <p14:creationId xmlns:p14="http://schemas.microsoft.com/office/powerpoint/2010/main" val="9467316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Regions</a:t>
            </a:r>
          </a:p>
        </p:txBody>
      </p:sp>
      <p:sp>
        <p:nvSpPr>
          <p:cNvPr id="6" name="Text Placeholder 5"/>
          <p:cNvSpPr>
            <a:spLocks noGrp="1"/>
          </p:cNvSpPr>
          <p:nvPr>
            <p:ph type="body" sz="quarter" idx="10"/>
          </p:nvPr>
        </p:nvSpPr>
        <p:spPr>
          <a:xfrm>
            <a:off x="586390" y="1434370"/>
            <a:ext cx="5761656" cy="5256824"/>
          </a:xfrm>
        </p:spPr>
        <p:txBody>
          <a:bodyPr vert="horz" wrap="square" lIns="0" tIns="0" rIns="0" bIns="0" rtlCol="0" anchor="t">
            <a:spAutoFit/>
          </a:bodyPr>
          <a:lstStyle/>
          <a:p>
            <a:pPr marL="225425" indent="-225425" algn="just">
              <a:buFont typeface="Arial" panose="020B0604020202020204" pitchFamily="34" charset="0"/>
              <a:buChar char="•"/>
            </a:pPr>
            <a:r>
              <a:rPr lang="en-IE" dirty="0">
                <a:latin typeface="Segoe UI Semilight"/>
                <a:cs typeface="Segoe UI Semilight"/>
              </a:rPr>
              <a:t>A region represents a collection of datacenters</a:t>
            </a:r>
            <a:endParaRPr lang="en-IE" dirty="0"/>
          </a:p>
          <a:p>
            <a:pPr marL="225425" indent="-225425" algn="just">
              <a:buFont typeface="Arial" panose="020B0604020202020204" pitchFamily="34" charset="0"/>
              <a:buChar char="•"/>
            </a:pPr>
            <a:r>
              <a:rPr lang="en-IE" dirty="0"/>
              <a:t>Provides flexibility and scale</a:t>
            </a:r>
          </a:p>
          <a:p>
            <a:pPr marL="225425" indent="-225425" algn="just">
              <a:buFont typeface="Arial" panose="020B0604020202020204" pitchFamily="34" charset="0"/>
              <a:buChar char="•"/>
            </a:pPr>
            <a:r>
              <a:rPr lang="en-IE" dirty="0"/>
              <a:t>Preserves data residency</a:t>
            </a:r>
          </a:p>
          <a:p>
            <a:pPr marL="225425" indent="-225425" algn="just">
              <a:buFont typeface="Arial" panose="020B0604020202020204" pitchFamily="34" charset="0"/>
              <a:buChar char="•"/>
            </a:pPr>
            <a:r>
              <a:rPr lang="en-IE" dirty="0"/>
              <a:t>Select regions close to your users</a:t>
            </a:r>
          </a:p>
          <a:p>
            <a:pPr marL="225425" indent="-225425" algn="just">
              <a:buFont typeface="Arial" panose="020B0604020202020204" pitchFamily="34" charset="0"/>
              <a:buChar char="•"/>
            </a:pPr>
            <a:r>
              <a:rPr lang="en-IE" dirty="0">
                <a:latin typeface="Segoe UI Semilight"/>
                <a:cs typeface="Segoe UI Semilight"/>
              </a:rPr>
              <a:t>Be aware of region deployment availability</a:t>
            </a:r>
            <a:endParaRPr lang="en-IE" dirty="0"/>
          </a:p>
          <a:p>
            <a:pPr marL="225425" indent="-225425" algn="just">
              <a:buFont typeface="Arial" panose="020B0604020202020204" pitchFamily="34" charset="0"/>
              <a:buChar char="•"/>
            </a:pPr>
            <a:r>
              <a:rPr lang="en-IE" dirty="0">
                <a:latin typeface="Segoe UI Semilight"/>
                <a:cs typeface="Segoe UI Semilight"/>
              </a:rPr>
              <a:t>There are global services that are region independent</a:t>
            </a:r>
          </a:p>
          <a:p>
            <a:pPr marL="225425" indent="-225425" algn="just">
              <a:buFont typeface="Arial" panose="020B0604020202020204" pitchFamily="34" charset="0"/>
              <a:buChar char="•"/>
            </a:pPr>
            <a:r>
              <a:rPr lang="en-IE" dirty="0">
                <a:latin typeface="Segoe UI Semilight"/>
                <a:cs typeface="Segoe UI Semilight"/>
              </a:rPr>
              <a:t>Regions are paired for high availability</a:t>
            </a:r>
          </a:p>
        </p:txBody>
      </p:sp>
      <p:sp>
        <p:nvSpPr>
          <p:cNvPr id="8" name="Rectangle 7">
            <a:extLst>
              <a:ext uri="{FF2B5EF4-FFF2-40B4-BE49-F238E27FC236}">
                <a16:creationId xmlns:a16="http://schemas.microsoft.com/office/drawing/2014/main" id="{811A1EC0-5AF2-4D21-8437-ACF71E7A3AAF}"/>
              </a:ext>
            </a:extLst>
          </p:cNvPr>
          <p:cNvSpPr/>
          <p:nvPr/>
        </p:nvSpPr>
        <p:spPr>
          <a:xfrm>
            <a:off x="6790572" y="4840965"/>
            <a:ext cx="4815038" cy="830997"/>
          </a:xfrm>
          <a:prstGeom prst="rect">
            <a:avLst/>
          </a:prstGeom>
          <a:solidFill>
            <a:schemeClr val="bg1"/>
          </a:solidFill>
        </p:spPr>
        <p:txBody>
          <a:bodyPr wrap="square" anchor="t">
            <a:spAutoFit/>
          </a:bodyPr>
          <a:lstStyle/>
          <a:p>
            <a:pPr algn="ctr"/>
            <a:r>
              <a:rPr lang="en-IE" sz="2400" dirty="0">
                <a:latin typeface="Segoe UI Semilight"/>
                <a:cs typeface="Segoe UI Semilight"/>
              </a:rPr>
              <a:t>Worldwide there are 50+ regions representing 140 countries</a:t>
            </a:r>
            <a:endParaRPr lang="en-US" sz="2400" dirty="0">
              <a:latin typeface="Segoe UI Semilight"/>
              <a:cs typeface="Segoe UI Semilight"/>
            </a:endParaRPr>
          </a:p>
        </p:txBody>
      </p:sp>
      <p:pic>
        <p:nvPicPr>
          <p:cNvPr id="3" name="Picture 3" descr="Map of regions across the world. ">
            <a:extLst>
              <a:ext uri="{FF2B5EF4-FFF2-40B4-BE49-F238E27FC236}">
                <a16:creationId xmlns:a16="http://schemas.microsoft.com/office/drawing/2014/main" id="{CC2BB798-FA10-4FBD-AD87-0D150FCFF02E}"/>
              </a:ext>
            </a:extLst>
          </p:cNvPr>
          <p:cNvPicPr>
            <a:picLocks noChangeAspect="1"/>
          </p:cNvPicPr>
          <p:nvPr/>
        </p:nvPicPr>
        <p:blipFill>
          <a:blip r:embed="rId3"/>
          <a:stretch>
            <a:fillRect/>
          </a:stretch>
        </p:blipFill>
        <p:spPr>
          <a:xfrm>
            <a:off x="6806157" y="1799653"/>
            <a:ext cx="5305329" cy="2649255"/>
          </a:xfrm>
          <a:prstGeom prst="rect">
            <a:avLst/>
          </a:prstGeom>
        </p:spPr>
      </p:pic>
    </p:spTree>
    <p:extLst>
      <p:ext uri="{BB962C8B-B14F-4D97-AF65-F5344CB8AC3E}">
        <p14:creationId xmlns:p14="http://schemas.microsoft.com/office/powerpoint/2010/main" val="1867425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6F7D4-A10D-4CEB-8507-7729B45F09AC}"/>
              </a:ext>
            </a:extLst>
          </p:cNvPr>
          <p:cNvSpPr>
            <a:spLocks noGrp="1"/>
          </p:cNvSpPr>
          <p:nvPr>
            <p:ph type="title"/>
          </p:nvPr>
        </p:nvSpPr>
        <p:spPr/>
        <p:txBody>
          <a:bodyPr/>
          <a:lstStyle/>
          <a:p>
            <a:r>
              <a:rPr lang="en-US" dirty="0">
                <a:cs typeface="Segoe UI"/>
              </a:rPr>
              <a:t>Creating an App Service</a:t>
            </a:r>
          </a:p>
        </p:txBody>
      </p:sp>
      <p:sp>
        <p:nvSpPr>
          <p:cNvPr id="3" name="Text Placeholder 2">
            <a:extLst>
              <a:ext uri="{FF2B5EF4-FFF2-40B4-BE49-F238E27FC236}">
                <a16:creationId xmlns:a16="http://schemas.microsoft.com/office/drawing/2014/main" id="{34415DF7-C580-424F-8617-7C6D075DAE55}"/>
              </a:ext>
            </a:extLst>
          </p:cNvPr>
          <p:cNvSpPr>
            <a:spLocks noGrp="1"/>
          </p:cNvSpPr>
          <p:nvPr>
            <p:ph type="body" sz="quarter" idx="10"/>
          </p:nvPr>
        </p:nvSpPr>
        <p:spPr>
          <a:xfrm>
            <a:off x="584199" y="1435497"/>
            <a:ext cx="5420743" cy="4481227"/>
          </a:xfrm>
        </p:spPr>
        <p:txBody>
          <a:bodyPr vert="horz" wrap="square" lIns="0" tIns="0" rIns="0" bIns="0" rtlCol="0" anchor="t">
            <a:spAutoFit/>
          </a:bodyPr>
          <a:lstStyle/>
          <a:p>
            <a:r>
              <a:rPr lang="en-US" dirty="0">
                <a:latin typeface="Segoe UI Semilight"/>
                <a:cs typeface="Segoe UI Semilight"/>
              </a:rPr>
              <a:t>Name must be unique</a:t>
            </a:r>
          </a:p>
          <a:p>
            <a:r>
              <a:rPr lang="en-US" dirty="0">
                <a:latin typeface="Segoe UI Semilight"/>
                <a:cs typeface="Segoe UI Semilight"/>
              </a:rPr>
              <a:t>Access using </a:t>
            </a:r>
            <a:r>
              <a:rPr lang="en-US" i="1" dirty="0">
                <a:latin typeface="Segoe UI Semilight"/>
                <a:cs typeface="Segoe UI Semilight"/>
              </a:rPr>
              <a:t>azurewebsites.net – </a:t>
            </a:r>
            <a:r>
              <a:rPr lang="en-US" dirty="0">
                <a:latin typeface="Segoe UI Semilight"/>
                <a:cs typeface="Segoe UI Semilight"/>
              </a:rPr>
              <a:t>can map to a custom domain</a:t>
            </a:r>
          </a:p>
          <a:p>
            <a:r>
              <a:rPr lang="en-US" dirty="0">
                <a:latin typeface="Segoe UI Semilight"/>
                <a:cs typeface="Segoe UI Semilight"/>
              </a:rPr>
              <a:t>Publish Code (Runtime Stack) </a:t>
            </a:r>
          </a:p>
          <a:p>
            <a:r>
              <a:rPr lang="en-US" dirty="0">
                <a:latin typeface="Segoe UI Semilight"/>
                <a:cs typeface="Segoe UI Semilight"/>
              </a:rPr>
              <a:t>Publish Docker Container </a:t>
            </a:r>
          </a:p>
          <a:p>
            <a:r>
              <a:rPr lang="en-US" dirty="0">
                <a:latin typeface="Segoe UI Semilight"/>
                <a:cs typeface="Segoe UI Semilight"/>
              </a:rPr>
              <a:t>Linux or Windows</a:t>
            </a:r>
          </a:p>
          <a:p>
            <a:r>
              <a:rPr lang="en-US" dirty="0">
                <a:latin typeface="Segoe UI Semilight"/>
                <a:cs typeface="Segoe UI Semilight"/>
              </a:rPr>
              <a:t>Region closest to your users</a:t>
            </a:r>
          </a:p>
          <a:p>
            <a:r>
              <a:rPr lang="en-US" dirty="0">
                <a:latin typeface="Segoe UI Semilight"/>
                <a:cs typeface="Segoe UI Semilight"/>
              </a:rPr>
              <a:t>App Service Plan </a:t>
            </a:r>
          </a:p>
          <a:p>
            <a:endParaRPr lang="en-US" dirty="0"/>
          </a:p>
        </p:txBody>
      </p:sp>
      <p:pic>
        <p:nvPicPr>
          <p:cNvPr id="1026" name="Picture 2" descr="Screenshot of the Create Web App configuration page including the Publish radio button for Code or Docker Image. ">
            <a:extLst>
              <a:ext uri="{FF2B5EF4-FFF2-40B4-BE49-F238E27FC236}">
                <a16:creationId xmlns:a16="http://schemas.microsoft.com/office/drawing/2014/main" id="{7F26193F-08B3-455A-9BA8-2BCEDE56A4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7059" y="1231784"/>
            <a:ext cx="5507635" cy="5169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5508525"/>
      </p:ext>
    </p:extLst>
  </p:cSld>
  <p:clrMapOvr>
    <a:masterClrMapping/>
  </p:clrMapOvr>
  <p:transition>
    <p:fade/>
  </p:transition>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Continuous Deployment</a:t>
            </a:r>
          </a:p>
        </p:txBody>
      </p:sp>
      <p:sp>
        <p:nvSpPr>
          <p:cNvPr id="3" name="Text Placeholder 2">
            <a:extLst>
              <a:ext uri="{FF2B5EF4-FFF2-40B4-BE49-F238E27FC236}">
                <a16:creationId xmlns:a16="http://schemas.microsoft.com/office/drawing/2014/main" id="{0BCAFA04-374D-4A52-8E23-50D688C740FB}"/>
              </a:ext>
            </a:extLst>
          </p:cNvPr>
          <p:cNvSpPr>
            <a:spLocks noGrp="1"/>
          </p:cNvSpPr>
          <p:nvPr>
            <p:ph type="body" sz="quarter" idx="10"/>
          </p:nvPr>
        </p:nvSpPr>
        <p:spPr>
          <a:xfrm>
            <a:off x="589053" y="1235640"/>
            <a:ext cx="5772836" cy="4998291"/>
          </a:xfrm>
        </p:spPr>
        <p:txBody>
          <a:bodyPr/>
          <a:lstStyle/>
          <a:p>
            <a:pPr algn="just"/>
            <a:r>
              <a:rPr lang="en-US" dirty="0"/>
              <a:t>Work in a single source control</a:t>
            </a:r>
          </a:p>
          <a:p>
            <a:pPr algn="just"/>
            <a:r>
              <a:rPr lang="en-US" dirty="0"/>
              <a:t>Whenever code updates are pushed to the source control, then the website or web app will automatically pick up the updates</a:t>
            </a:r>
          </a:p>
          <a:p>
            <a:pPr algn="just"/>
            <a:r>
              <a:rPr lang="en-US" dirty="0"/>
              <a:t>A continuous deployment workflow publishes the most recent updates from a project</a:t>
            </a:r>
          </a:p>
          <a:p>
            <a:pPr algn="just"/>
            <a:r>
              <a:rPr lang="en-US" dirty="0"/>
              <a:t>Use the portal for continuous deployments from GitHub, Bitbucket, or Azure DevOps</a:t>
            </a:r>
          </a:p>
        </p:txBody>
      </p:sp>
      <p:pic>
        <p:nvPicPr>
          <p:cNvPr id="11" name="Picture 10" descr="Diagram illustrating that two developers are sending information to GitHub and GitHub is providing the information to a website. ">
            <a:extLst>
              <a:ext uri="{FF2B5EF4-FFF2-40B4-BE49-F238E27FC236}">
                <a16:creationId xmlns:a16="http://schemas.microsoft.com/office/drawing/2014/main" id="{836FFF81-E4D1-49EC-9B96-CE1E3BED4A4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9331" y="1906684"/>
            <a:ext cx="5171815" cy="3044711"/>
          </a:xfrm>
          <a:prstGeom prst="rect">
            <a:avLst/>
          </a:prstGeom>
          <a:noFill/>
          <a:ln>
            <a:noFill/>
          </a:ln>
        </p:spPr>
      </p:pic>
    </p:spTree>
    <p:extLst>
      <p:ext uri="{BB962C8B-B14F-4D97-AF65-F5344CB8AC3E}">
        <p14:creationId xmlns:p14="http://schemas.microsoft.com/office/powerpoint/2010/main" val="3694689391"/>
      </p:ext>
    </p:extLst>
  </p:cSld>
  <p:clrMapOvr>
    <a:masterClrMapping/>
  </p:clrMapOvr>
  <p:transition>
    <p:fade/>
  </p:transitio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tx1"/>
                </a:solidFill>
                <a:cs typeface="Segoe UI"/>
              </a:rPr>
              <a:t>Deployment Slots</a:t>
            </a:r>
            <a:endParaRPr lang="en-US" dirty="0">
              <a:solidFill>
                <a:schemeClr val="tx1"/>
              </a:solidFill>
            </a:endParaRPr>
          </a:p>
        </p:txBody>
      </p:sp>
      <p:sp>
        <p:nvSpPr>
          <p:cNvPr id="3" name="Text Placeholder 2">
            <a:extLst>
              <a:ext uri="{FF2B5EF4-FFF2-40B4-BE49-F238E27FC236}">
                <a16:creationId xmlns:a16="http://schemas.microsoft.com/office/drawing/2014/main" id="{AB41FDED-8937-40C9-B1D5-18A4C15B4B7B}"/>
              </a:ext>
            </a:extLst>
          </p:cNvPr>
          <p:cNvSpPr>
            <a:spLocks noGrp="1"/>
          </p:cNvSpPr>
          <p:nvPr>
            <p:ph type="body" sz="quarter" idx="10"/>
          </p:nvPr>
        </p:nvSpPr>
        <p:spPr>
          <a:xfrm>
            <a:off x="588263" y="3924166"/>
            <a:ext cx="11018520" cy="2585323"/>
          </a:xfrm>
        </p:spPr>
        <p:txBody>
          <a:bodyPr/>
          <a:lstStyle/>
          <a:p>
            <a:pPr lvl="0"/>
            <a:r>
              <a:rPr lang="en-US" sz="2400" dirty="0"/>
              <a:t>Deploy to a different deployment slots (depends on service plan)</a:t>
            </a:r>
          </a:p>
          <a:p>
            <a:r>
              <a:rPr lang="en-US" sz="2400" dirty="0"/>
              <a:t>Validate changes before sending to production</a:t>
            </a:r>
          </a:p>
          <a:p>
            <a:pPr lvl="0"/>
            <a:r>
              <a:rPr lang="en-US" sz="2400" dirty="0"/>
              <a:t>Deployment slots are live apps with their own hostnames</a:t>
            </a:r>
          </a:p>
          <a:p>
            <a:pPr lvl="0"/>
            <a:r>
              <a:rPr lang="en-US" sz="2400" dirty="0"/>
              <a:t>Avoids a cold start – eliminates downtime</a:t>
            </a:r>
          </a:p>
          <a:p>
            <a:r>
              <a:rPr lang="en-US" sz="2400" dirty="0"/>
              <a:t>Fallback to a last known good site</a:t>
            </a:r>
          </a:p>
          <a:p>
            <a:r>
              <a:rPr lang="en-US" sz="2400" dirty="0"/>
              <a:t>Auto Swap when pre-swap validation is not needed</a:t>
            </a:r>
          </a:p>
        </p:txBody>
      </p:sp>
      <p:pic>
        <p:nvPicPr>
          <p:cNvPr id="8" name="Picture 7" descr="Graphic showing that two developers are sending information to GitHub. GitHub is sending information to the Staging slot. A production slot is shown which can swap information with the staging slot. ">
            <a:extLst>
              <a:ext uri="{FF2B5EF4-FFF2-40B4-BE49-F238E27FC236}">
                <a16:creationId xmlns:a16="http://schemas.microsoft.com/office/drawing/2014/main" id="{BEA0328E-C084-43F1-ABCB-6EEAA13E3F7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97116" y="1323344"/>
            <a:ext cx="5097870" cy="2291329"/>
          </a:xfrm>
          <a:prstGeom prst="rect">
            <a:avLst/>
          </a:prstGeom>
          <a:noFill/>
          <a:ln>
            <a:solidFill>
              <a:schemeClr val="tx1"/>
            </a:solidFill>
          </a:ln>
        </p:spPr>
      </p:pic>
      <p:graphicFrame>
        <p:nvGraphicFramePr>
          <p:cNvPr id="4" name="Table 4">
            <a:extLst>
              <a:ext uri="{FF2B5EF4-FFF2-40B4-BE49-F238E27FC236}">
                <a16:creationId xmlns:a16="http://schemas.microsoft.com/office/drawing/2014/main" id="{66D32344-10DA-4391-8E49-3052DB0015F0}"/>
              </a:ext>
            </a:extLst>
          </p:cNvPr>
          <p:cNvGraphicFramePr>
            <a:graphicFrameLocks noGrp="1"/>
          </p:cNvGraphicFramePr>
          <p:nvPr/>
        </p:nvGraphicFramePr>
        <p:xfrm>
          <a:off x="7508672" y="1439362"/>
          <a:ext cx="3969966" cy="1884960"/>
        </p:xfrm>
        <a:graphic>
          <a:graphicData uri="http://schemas.openxmlformats.org/drawingml/2006/table">
            <a:tbl>
              <a:tblPr firstRow="1" bandRow="1">
                <a:tableStyleId>{5C22544A-7EE6-4342-B048-85BDC9FD1C3A}</a:tableStyleId>
              </a:tblPr>
              <a:tblGrid>
                <a:gridCol w="2413541">
                  <a:extLst>
                    <a:ext uri="{9D8B030D-6E8A-4147-A177-3AD203B41FA5}">
                      <a16:colId xmlns:a16="http://schemas.microsoft.com/office/drawing/2014/main" val="2957870045"/>
                    </a:ext>
                  </a:extLst>
                </a:gridCol>
                <a:gridCol w="1556425">
                  <a:extLst>
                    <a:ext uri="{9D8B030D-6E8A-4147-A177-3AD203B41FA5}">
                      <a16:colId xmlns:a16="http://schemas.microsoft.com/office/drawing/2014/main" val="3998404170"/>
                    </a:ext>
                  </a:extLst>
                </a:gridCol>
              </a:tblGrid>
              <a:tr h="376992">
                <a:tc>
                  <a:txBody>
                    <a:bodyPr/>
                    <a:lstStyle/>
                    <a:p>
                      <a:pPr algn="ctr"/>
                      <a:r>
                        <a:rPr lang="en-US" b="0" dirty="0"/>
                        <a:t>Service Plan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0" dirty="0"/>
                        <a:t>Slots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0482907"/>
                  </a:ext>
                </a:extLst>
              </a:tr>
              <a:tr h="376992">
                <a:tc>
                  <a:txBody>
                    <a:bodyPr/>
                    <a:lstStyle/>
                    <a:p>
                      <a:r>
                        <a:rPr lang="en-US" dirty="0"/>
                        <a:t>Free, Shared, Basic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7511895"/>
                  </a:ext>
                </a:extLst>
              </a:tr>
              <a:tr h="376992">
                <a:tc>
                  <a:txBody>
                    <a:bodyPr/>
                    <a:lstStyle/>
                    <a:p>
                      <a:r>
                        <a:rPr lang="en-US" dirty="0"/>
                        <a:t>Standard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Up to 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7635844"/>
                  </a:ext>
                </a:extLst>
              </a:tr>
              <a:tr h="376992">
                <a:tc>
                  <a:txBody>
                    <a:bodyPr/>
                    <a:lstStyle/>
                    <a:p>
                      <a:r>
                        <a:rPr lang="en-US" dirty="0"/>
                        <a:t>Premium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Up to 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2101673"/>
                  </a:ext>
                </a:extLst>
              </a:tr>
              <a:tr h="376992">
                <a:tc>
                  <a:txBody>
                    <a:bodyPr/>
                    <a:lstStyle/>
                    <a:p>
                      <a:r>
                        <a:rPr lang="en-US" dirty="0"/>
                        <a:t>Isolated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Up to 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5640440"/>
                  </a:ext>
                </a:extLst>
              </a:tr>
            </a:tbl>
          </a:graphicData>
        </a:graphic>
      </p:graphicFrame>
    </p:spTree>
    <p:extLst>
      <p:ext uri="{BB962C8B-B14F-4D97-AF65-F5344CB8AC3E}">
        <p14:creationId xmlns:p14="http://schemas.microsoft.com/office/powerpoint/2010/main" val="2984429173"/>
      </p:ext>
    </p:extLst>
  </p:cSld>
  <p:clrMapOvr>
    <a:masterClrMapping/>
  </p:clrMapOvr>
  <p:transition>
    <p:fade/>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cs typeface="Segoe UI"/>
              </a:rPr>
              <a:t>Creating Deployment Slots</a:t>
            </a:r>
          </a:p>
        </p:txBody>
      </p:sp>
      <p:sp>
        <p:nvSpPr>
          <p:cNvPr id="2" name="Text Placeholder 1">
            <a:extLst>
              <a:ext uri="{FF2B5EF4-FFF2-40B4-BE49-F238E27FC236}">
                <a16:creationId xmlns:a16="http://schemas.microsoft.com/office/drawing/2014/main" id="{4EF6F136-0B31-4A53-B71A-9092E8EFD007}"/>
              </a:ext>
            </a:extLst>
          </p:cNvPr>
          <p:cNvSpPr>
            <a:spLocks noGrp="1"/>
          </p:cNvSpPr>
          <p:nvPr>
            <p:ph type="body" sz="quarter" idx="10"/>
          </p:nvPr>
        </p:nvSpPr>
        <p:spPr>
          <a:xfrm>
            <a:off x="586016" y="1288707"/>
            <a:ext cx="6045213" cy="5404556"/>
          </a:xfrm>
        </p:spPr>
        <p:txBody>
          <a:bodyPr vert="horz" wrap="square" lIns="0" tIns="0" rIns="0" bIns="0" rtlCol="0" anchor="t">
            <a:spAutoFit/>
          </a:bodyPr>
          <a:lstStyle/>
          <a:p>
            <a:r>
              <a:rPr lang="en-US" dirty="0">
                <a:latin typeface="Segoe UI Semilight"/>
                <a:cs typeface="Segoe UI Semilight"/>
              </a:rPr>
              <a:t>A new slot can be empty or cloned</a:t>
            </a:r>
          </a:p>
          <a:p>
            <a:r>
              <a:rPr lang="en-US" dirty="0">
                <a:latin typeface="Segoe UI Semilight"/>
                <a:cs typeface="Segoe UI Semilight"/>
              </a:rPr>
              <a:t>When you clone, pay attention to the settings</a:t>
            </a:r>
          </a:p>
          <a:p>
            <a:pPr lvl="1"/>
            <a:r>
              <a:rPr lang="en-US" sz="2400" dirty="0"/>
              <a:t>Slot-specific app settings and connection strings</a:t>
            </a:r>
          </a:p>
          <a:p>
            <a:pPr lvl="1"/>
            <a:r>
              <a:rPr lang="en-US" sz="2400" dirty="0"/>
              <a:t>Continuous deployment settings</a:t>
            </a:r>
            <a:endParaRPr lang="en-US" sz="2400" dirty="0">
              <a:cs typeface="Segoe UI"/>
            </a:endParaRPr>
          </a:p>
          <a:p>
            <a:pPr lvl="1"/>
            <a:r>
              <a:rPr lang="en-US" sz="2400" dirty="0"/>
              <a:t>App Service authentication settings</a:t>
            </a:r>
            <a:endParaRPr lang="en-US" sz="2400" dirty="0">
              <a:cs typeface="Segoe UI"/>
            </a:endParaRPr>
          </a:p>
          <a:p>
            <a:r>
              <a:rPr lang="en-US" dirty="0">
                <a:latin typeface="Segoe UI Semilight"/>
                <a:cs typeface="Segoe UI Semilight"/>
              </a:rPr>
              <a:t>Not all settings are sticky (endpoints, custom domain names, SSL certificates, scaling)</a:t>
            </a:r>
          </a:p>
          <a:p>
            <a:r>
              <a:rPr lang="en-US" dirty="0">
                <a:latin typeface="Segoe UI Semilight"/>
                <a:cs typeface="Segoe UI Semilight"/>
              </a:rPr>
              <a:t>Review and edit your settings before swapping</a:t>
            </a:r>
          </a:p>
        </p:txBody>
      </p:sp>
      <p:pic>
        <p:nvPicPr>
          <p:cNvPr id="6" name="Picture 6" descr="A screen shot of the Add a slot screen for an App Service.  The name of the slot is preproduction, and settings are cloned from appservice09">
            <a:extLst>
              <a:ext uri="{FF2B5EF4-FFF2-40B4-BE49-F238E27FC236}">
                <a16:creationId xmlns:a16="http://schemas.microsoft.com/office/drawing/2014/main" id="{6E504792-7939-4E45-9E29-DC7EB2A6D6E8}"/>
              </a:ext>
            </a:extLst>
          </p:cNvPr>
          <p:cNvPicPr>
            <a:picLocks noChangeAspect="1"/>
          </p:cNvPicPr>
          <p:nvPr/>
        </p:nvPicPr>
        <p:blipFill>
          <a:blip r:embed="rId3"/>
          <a:stretch>
            <a:fillRect/>
          </a:stretch>
        </p:blipFill>
        <p:spPr>
          <a:xfrm>
            <a:off x="6767725" y="2350149"/>
            <a:ext cx="5150537" cy="2012096"/>
          </a:xfrm>
          <a:prstGeom prst="rect">
            <a:avLst/>
          </a:prstGeom>
          <a:ln>
            <a:solidFill>
              <a:schemeClr val="tx1"/>
            </a:solidFill>
          </a:ln>
        </p:spPr>
      </p:pic>
    </p:spTree>
    <p:extLst>
      <p:ext uri="{BB962C8B-B14F-4D97-AF65-F5344CB8AC3E}">
        <p14:creationId xmlns:p14="http://schemas.microsoft.com/office/powerpoint/2010/main" val="2796943426"/>
      </p:ext>
    </p:extLst>
  </p:cSld>
  <p:clrMapOvr>
    <a:masterClrMapping/>
  </p:clrMapOvr>
  <p:transition>
    <p:fade/>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cs typeface="Segoe UI"/>
              </a:rPr>
              <a:t>Securing an App Service</a:t>
            </a:r>
          </a:p>
        </p:txBody>
      </p:sp>
      <p:sp>
        <p:nvSpPr>
          <p:cNvPr id="4" name="Text Placeholder 3">
            <a:extLst>
              <a:ext uri="{FF2B5EF4-FFF2-40B4-BE49-F238E27FC236}">
                <a16:creationId xmlns:a16="http://schemas.microsoft.com/office/drawing/2014/main" id="{B7FAF4D9-E321-4E22-B05C-84AD7F927843}"/>
              </a:ext>
            </a:extLst>
          </p:cNvPr>
          <p:cNvSpPr>
            <a:spLocks noGrp="1"/>
          </p:cNvSpPr>
          <p:nvPr>
            <p:ph type="body" sz="quarter" idx="10"/>
          </p:nvPr>
        </p:nvSpPr>
        <p:spPr>
          <a:xfrm>
            <a:off x="588262" y="1396586"/>
            <a:ext cx="6549957" cy="5232202"/>
          </a:xfrm>
        </p:spPr>
        <p:txBody>
          <a:bodyPr/>
          <a:lstStyle/>
          <a:p>
            <a:r>
              <a:rPr lang="en-US" b="1" dirty="0"/>
              <a:t>Authentication</a:t>
            </a:r>
          </a:p>
          <a:p>
            <a:pPr lvl="1"/>
            <a:r>
              <a:rPr lang="en-US" sz="2400" dirty="0"/>
              <a:t>Enable authentication – default anonymous</a:t>
            </a:r>
          </a:p>
          <a:p>
            <a:pPr lvl="1"/>
            <a:r>
              <a:rPr lang="en-US" sz="2400" dirty="0"/>
              <a:t>Log in with a third-party identity provider</a:t>
            </a:r>
          </a:p>
          <a:p>
            <a:r>
              <a:rPr lang="en-US" b="1" dirty="0"/>
              <a:t>Security</a:t>
            </a:r>
          </a:p>
          <a:p>
            <a:pPr lvl="1"/>
            <a:r>
              <a:rPr lang="en-US" sz="2400" dirty="0"/>
              <a:t>Troubleshoot with Diagnostic Logs – failed requests, app logging</a:t>
            </a:r>
          </a:p>
          <a:p>
            <a:pPr lvl="1"/>
            <a:r>
              <a:rPr lang="en-US" sz="2400" dirty="0"/>
              <a:t>Add an SSL certificate – HTTPS</a:t>
            </a:r>
          </a:p>
          <a:p>
            <a:pPr lvl="1"/>
            <a:r>
              <a:rPr lang="en-US" sz="2400" dirty="0"/>
              <a:t>Define a priority ordered allow/deny list to control network access to the app</a:t>
            </a:r>
          </a:p>
          <a:p>
            <a:pPr lvl="1"/>
            <a:r>
              <a:rPr lang="en-US" sz="2400" dirty="0"/>
              <a:t>Store secrets in the Azure Key Vault</a:t>
            </a:r>
          </a:p>
          <a:p>
            <a:pPr lvl="1"/>
            <a:endParaRPr lang="en-US" dirty="0"/>
          </a:p>
          <a:p>
            <a:endParaRPr lang="en-US" dirty="0"/>
          </a:p>
        </p:txBody>
      </p:sp>
      <p:pic>
        <p:nvPicPr>
          <p:cNvPr id="2" name="Picture 4" descr="A screen shot of App Service Authentiation. Log in with Azure Active Directory is set as the default.">
            <a:extLst>
              <a:ext uri="{FF2B5EF4-FFF2-40B4-BE49-F238E27FC236}">
                <a16:creationId xmlns:a16="http://schemas.microsoft.com/office/drawing/2014/main" id="{C5F05D65-CABC-4518-AB94-457C06C38BF9}"/>
              </a:ext>
            </a:extLst>
          </p:cNvPr>
          <p:cNvPicPr>
            <a:picLocks noChangeAspect="1"/>
          </p:cNvPicPr>
          <p:nvPr/>
        </p:nvPicPr>
        <p:blipFill>
          <a:blip r:embed="rId3"/>
          <a:stretch>
            <a:fillRect/>
          </a:stretch>
        </p:blipFill>
        <p:spPr>
          <a:xfrm>
            <a:off x="7316171" y="633071"/>
            <a:ext cx="4490461" cy="2340011"/>
          </a:xfrm>
          <a:prstGeom prst="rect">
            <a:avLst/>
          </a:prstGeom>
          <a:ln>
            <a:solidFill>
              <a:schemeClr val="tx1"/>
            </a:solidFill>
          </a:ln>
        </p:spPr>
      </p:pic>
      <p:pic>
        <p:nvPicPr>
          <p:cNvPr id="6" name="Picture 7" descr="A screen shot of Protocol Settings and TLS/SSL bindings. HTTPS Only is enabled. TLS is set to 1.2.">
            <a:extLst>
              <a:ext uri="{FF2B5EF4-FFF2-40B4-BE49-F238E27FC236}">
                <a16:creationId xmlns:a16="http://schemas.microsoft.com/office/drawing/2014/main" id="{01C72936-E3EF-474D-83DD-23E447D4B323}"/>
              </a:ext>
            </a:extLst>
          </p:cNvPr>
          <p:cNvPicPr>
            <a:picLocks noChangeAspect="1"/>
          </p:cNvPicPr>
          <p:nvPr/>
        </p:nvPicPr>
        <p:blipFill>
          <a:blip r:embed="rId4"/>
          <a:stretch>
            <a:fillRect/>
          </a:stretch>
        </p:blipFill>
        <p:spPr>
          <a:xfrm>
            <a:off x="7316171" y="3169720"/>
            <a:ext cx="4490461" cy="3309324"/>
          </a:xfrm>
          <a:prstGeom prst="rect">
            <a:avLst/>
          </a:prstGeom>
          <a:ln>
            <a:solidFill>
              <a:schemeClr val="tx1"/>
            </a:solidFill>
          </a:ln>
        </p:spPr>
      </p:pic>
    </p:spTree>
    <p:extLst>
      <p:ext uri="{BB962C8B-B14F-4D97-AF65-F5344CB8AC3E}">
        <p14:creationId xmlns:p14="http://schemas.microsoft.com/office/powerpoint/2010/main" val="445121099"/>
      </p:ext>
    </p:extLst>
  </p:cSld>
  <p:clrMapOvr>
    <a:masterClrMapping/>
  </p:clrMapOvr>
  <p:transition>
    <p:fade/>
  </p:transition>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6F1AA-5B25-48F9-B79E-EF9D69FDA458}"/>
              </a:ext>
            </a:extLst>
          </p:cNvPr>
          <p:cNvSpPr>
            <a:spLocks noGrp="1"/>
          </p:cNvSpPr>
          <p:nvPr>
            <p:ph type="title"/>
          </p:nvPr>
        </p:nvSpPr>
        <p:spPr/>
        <p:txBody>
          <a:bodyPr/>
          <a:lstStyle/>
          <a:p>
            <a:r>
              <a:rPr lang="en-US" dirty="0"/>
              <a:t>Custom Domain Names</a:t>
            </a:r>
          </a:p>
        </p:txBody>
      </p:sp>
      <p:pic>
        <p:nvPicPr>
          <p:cNvPr id="4" name="Picture 5" descr="Screenshot of the Custom Domains blade selection.">
            <a:extLst>
              <a:ext uri="{FF2B5EF4-FFF2-40B4-BE49-F238E27FC236}">
                <a16:creationId xmlns:a16="http://schemas.microsoft.com/office/drawing/2014/main" id="{FA81897B-0615-4BDB-AFD1-0BB61A84D5F5}"/>
              </a:ext>
            </a:extLst>
          </p:cNvPr>
          <p:cNvPicPr>
            <a:picLocks noChangeAspect="1"/>
          </p:cNvPicPr>
          <p:nvPr/>
        </p:nvPicPr>
        <p:blipFill>
          <a:blip r:embed="rId2"/>
          <a:stretch>
            <a:fillRect/>
          </a:stretch>
        </p:blipFill>
        <p:spPr>
          <a:xfrm>
            <a:off x="1990347" y="1303651"/>
            <a:ext cx="1595981" cy="2585947"/>
          </a:xfrm>
          <a:prstGeom prst="rect">
            <a:avLst/>
          </a:prstGeom>
          <a:ln>
            <a:solidFill>
              <a:schemeClr val="tx1"/>
            </a:solidFill>
          </a:ln>
        </p:spPr>
      </p:pic>
      <p:cxnSp>
        <p:nvCxnSpPr>
          <p:cNvPr id="10" name="Connector: Elbow 9">
            <a:extLst>
              <a:ext uri="{FF2B5EF4-FFF2-40B4-BE49-F238E27FC236}">
                <a16:creationId xmlns:a16="http://schemas.microsoft.com/office/drawing/2014/main" id="{0032FEA6-FC33-41D2-87F9-431467C4F423}"/>
              </a:ext>
              <a:ext uri="{C183D7F6-B498-43B3-948B-1728B52AA6E4}">
                <adec:decorative xmlns:adec="http://schemas.microsoft.com/office/drawing/2017/decorative" val="1"/>
              </a:ext>
            </a:extLst>
          </p:cNvPr>
          <p:cNvCxnSpPr>
            <a:cxnSpLocks/>
          </p:cNvCxnSpPr>
          <p:nvPr/>
        </p:nvCxnSpPr>
        <p:spPr>
          <a:xfrm flipV="1">
            <a:off x="3585665" y="2595728"/>
            <a:ext cx="1352143" cy="3188"/>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5" name="Picture 4" descr="Welcome to Contoso web page. The contoso.com URL is highlighted.">
            <a:extLst>
              <a:ext uri="{FF2B5EF4-FFF2-40B4-BE49-F238E27FC236}">
                <a16:creationId xmlns:a16="http://schemas.microsoft.com/office/drawing/2014/main" id="{8966799C-A3FF-4235-9E7B-1045D2E78ED1}"/>
              </a:ext>
            </a:extLst>
          </p:cNvPr>
          <p:cNvPicPr>
            <a:picLocks noChangeAspect="1"/>
          </p:cNvPicPr>
          <p:nvPr/>
        </p:nvPicPr>
        <p:blipFill>
          <a:blip r:embed="rId3"/>
          <a:stretch>
            <a:fillRect/>
          </a:stretch>
        </p:blipFill>
        <p:spPr>
          <a:xfrm>
            <a:off x="4932955" y="1292955"/>
            <a:ext cx="4470670" cy="2615254"/>
          </a:xfrm>
          <a:prstGeom prst="rect">
            <a:avLst/>
          </a:prstGeom>
        </p:spPr>
      </p:pic>
      <p:sp>
        <p:nvSpPr>
          <p:cNvPr id="3" name="Text Placeholder 2">
            <a:extLst>
              <a:ext uri="{FF2B5EF4-FFF2-40B4-BE49-F238E27FC236}">
                <a16:creationId xmlns:a16="http://schemas.microsoft.com/office/drawing/2014/main" id="{FA676DB0-816E-407B-A4A2-FC524E0F85AC}"/>
              </a:ext>
            </a:extLst>
          </p:cNvPr>
          <p:cNvSpPr>
            <a:spLocks noGrp="1"/>
          </p:cNvSpPr>
          <p:nvPr>
            <p:ph type="body" sz="quarter" idx="10"/>
          </p:nvPr>
        </p:nvSpPr>
        <p:spPr>
          <a:xfrm>
            <a:off x="429908" y="4176927"/>
            <a:ext cx="11332183" cy="2240613"/>
          </a:xfrm>
        </p:spPr>
        <p:txBody>
          <a:bodyPr/>
          <a:lstStyle/>
          <a:p>
            <a:r>
              <a:rPr lang="en-US" sz="2600" dirty="0"/>
              <a:t>Redirect the default web app URL</a:t>
            </a:r>
          </a:p>
          <a:p>
            <a:r>
              <a:rPr lang="en-US" sz="2600" dirty="0"/>
              <a:t>Validate the custom domain in Azure</a:t>
            </a:r>
          </a:p>
          <a:p>
            <a:r>
              <a:rPr lang="en-US" sz="2600" dirty="0"/>
              <a:t>Use the DNS registry for your domain provider – create a CNAME or A record with the mapping</a:t>
            </a:r>
          </a:p>
          <a:p>
            <a:r>
              <a:rPr lang="en-US" sz="2600" dirty="0"/>
              <a:t>Ensure App Service plan supports custom domains</a:t>
            </a:r>
          </a:p>
        </p:txBody>
      </p:sp>
    </p:spTree>
    <p:extLst>
      <p:ext uri="{BB962C8B-B14F-4D97-AF65-F5344CB8AC3E}">
        <p14:creationId xmlns:p14="http://schemas.microsoft.com/office/powerpoint/2010/main" val="1253416766"/>
      </p:ext>
    </p:extLst>
  </p:cSld>
  <p:clrMapOvr>
    <a:masterClrMapping/>
  </p:clrMapOvr>
  <p:transition>
    <p:fade/>
  </p:transition>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cs typeface="Segoe UI"/>
              </a:rPr>
              <a:t>Backup an App Service</a:t>
            </a:r>
          </a:p>
        </p:txBody>
      </p:sp>
      <p:sp>
        <p:nvSpPr>
          <p:cNvPr id="3" name="Text Placeholder 2">
            <a:extLst>
              <a:ext uri="{FF2B5EF4-FFF2-40B4-BE49-F238E27FC236}">
                <a16:creationId xmlns:a16="http://schemas.microsoft.com/office/drawing/2014/main" id="{52652957-6274-4C35-B048-407771A26CD1}"/>
              </a:ext>
            </a:extLst>
          </p:cNvPr>
          <p:cNvSpPr>
            <a:spLocks noGrp="1"/>
          </p:cNvSpPr>
          <p:nvPr>
            <p:ph type="body" sz="quarter" idx="10"/>
          </p:nvPr>
        </p:nvSpPr>
        <p:spPr>
          <a:xfrm>
            <a:off x="588263" y="1302087"/>
            <a:ext cx="7390611" cy="5170646"/>
          </a:xfrm>
        </p:spPr>
        <p:txBody>
          <a:bodyPr/>
          <a:lstStyle/>
          <a:p>
            <a:pPr lvl="0"/>
            <a:r>
              <a:rPr lang="en-US" dirty="0"/>
              <a:t>Create app backups manually or on a schedule</a:t>
            </a:r>
          </a:p>
          <a:p>
            <a:r>
              <a:rPr lang="en-US" dirty="0"/>
              <a:t>Backup the configuration, file content, and database connected to the app</a:t>
            </a:r>
          </a:p>
          <a:p>
            <a:pPr lvl="0"/>
            <a:r>
              <a:rPr lang="en-US" dirty="0"/>
              <a:t>Requires Standard or Premium plan</a:t>
            </a:r>
          </a:p>
          <a:p>
            <a:pPr lvl="0"/>
            <a:r>
              <a:rPr lang="en-US" dirty="0"/>
              <a:t>Backups can be up to 10 GB of app and database content</a:t>
            </a:r>
          </a:p>
          <a:p>
            <a:pPr lvl="0"/>
            <a:r>
              <a:rPr lang="en-US" dirty="0"/>
              <a:t>Configure partial backups and exclude items from the backup</a:t>
            </a:r>
          </a:p>
          <a:p>
            <a:pPr lvl="0"/>
            <a:r>
              <a:rPr lang="en-US" dirty="0"/>
              <a:t>Restore your app on-demand to a previous state, or create a new app</a:t>
            </a:r>
          </a:p>
        </p:txBody>
      </p:sp>
      <p:pic>
        <p:nvPicPr>
          <p:cNvPr id="2" name="Picture 3" descr="Screenshot of the Backups blade selection.">
            <a:extLst>
              <a:ext uri="{FF2B5EF4-FFF2-40B4-BE49-F238E27FC236}">
                <a16:creationId xmlns:a16="http://schemas.microsoft.com/office/drawing/2014/main" id="{4284CBAE-D54A-4E32-8B32-7E148013809E}"/>
              </a:ext>
            </a:extLst>
          </p:cNvPr>
          <p:cNvPicPr>
            <a:picLocks noChangeAspect="1"/>
          </p:cNvPicPr>
          <p:nvPr/>
        </p:nvPicPr>
        <p:blipFill>
          <a:blip r:embed="rId3"/>
          <a:stretch>
            <a:fillRect/>
          </a:stretch>
        </p:blipFill>
        <p:spPr>
          <a:xfrm>
            <a:off x="8660668" y="1011198"/>
            <a:ext cx="3091906" cy="4881653"/>
          </a:xfrm>
          <a:prstGeom prst="rect">
            <a:avLst/>
          </a:prstGeom>
          <a:ln>
            <a:solidFill>
              <a:schemeClr val="tx1"/>
            </a:solidFill>
          </a:ln>
        </p:spPr>
      </p:pic>
    </p:spTree>
    <p:extLst>
      <p:ext uri="{BB962C8B-B14F-4D97-AF65-F5344CB8AC3E}">
        <p14:creationId xmlns:p14="http://schemas.microsoft.com/office/powerpoint/2010/main" val="1167573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6F1AA-5B25-48F9-B79E-EF9D69FDA458}"/>
              </a:ext>
            </a:extLst>
          </p:cNvPr>
          <p:cNvSpPr>
            <a:spLocks noGrp="1"/>
          </p:cNvSpPr>
          <p:nvPr>
            <p:ph type="title"/>
          </p:nvPr>
        </p:nvSpPr>
        <p:spPr>
          <a:xfrm>
            <a:off x="588263" y="457200"/>
            <a:ext cx="11018520" cy="553998"/>
          </a:xfrm>
        </p:spPr>
        <p:txBody>
          <a:bodyPr/>
          <a:lstStyle/>
          <a:p>
            <a:r>
              <a:rPr lang="en-US" dirty="0"/>
              <a:t>Application Insights</a:t>
            </a:r>
          </a:p>
        </p:txBody>
      </p:sp>
      <p:sp>
        <p:nvSpPr>
          <p:cNvPr id="3" name="Text Placeholder 2">
            <a:extLst>
              <a:ext uri="{FF2B5EF4-FFF2-40B4-BE49-F238E27FC236}">
                <a16:creationId xmlns:a16="http://schemas.microsoft.com/office/drawing/2014/main" id="{FA676DB0-816E-407B-A4A2-FC524E0F85AC}"/>
              </a:ext>
            </a:extLst>
          </p:cNvPr>
          <p:cNvSpPr>
            <a:spLocks noGrp="1"/>
          </p:cNvSpPr>
          <p:nvPr>
            <p:ph type="body" sz="quarter" idx="10"/>
          </p:nvPr>
        </p:nvSpPr>
        <p:spPr>
          <a:xfrm>
            <a:off x="588963" y="1386462"/>
            <a:ext cx="5149612" cy="4308872"/>
          </a:xfrm>
        </p:spPr>
        <p:txBody>
          <a:bodyPr vert="horz" wrap="square" lIns="0" tIns="0" rIns="0" bIns="0" rtlCol="0" anchor="t">
            <a:spAutoFit/>
          </a:bodyPr>
          <a:lstStyle/>
          <a:p>
            <a:r>
              <a:rPr lang="en-US" dirty="0">
                <a:latin typeface="Segoe UI Semilight"/>
                <a:cs typeface="Segoe UI Semilight"/>
              </a:rPr>
              <a:t>Request rates, response times, and failure rates </a:t>
            </a:r>
            <a:endParaRPr lang="en-US" dirty="0"/>
          </a:p>
          <a:p>
            <a:r>
              <a:rPr lang="en-US" dirty="0">
                <a:latin typeface="Segoe UI Semilight"/>
                <a:cs typeface="Segoe UI Semilight"/>
              </a:rPr>
              <a:t>Dependency rates, response times, and failure rates </a:t>
            </a:r>
            <a:endParaRPr lang="en-US" dirty="0"/>
          </a:p>
          <a:p>
            <a:r>
              <a:rPr lang="en-US" dirty="0">
                <a:latin typeface="Segoe UI Semilight"/>
                <a:cs typeface="Segoe UI Semilight"/>
              </a:rPr>
              <a:t>Page views and load performance</a:t>
            </a:r>
            <a:endParaRPr lang="en-US" dirty="0"/>
          </a:p>
          <a:p>
            <a:r>
              <a:rPr lang="en-US" dirty="0">
                <a:latin typeface="Segoe UI Semilight"/>
                <a:cs typeface="Segoe UI Semilight"/>
              </a:rPr>
              <a:t>User and session counts</a:t>
            </a:r>
            <a:endParaRPr lang="en-US" dirty="0"/>
          </a:p>
          <a:p>
            <a:r>
              <a:rPr lang="en-US" dirty="0">
                <a:latin typeface="Segoe UI Semilight"/>
                <a:cs typeface="Segoe UI Semilight"/>
              </a:rPr>
              <a:t>Performance counters </a:t>
            </a:r>
            <a:endParaRPr lang="en-US" dirty="0"/>
          </a:p>
          <a:p>
            <a:r>
              <a:rPr lang="en-US" dirty="0">
                <a:latin typeface="Segoe UI Semilight"/>
                <a:cs typeface="Segoe UI Semilight"/>
              </a:rPr>
              <a:t>Diagnostics and Exceptions</a:t>
            </a:r>
            <a:endParaRPr lang="en-US" dirty="0"/>
          </a:p>
        </p:txBody>
      </p:sp>
      <p:pic>
        <p:nvPicPr>
          <p:cNvPr id="6" name="Picture 6" descr="Application Insights is receiving web apps, client apps, web service, and background services data. Application Insights is presenting data with alerts, Power BI, Visual Studio, Rest API, and continuous export. ">
            <a:extLst>
              <a:ext uri="{FF2B5EF4-FFF2-40B4-BE49-F238E27FC236}">
                <a16:creationId xmlns:a16="http://schemas.microsoft.com/office/drawing/2014/main" id="{BCCE685A-F000-4C47-B6B8-2BF72209DD49}"/>
              </a:ext>
            </a:extLst>
          </p:cNvPr>
          <p:cNvPicPr>
            <a:picLocks noChangeAspect="1"/>
          </p:cNvPicPr>
          <p:nvPr/>
        </p:nvPicPr>
        <p:blipFill>
          <a:blip r:embed="rId2"/>
          <a:stretch>
            <a:fillRect/>
          </a:stretch>
        </p:blipFill>
        <p:spPr>
          <a:xfrm>
            <a:off x="5447523" y="1488375"/>
            <a:ext cx="6514322" cy="3819047"/>
          </a:xfrm>
          <a:prstGeom prst="rect">
            <a:avLst/>
          </a:prstGeom>
        </p:spPr>
      </p:pic>
    </p:spTree>
    <p:extLst>
      <p:ext uri="{BB962C8B-B14F-4D97-AF65-F5344CB8AC3E}">
        <p14:creationId xmlns:p14="http://schemas.microsoft.com/office/powerpoint/2010/main" val="1465503667"/>
      </p:ext>
    </p:extLst>
  </p:cSld>
  <p:clrMapOvr>
    <a:masterClrMapping/>
  </p:clrMapOvr>
  <p:transition>
    <p:fade/>
  </p:transition>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6" y="3035808"/>
            <a:ext cx="10764656" cy="498598"/>
          </a:xfrm>
        </p:spPr>
        <p:txBody>
          <a:bodyPr/>
          <a:lstStyle/>
          <a:p>
            <a:r>
              <a:rPr lang="en-US" dirty="0">
                <a:solidFill>
                  <a:schemeClr val="tx1"/>
                </a:solidFill>
                <a:cs typeface="Segoe UI"/>
              </a:rPr>
              <a:t>Container Services</a:t>
            </a:r>
            <a:endParaRPr lang="en-US" strike="sngStrike" dirty="0">
              <a:solidFill>
                <a:schemeClr val="tx1"/>
              </a:solidFill>
              <a:cs typeface="Segoe UI"/>
            </a:endParaRPr>
          </a:p>
        </p:txBody>
      </p:sp>
    </p:spTree>
    <p:extLst>
      <p:ext uri="{BB962C8B-B14F-4D97-AF65-F5344CB8AC3E}">
        <p14:creationId xmlns:p14="http://schemas.microsoft.com/office/powerpoint/2010/main" val="15977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tx1"/>
                </a:solidFill>
                <a:cs typeface="Segoe UI"/>
              </a:rPr>
              <a:t>Container Services Overview</a:t>
            </a:r>
          </a:p>
        </p:txBody>
      </p:sp>
      <p:sp>
        <p:nvSpPr>
          <p:cNvPr id="10" name="Text Placeholder 5">
            <a:extLst>
              <a:ext uri="{FF2B5EF4-FFF2-40B4-BE49-F238E27FC236}">
                <a16:creationId xmlns:a16="http://schemas.microsoft.com/office/drawing/2014/main" id="{D6B86ACE-7EB3-48D6-BB84-628A9CF9B6C4}"/>
              </a:ext>
            </a:extLst>
          </p:cNvPr>
          <p:cNvSpPr>
            <a:spLocks noGrp="1"/>
          </p:cNvSpPr>
          <p:nvPr>
            <p:ph type="body" sz="quarter" idx="10"/>
          </p:nvPr>
        </p:nvSpPr>
        <p:spPr>
          <a:xfrm>
            <a:off x="586740" y="1446919"/>
            <a:ext cx="11018520" cy="1982081"/>
          </a:xfrm>
        </p:spPr>
        <p:txBody>
          <a:bodyPr vert="horz" wrap="square" lIns="0" tIns="0" rIns="0" bIns="0" rtlCol="0" anchor="t">
            <a:spAutoFit/>
          </a:bodyPr>
          <a:lstStyle/>
          <a:p>
            <a:r>
              <a:rPr lang="en-US" dirty="0">
                <a:solidFill>
                  <a:schemeClr val="tx1"/>
                </a:solidFill>
                <a:latin typeface="Segoe UI Semilight"/>
                <a:cs typeface="Segoe UI Semilight"/>
              </a:rPr>
              <a:t>Containers vs. Virtual Machines</a:t>
            </a:r>
          </a:p>
          <a:p>
            <a:r>
              <a:rPr lang="en-US" dirty="0">
                <a:solidFill>
                  <a:schemeClr val="tx1"/>
                </a:solidFill>
                <a:latin typeface="Segoe UI Semilight"/>
                <a:cs typeface="Segoe UI Semilight"/>
              </a:rPr>
              <a:t>Azure Container Instances</a:t>
            </a:r>
            <a:endParaRPr lang="en-US" dirty="0">
              <a:solidFill>
                <a:schemeClr val="tx1"/>
              </a:solidFill>
            </a:endParaRPr>
          </a:p>
          <a:p>
            <a:r>
              <a:rPr lang="en-US" dirty="0">
                <a:solidFill>
                  <a:schemeClr val="tx1"/>
                </a:solidFill>
                <a:latin typeface="Segoe UI Semilight"/>
                <a:cs typeface="Segoe UI Semilight"/>
              </a:rPr>
              <a:t>Container Groups</a:t>
            </a:r>
          </a:p>
          <a:p>
            <a:r>
              <a:rPr lang="en-US" dirty="0">
                <a:solidFill>
                  <a:schemeClr val="tx1"/>
                </a:solidFill>
                <a:latin typeface="Segoe UI Semilight"/>
                <a:cs typeface="Segoe UI Semilight"/>
              </a:rPr>
              <a:t>Docker</a:t>
            </a:r>
          </a:p>
        </p:txBody>
      </p:sp>
    </p:spTree>
    <p:extLst>
      <p:ext uri="{BB962C8B-B14F-4D97-AF65-F5344CB8AC3E}">
        <p14:creationId xmlns:p14="http://schemas.microsoft.com/office/powerpoint/2010/main" val="283502798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Azure Subscriptions</a:t>
            </a:r>
          </a:p>
        </p:txBody>
      </p:sp>
      <p:sp>
        <p:nvSpPr>
          <p:cNvPr id="6" name="Text Placeholder 5"/>
          <p:cNvSpPr>
            <a:spLocks noGrp="1"/>
          </p:cNvSpPr>
          <p:nvPr>
            <p:ph type="body" sz="quarter" idx="10"/>
          </p:nvPr>
        </p:nvSpPr>
        <p:spPr>
          <a:xfrm>
            <a:off x="584200" y="1435497"/>
            <a:ext cx="5511799" cy="5262723"/>
          </a:xfrm>
        </p:spPr>
        <p:txBody>
          <a:bodyPr vert="horz" wrap="square" lIns="0" tIns="0" rIns="0" bIns="0" rtlCol="0" anchor="t">
            <a:spAutoFit/>
          </a:bodyPr>
          <a:lstStyle/>
          <a:p>
            <a:pPr algn="just">
              <a:lnSpc>
                <a:spcPct val="150000"/>
              </a:lnSpc>
            </a:pPr>
            <a:r>
              <a:rPr lang="en-US" dirty="0">
                <a:latin typeface="Segoe UI Semilight"/>
                <a:cs typeface="Segoe UI Semilight"/>
              </a:rPr>
              <a:t>Logical unit of Azure services that is linked to an Azure account</a:t>
            </a:r>
          </a:p>
          <a:p>
            <a:pPr algn="just">
              <a:lnSpc>
                <a:spcPct val="150000"/>
              </a:lnSpc>
            </a:pPr>
            <a:r>
              <a:rPr lang="en-US" dirty="0">
                <a:latin typeface="Segoe UI Semilight"/>
                <a:cs typeface="Segoe UI Semilight"/>
              </a:rPr>
              <a:t>Security and billing boundary</a:t>
            </a:r>
            <a:endParaRPr lang="en-US" dirty="0"/>
          </a:p>
          <a:p>
            <a:pPr algn="just">
              <a:lnSpc>
                <a:spcPct val="150000"/>
              </a:lnSpc>
            </a:pPr>
            <a:r>
              <a:rPr lang="en-US" dirty="0">
                <a:latin typeface="Segoe UI Semilight"/>
                <a:cs typeface="Segoe UI Semilight"/>
              </a:rPr>
              <a:t>Includes accounts - identities in Azure Active Directory (Azure AD) or in a directory that is trusted by Azure AD, such as a work or school organization</a:t>
            </a:r>
          </a:p>
        </p:txBody>
      </p:sp>
      <p:pic>
        <p:nvPicPr>
          <p:cNvPr id="2" name="Picture 2" descr="Flowchart. At the top is the Azure Account. Connected to the account is a Dev Subscription, Test Subscription, and Production Subscription. Each subscription uses different Azure resources. ">
            <a:extLst>
              <a:ext uri="{FF2B5EF4-FFF2-40B4-BE49-F238E27FC236}">
                <a16:creationId xmlns:a16="http://schemas.microsoft.com/office/drawing/2014/main" id="{46F5C197-E672-44C9-99AE-E82571991E83}"/>
              </a:ext>
            </a:extLst>
          </p:cNvPr>
          <p:cNvPicPr>
            <a:picLocks noChangeAspect="1"/>
          </p:cNvPicPr>
          <p:nvPr/>
        </p:nvPicPr>
        <p:blipFill>
          <a:blip r:embed="rId3"/>
          <a:stretch>
            <a:fillRect/>
          </a:stretch>
        </p:blipFill>
        <p:spPr>
          <a:xfrm>
            <a:off x="6248399" y="1367124"/>
            <a:ext cx="5945530" cy="3834385"/>
          </a:xfrm>
          <a:prstGeom prst="rect">
            <a:avLst/>
          </a:prstGeom>
        </p:spPr>
      </p:pic>
    </p:spTree>
    <p:extLst>
      <p:ext uri="{BB962C8B-B14F-4D97-AF65-F5344CB8AC3E}">
        <p14:creationId xmlns:p14="http://schemas.microsoft.com/office/powerpoint/2010/main" val="1556931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42561-0DB7-48F5-966B-108D1337790E}"/>
              </a:ext>
            </a:extLst>
          </p:cNvPr>
          <p:cNvSpPr>
            <a:spLocks noGrp="1"/>
          </p:cNvSpPr>
          <p:nvPr>
            <p:ph type="title"/>
          </p:nvPr>
        </p:nvSpPr>
        <p:spPr/>
        <p:txBody>
          <a:bodyPr/>
          <a:lstStyle/>
          <a:p>
            <a:r>
              <a:rPr lang="en-US" dirty="0">
                <a:solidFill>
                  <a:schemeClr val="tx1"/>
                </a:solidFill>
                <a:cs typeface="Segoe UI"/>
              </a:rPr>
              <a:t>Containers vs Virtual Machines</a:t>
            </a:r>
            <a:endParaRPr lang="en-US" dirty="0">
              <a:solidFill>
                <a:schemeClr val="tx1"/>
              </a:solidFill>
            </a:endParaRPr>
          </a:p>
        </p:txBody>
      </p:sp>
      <p:graphicFrame>
        <p:nvGraphicFramePr>
          <p:cNvPr id="7" name="Table 6">
            <a:extLst>
              <a:ext uri="{FF2B5EF4-FFF2-40B4-BE49-F238E27FC236}">
                <a16:creationId xmlns:a16="http://schemas.microsoft.com/office/drawing/2014/main" id="{CE691ADB-98BF-46B8-B0C8-D5CDC104AAD6}"/>
              </a:ext>
            </a:extLst>
          </p:cNvPr>
          <p:cNvGraphicFramePr>
            <a:graphicFrameLocks noGrp="1"/>
          </p:cNvGraphicFramePr>
          <p:nvPr/>
        </p:nvGraphicFramePr>
        <p:xfrm>
          <a:off x="604410" y="1269597"/>
          <a:ext cx="11281002" cy="5154261"/>
        </p:xfrm>
        <a:graphic>
          <a:graphicData uri="http://schemas.openxmlformats.org/drawingml/2006/table">
            <a:tbl>
              <a:tblPr firstRow="1" bandRow="1">
                <a:tableStyleId>{5C22544A-7EE6-4342-B048-85BDC9FD1C3A}</a:tableStyleId>
              </a:tblPr>
              <a:tblGrid>
                <a:gridCol w="1697288">
                  <a:extLst>
                    <a:ext uri="{9D8B030D-6E8A-4147-A177-3AD203B41FA5}">
                      <a16:colId xmlns:a16="http://schemas.microsoft.com/office/drawing/2014/main" val="3804130694"/>
                    </a:ext>
                  </a:extLst>
                </a:gridCol>
                <a:gridCol w="4523542">
                  <a:extLst>
                    <a:ext uri="{9D8B030D-6E8A-4147-A177-3AD203B41FA5}">
                      <a16:colId xmlns:a16="http://schemas.microsoft.com/office/drawing/2014/main" val="2431624879"/>
                    </a:ext>
                  </a:extLst>
                </a:gridCol>
                <a:gridCol w="5060172">
                  <a:extLst>
                    <a:ext uri="{9D8B030D-6E8A-4147-A177-3AD203B41FA5}">
                      <a16:colId xmlns:a16="http://schemas.microsoft.com/office/drawing/2014/main" val="1455098687"/>
                    </a:ext>
                  </a:extLst>
                </a:gridCol>
              </a:tblGrid>
              <a:tr h="421566">
                <a:tc>
                  <a:txBody>
                    <a:bodyPr/>
                    <a:lstStyle/>
                    <a:p>
                      <a:pPr algn="ctr"/>
                      <a:r>
                        <a:rPr lang="en-US" sz="1400" dirty="0">
                          <a:effectLst/>
                        </a:rPr>
                        <a:t>Feature</a:t>
                      </a:r>
                    </a:p>
                  </a:txBody>
                  <a:tcPr marL="104775" marR="104775" marT="123825" marB="12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effectLst/>
                        </a:rPr>
                        <a:t>Containers</a:t>
                      </a:r>
                    </a:p>
                  </a:txBody>
                  <a:tcPr marL="104775" marR="104775" marT="123825" marB="12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effectLst/>
                        </a:rPr>
                        <a:t>Virtual Machines</a:t>
                      </a:r>
                    </a:p>
                  </a:txBody>
                  <a:tcPr marL="104775" marR="104775" marT="123825" marB="12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69143402"/>
                  </a:ext>
                </a:extLst>
              </a:tr>
              <a:tr h="1204473">
                <a:tc>
                  <a:txBody>
                    <a:bodyPr/>
                    <a:lstStyle/>
                    <a:p>
                      <a:r>
                        <a:rPr lang="en-US" sz="1400" dirty="0">
                          <a:effectLst/>
                        </a:rPr>
                        <a:t>Isolation</a:t>
                      </a:r>
                    </a:p>
                  </a:txBody>
                  <a:tcPr marL="123825" marR="123825"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buNone/>
                      </a:pPr>
                      <a:r>
                        <a:rPr lang="en-US" sz="1400" b="0" i="0" u="none" strike="noStrike" noProof="0" dirty="0">
                          <a:effectLst/>
                          <a:latin typeface="Segoe UI"/>
                        </a:rPr>
                        <a:t>Typically provides lightweight isolation from the host and other containers but doesn't provide as strong a security boundary as a virtual machine.</a:t>
                      </a:r>
                      <a:endParaRPr lang="en-US" sz="1400" dirty="0">
                        <a:effectLst/>
                      </a:endParaRPr>
                    </a:p>
                  </a:txBody>
                  <a:tcPr marL="123825" marR="123825"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l">
                        <a:lnSpc>
                          <a:spcPct val="100000"/>
                        </a:lnSpc>
                        <a:spcBef>
                          <a:spcPts val="0"/>
                        </a:spcBef>
                        <a:spcAft>
                          <a:spcPts val="0"/>
                        </a:spcAft>
                        <a:buNone/>
                      </a:pPr>
                      <a:r>
                        <a:rPr lang="en-US" sz="1400" b="0" i="0" u="none" strike="noStrike" noProof="0" dirty="0">
                          <a:effectLst/>
                          <a:latin typeface="Segoe UI"/>
                        </a:rPr>
                        <a:t>Provides complete isolation from the host operating system and other VMs. This is useful when a strong security boundary is critical, such as hosting apps from competing companies on the same server or cluster.</a:t>
                      </a:r>
                    </a:p>
                  </a:txBody>
                  <a:tcPr marL="123825" marR="123825"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1269658"/>
                  </a:ext>
                </a:extLst>
              </a:tr>
              <a:tr h="789603">
                <a:tc>
                  <a:txBody>
                    <a:bodyPr/>
                    <a:lstStyle/>
                    <a:p>
                      <a:r>
                        <a:rPr lang="en-US" sz="1400" dirty="0">
                          <a:effectLst/>
                        </a:rPr>
                        <a:t>Operating system</a:t>
                      </a:r>
                    </a:p>
                  </a:txBody>
                  <a:tcPr marL="123825" marR="123825"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buNone/>
                      </a:pPr>
                      <a:r>
                        <a:rPr lang="en-US" sz="1400" b="0" i="0" u="none" strike="noStrike" noProof="0" dirty="0">
                          <a:effectLst/>
                          <a:latin typeface="Segoe UI"/>
                        </a:rPr>
                        <a:t>Runs the user mode portion of an operating system and can be tailored to contain just the needed services for your app, using fewer system resources.</a:t>
                      </a:r>
                      <a:endParaRPr lang="en-US" sz="1400" dirty="0">
                        <a:effectLst/>
                      </a:endParaRPr>
                    </a:p>
                  </a:txBody>
                  <a:tcPr marL="123825" marR="123825"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l">
                        <a:lnSpc>
                          <a:spcPct val="100000"/>
                        </a:lnSpc>
                        <a:spcBef>
                          <a:spcPts val="0"/>
                        </a:spcBef>
                        <a:spcAft>
                          <a:spcPts val="0"/>
                        </a:spcAft>
                        <a:buNone/>
                      </a:pPr>
                      <a:r>
                        <a:rPr lang="en-US" sz="1400" b="0" i="0" u="none" strike="noStrike" noProof="0" dirty="0">
                          <a:effectLst/>
                          <a:latin typeface="Segoe UI"/>
                        </a:rPr>
                        <a:t>Runs a complete operating system including the kernel, thus requiring more system resources (CPU, memory, and storage).</a:t>
                      </a:r>
                    </a:p>
                  </a:txBody>
                  <a:tcPr marL="123825" marR="123825"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318631"/>
                  </a:ext>
                </a:extLst>
              </a:tr>
              <a:tr h="997038">
                <a:tc>
                  <a:txBody>
                    <a:bodyPr/>
                    <a:lstStyle/>
                    <a:p>
                      <a:r>
                        <a:rPr lang="en-US" sz="1400" dirty="0">
                          <a:effectLst/>
                        </a:rPr>
                        <a:t>Deployment</a:t>
                      </a:r>
                    </a:p>
                  </a:txBody>
                  <a:tcPr marL="123825" marR="123825"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buNone/>
                      </a:pPr>
                      <a:r>
                        <a:rPr lang="en-US" sz="1400" b="0" i="0" u="none" strike="noStrike" noProof="0" dirty="0">
                          <a:effectLst/>
                          <a:latin typeface="Segoe UI"/>
                        </a:rPr>
                        <a:t>Deploy individual containers by using Docker via command line; deploy multiple containers by using an orchestrator such as Azure Kubernetes Service.</a:t>
                      </a:r>
                      <a:endParaRPr lang="en-US" sz="1400" dirty="0">
                        <a:effectLst/>
                      </a:endParaRPr>
                    </a:p>
                  </a:txBody>
                  <a:tcPr marL="123825" marR="123825"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l">
                        <a:lnSpc>
                          <a:spcPct val="100000"/>
                        </a:lnSpc>
                        <a:spcBef>
                          <a:spcPts val="0"/>
                        </a:spcBef>
                        <a:spcAft>
                          <a:spcPts val="0"/>
                        </a:spcAft>
                        <a:buNone/>
                      </a:pPr>
                      <a:r>
                        <a:rPr lang="en-US" sz="1400" b="0" i="0" u="none" strike="noStrike" noProof="0" dirty="0">
                          <a:effectLst/>
                          <a:latin typeface="Segoe UI"/>
                        </a:rPr>
                        <a:t>Deploy individual VMs by using Windows Admin Center or Hyper-V Manager; deploy multiple VMs by using PowerShell or System Center Virtual Machine Manager.</a:t>
                      </a:r>
                    </a:p>
                  </a:txBody>
                  <a:tcPr marL="123825" marR="123825"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52893384"/>
                  </a:ext>
                </a:extLst>
              </a:tr>
              <a:tr h="789603">
                <a:tc>
                  <a:txBody>
                    <a:bodyPr/>
                    <a:lstStyle/>
                    <a:p>
                      <a:r>
                        <a:rPr lang="en-US" sz="1400" dirty="0">
                          <a:effectLst/>
                        </a:rPr>
                        <a:t>Persistent storage</a:t>
                      </a:r>
                    </a:p>
                  </a:txBody>
                  <a:tcPr marL="123825" marR="123825"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buNone/>
                      </a:pPr>
                      <a:r>
                        <a:rPr lang="en-US" sz="1400" b="0" i="0" u="none" strike="noStrike" noProof="0" dirty="0">
                          <a:effectLst/>
                          <a:latin typeface="Segoe UI"/>
                        </a:rPr>
                        <a:t>Use Azure Disks for local storage for a single node, or Azure Files (SMB shares) for storage shared by multiple nodes or servers.</a:t>
                      </a:r>
                      <a:endParaRPr lang="en-US" sz="1400" dirty="0">
                        <a:effectLst/>
                      </a:endParaRPr>
                    </a:p>
                  </a:txBody>
                  <a:tcPr marL="123825" marR="123825"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l">
                        <a:lnSpc>
                          <a:spcPct val="100000"/>
                        </a:lnSpc>
                        <a:spcBef>
                          <a:spcPts val="0"/>
                        </a:spcBef>
                        <a:spcAft>
                          <a:spcPts val="0"/>
                        </a:spcAft>
                        <a:buNone/>
                      </a:pPr>
                      <a:r>
                        <a:rPr lang="en-US" sz="1400" b="0" i="0" u="none" strike="noStrike" noProof="0" dirty="0">
                          <a:effectLst/>
                          <a:latin typeface="Segoe UI"/>
                        </a:rPr>
                        <a:t>Use a virtual hard disk (VHD) for local storage for a single VM, or an SMB file share for storage shared by multiple servers.</a:t>
                      </a:r>
                    </a:p>
                  </a:txBody>
                  <a:tcPr marL="123825" marR="123825"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0065973"/>
                  </a:ext>
                </a:extLst>
              </a:tr>
              <a:tr h="789603">
                <a:tc>
                  <a:txBody>
                    <a:bodyPr/>
                    <a:lstStyle/>
                    <a:p>
                      <a:r>
                        <a:rPr lang="en-US" sz="1400" dirty="0">
                          <a:effectLst/>
                        </a:rPr>
                        <a:t>Fault tolerance</a:t>
                      </a:r>
                    </a:p>
                  </a:txBody>
                  <a:tcPr marL="123825" marR="123825"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buNone/>
                      </a:pPr>
                      <a:r>
                        <a:rPr lang="en-US" sz="1400" b="0" i="0" u="none" strike="noStrike" noProof="0" dirty="0">
                          <a:effectLst/>
                          <a:latin typeface="Segoe UI"/>
                        </a:rPr>
                        <a:t>If a cluster node fails, any containers running on it are rapidly recreated by the orchestrator on another cluster node.</a:t>
                      </a:r>
                      <a:endParaRPr lang="en-US" sz="1400" dirty="0">
                        <a:effectLst/>
                      </a:endParaRPr>
                    </a:p>
                  </a:txBody>
                  <a:tcPr marL="123825" marR="123825"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buNone/>
                      </a:pPr>
                      <a:r>
                        <a:rPr lang="en-US" sz="1400" b="0" i="0" u="none" strike="noStrike" noProof="0" dirty="0">
                          <a:effectLst/>
                          <a:latin typeface="Segoe UI"/>
                        </a:rPr>
                        <a:t>VMs can fail over to another server in a cluster, with the VM's operating system restarting on the new server.</a:t>
                      </a:r>
                      <a:endParaRPr lang="en-US" dirty="0"/>
                    </a:p>
                  </a:txBody>
                  <a:tcPr marL="123825" marR="123825"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45900378"/>
                  </a:ext>
                </a:extLst>
              </a:tr>
            </a:tbl>
          </a:graphicData>
        </a:graphic>
      </p:graphicFrame>
    </p:spTree>
    <p:extLst>
      <p:ext uri="{BB962C8B-B14F-4D97-AF65-F5344CB8AC3E}">
        <p14:creationId xmlns:p14="http://schemas.microsoft.com/office/powerpoint/2010/main" val="1793828111"/>
      </p:ext>
    </p:extLst>
  </p:cSld>
  <p:clrMapOvr>
    <a:masterClrMapping/>
  </p:clrMapOvr>
  <p:transition>
    <p:fade/>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B2681-88E2-4075-AA78-4FEACD3FFE20}"/>
              </a:ext>
            </a:extLst>
          </p:cNvPr>
          <p:cNvSpPr>
            <a:spLocks noGrp="1"/>
          </p:cNvSpPr>
          <p:nvPr>
            <p:ph type="title"/>
          </p:nvPr>
        </p:nvSpPr>
        <p:spPr/>
        <p:txBody>
          <a:bodyPr/>
          <a:lstStyle/>
          <a:p>
            <a:r>
              <a:rPr lang="en-US" dirty="0"/>
              <a:t>Azure Container Instances</a:t>
            </a:r>
          </a:p>
        </p:txBody>
      </p:sp>
      <p:sp>
        <p:nvSpPr>
          <p:cNvPr id="3" name="Text Placeholder 2">
            <a:extLst>
              <a:ext uri="{FF2B5EF4-FFF2-40B4-BE49-F238E27FC236}">
                <a16:creationId xmlns:a16="http://schemas.microsoft.com/office/drawing/2014/main" id="{1AD86A7B-4641-4C14-AE95-D093CB4F97FC}"/>
              </a:ext>
            </a:extLst>
          </p:cNvPr>
          <p:cNvSpPr>
            <a:spLocks noGrp="1"/>
          </p:cNvSpPr>
          <p:nvPr>
            <p:ph type="body" sz="quarter" idx="10"/>
          </p:nvPr>
        </p:nvSpPr>
        <p:spPr>
          <a:xfrm>
            <a:off x="588263" y="1316331"/>
            <a:ext cx="6645940" cy="4431983"/>
          </a:xfrm>
        </p:spPr>
        <p:txBody>
          <a:bodyPr/>
          <a:lstStyle/>
          <a:p>
            <a:pPr fontAlgn="t"/>
            <a:r>
              <a:rPr lang="en-US" sz="2400" dirty="0"/>
              <a:t>PaaS Service</a:t>
            </a:r>
          </a:p>
          <a:p>
            <a:pPr fontAlgn="t"/>
            <a:r>
              <a:rPr lang="en-US" sz="2400" dirty="0"/>
              <a:t>Fast startup times</a:t>
            </a:r>
          </a:p>
          <a:p>
            <a:pPr fontAlgn="t"/>
            <a:r>
              <a:rPr lang="en-US" sz="2400" dirty="0"/>
              <a:t>Public IP connectivity and DNS name</a:t>
            </a:r>
          </a:p>
          <a:p>
            <a:pPr fontAlgn="t"/>
            <a:r>
              <a:rPr lang="en-US" sz="2400" dirty="0"/>
              <a:t>Hypervisor-level security</a:t>
            </a:r>
          </a:p>
          <a:p>
            <a:pPr fontAlgn="t"/>
            <a:r>
              <a:rPr lang="en-US" sz="2400" dirty="0"/>
              <a:t>Isolation features</a:t>
            </a:r>
          </a:p>
          <a:p>
            <a:pPr fontAlgn="t"/>
            <a:r>
              <a:rPr lang="en-US" sz="2400" dirty="0"/>
              <a:t>Custom sizes</a:t>
            </a:r>
          </a:p>
          <a:p>
            <a:pPr fontAlgn="t"/>
            <a:r>
              <a:rPr lang="en-US" sz="2400" dirty="0"/>
              <a:t>Persistent storage</a:t>
            </a:r>
          </a:p>
          <a:p>
            <a:pPr fontAlgn="t"/>
            <a:r>
              <a:rPr lang="en-US" sz="2400" dirty="0"/>
              <a:t>Linux and Windows Containers</a:t>
            </a:r>
          </a:p>
          <a:p>
            <a:pPr fontAlgn="t"/>
            <a:r>
              <a:rPr lang="en-US" sz="2400" dirty="0"/>
              <a:t>Co-scheduled Groups</a:t>
            </a:r>
          </a:p>
          <a:p>
            <a:pPr fontAlgn="t"/>
            <a:r>
              <a:rPr lang="en-US" sz="2400" dirty="0"/>
              <a:t>Virtual network Deployment</a:t>
            </a:r>
          </a:p>
        </p:txBody>
      </p:sp>
      <p:pic>
        <p:nvPicPr>
          <p:cNvPr id="6" name="Picture 5" descr="A container (web server) is on a virtual machine in a virtual network. ">
            <a:extLst>
              <a:ext uri="{FF2B5EF4-FFF2-40B4-BE49-F238E27FC236}">
                <a16:creationId xmlns:a16="http://schemas.microsoft.com/office/drawing/2014/main" id="{14B8F9F9-75BF-417C-9D6A-B0405A5FB873}"/>
              </a:ext>
            </a:extLst>
          </p:cNvPr>
          <p:cNvPicPr>
            <a:picLocks noChangeAspect="1"/>
          </p:cNvPicPr>
          <p:nvPr/>
        </p:nvPicPr>
        <p:blipFill>
          <a:blip r:embed="rId2"/>
          <a:stretch>
            <a:fillRect/>
          </a:stretch>
        </p:blipFill>
        <p:spPr>
          <a:xfrm>
            <a:off x="7439775" y="931011"/>
            <a:ext cx="3414401" cy="4038095"/>
          </a:xfrm>
          <a:prstGeom prst="rect">
            <a:avLst/>
          </a:prstGeom>
        </p:spPr>
      </p:pic>
      <p:sp>
        <p:nvSpPr>
          <p:cNvPr id="5" name="Rectangle 4">
            <a:extLst>
              <a:ext uri="{FF2B5EF4-FFF2-40B4-BE49-F238E27FC236}">
                <a16:creationId xmlns:a16="http://schemas.microsoft.com/office/drawing/2014/main" id="{A0EF2BD2-D768-4D99-B343-091BFBE70CB6}"/>
              </a:ext>
            </a:extLst>
          </p:cNvPr>
          <p:cNvSpPr/>
          <p:nvPr/>
        </p:nvSpPr>
        <p:spPr>
          <a:xfrm>
            <a:off x="6542639" y="5249266"/>
            <a:ext cx="5061098" cy="769441"/>
          </a:xfrm>
          <a:prstGeom prst="rect">
            <a:avLst/>
          </a:prstGeom>
        </p:spPr>
        <p:txBody>
          <a:bodyPr wrap="square">
            <a:spAutoFit/>
          </a:bodyPr>
          <a:lstStyle/>
          <a:p>
            <a:pPr algn="ctr"/>
            <a:r>
              <a:rPr lang="en-US" sz="2200" dirty="0">
                <a:latin typeface="Segoe UI Semilight"/>
                <a:cs typeface="Segoe UI Semilight"/>
              </a:rPr>
              <a:t>Fastest way to run a container in Azure without provisioning a VM</a:t>
            </a:r>
          </a:p>
        </p:txBody>
      </p:sp>
    </p:spTree>
    <p:extLst>
      <p:ext uri="{BB962C8B-B14F-4D97-AF65-F5344CB8AC3E}">
        <p14:creationId xmlns:p14="http://schemas.microsoft.com/office/powerpoint/2010/main" val="3986722122"/>
      </p:ext>
    </p:extLst>
  </p:cSld>
  <p:clrMapOvr>
    <a:masterClrMapping/>
  </p:clrMapOvr>
  <p:transition>
    <p:fade/>
  </p:transition>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BFA3E-0F89-455C-B171-E3177C08C3F0}"/>
              </a:ext>
            </a:extLst>
          </p:cNvPr>
          <p:cNvSpPr>
            <a:spLocks noGrp="1"/>
          </p:cNvSpPr>
          <p:nvPr>
            <p:ph type="title"/>
          </p:nvPr>
        </p:nvSpPr>
        <p:spPr/>
        <p:txBody>
          <a:bodyPr/>
          <a:lstStyle/>
          <a:p>
            <a:r>
              <a:rPr lang="en-US" dirty="0">
                <a:cs typeface="Segoe UI"/>
              </a:rPr>
              <a:t>Container Groups</a:t>
            </a:r>
            <a:endParaRPr lang="en-US" dirty="0"/>
          </a:p>
        </p:txBody>
      </p:sp>
      <p:sp>
        <p:nvSpPr>
          <p:cNvPr id="11" name="TextBox 10">
            <a:extLst>
              <a:ext uri="{FF2B5EF4-FFF2-40B4-BE49-F238E27FC236}">
                <a16:creationId xmlns:a16="http://schemas.microsoft.com/office/drawing/2014/main" id="{7AB8A667-0896-4E77-B0B9-10FE9CA8DDBE}"/>
              </a:ext>
            </a:extLst>
          </p:cNvPr>
          <p:cNvSpPr txBox="1"/>
          <p:nvPr/>
        </p:nvSpPr>
        <p:spPr>
          <a:xfrm>
            <a:off x="586628" y="5333440"/>
            <a:ext cx="10699376" cy="123110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buFont typeface="Arial"/>
              <a:buChar char="•"/>
            </a:pPr>
            <a:r>
              <a:rPr lang="en-US" sz="2000" dirty="0">
                <a:cs typeface="Segoe UI"/>
              </a:rPr>
              <a:t>Top-level resource in Azure Container Instances</a:t>
            </a:r>
            <a:endParaRPr lang="en-US" dirty="0"/>
          </a:p>
          <a:p>
            <a:pPr marL="342900" indent="-342900">
              <a:buFont typeface="Arial"/>
              <a:buChar char="•"/>
            </a:pPr>
            <a:r>
              <a:rPr lang="en-US" sz="2000" dirty="0">
                <a:cs typeface="Segoe UI"/>
              </a:rPr>
              <a:t>A collection of containers that get scheduled on the same host</a:t>
            </a:r>
          </a:p>
          <a:p>
            <a:pPr marL="342900" indent="-342900">
              <a:buFont typeface="Arial"/>
              <a:buChar char="•"/>
            </a:pPr>
            <a:r>
              <a:rPr lang="en-US" sz="2000" dirty="0">
                <a:cs typeface="Segoe UI"/>
              </a:rPr>
              <a:t>The containers in the group share a lifecycle, resources, local network, and storage volumes</a:t>
            </a:r>
          </a:p>
          <a:p>
            <a:pPr marL="342900" indent="-342900">
              <a:buFont typeface="Arial"/>
              <a:buChar char="•"/>
            </a:pPr>
            <a:endParaRPr lang="en-US" sz="2000" dirty="0">
              <a:cs typeface="Segoe UI"/>
            </a:endParaRPr>
          </a:p>
        </p:txBody>
      </p:sp>
      <p:sp>
        <p:nvSpPr>
          <p:cNvPr id="4" name="TextBox 3">
            <a:extLst>
              <a:ext uri="{FF2B5EF4-FFF2-40B4-BE49-F238E27FC236}">
                <a16:creationId xmlns:a16="http://schemas.microsoft.com/office/drawing/2014/main" id="{A28E37A4-3BA8-4A7A-A595-2BE9C8EA01E9}"/>
              </a:ext>
              <a:ext uri="{C183D7F6-B498-43B3-948B-1728B52AA6E4}">
                <adec:decorative xmlns:adec="http://schemas.microsoft.com/office/drawing/2017/decorative" val="1"/>
              </a:ext>
            </a:extLst>
          </p:cNvPr>
          <p:cNvSpPr txBox="1"/>
          <p:nvPr/>
        </p:nvSpPr>
        <p:spPr>
          <a:xfrm>
            <a:off x="7837072" y="3310894"/>
            <a:ext cx="1402353" cy="49244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600" dirty="0">
                <a:gradFill>
                  <a:gsLst>
                    <a:gs pos="2917">
                      <a:schemeClr val="tx1"/>
                    </a:gs>
                    <a:gs pos="30000">
                      <a:schemeClr val="tx1"/>
                    </a:gs>
                  </a:gsLst>
                  <a:lin ang="5400000" scaled="0"/>
                </a:gradFill>
                <a:latin typeface="Segoe UI Semibold"/>
                <a:cs typeface="Segoe UI Semibold"/>
              </a:rPr>
              <a:t>DNS Name &amp; </a:t>
            </a:r>
            <a:r>
              <a:rPr lang="en-US" sz="1600" dirty="0">
                <a:gradFill>
                  <a:gsLst>
                    <a:gs pos="2917">
                      <a:schemeClr val="tx1"/>
                    </a:gs>
                    <a:gs pos="30000">
                      <a:schemeClr val="tx1"/>
                    </a:gs>
                  </a:gsLst>
                  <a:lin ang="5400000" scaled="0"/>
                </a:gradFill>
                <a:latin typeface="Segoe UI Semibold"/>
                <a:cs typeface="Segoe UI"/>
              </a:rPr>
              <a:t>IP Address</a:t>
            </a:r>
          </a:p>
        </p:txBody>
      </p:sp>
      <p:grpSp>
        <p:nvGrpSpPr>
          <p:cNvPr id="32" name="Group 31">
            <a:extLst>
              <a:ext uri="{FF2B5EF4-FFF2-40B4-BE49-F238E27FC236}">
                <a16:creationId xmlns:a16="http://schemas.microsoft.com/office/drawing/2014/main" id="{0D56584B-2F7A-412F-AAF5-D7A75997F7AF}"/>
              </a:ext>
              <a:ext uri="{C183D7F6-B498-43B3-948B-1728B52AA6E4}">
                <adec:decorative xmlns:adec="http://schemas.microsoft.com/office/drawing/2017/decorative" val="1"/>
              </a:ext>
            </a:extLst>
          </p:cNvPr>
          <p:cNvGrpSpPr/>
          <p:nvPr/>
        </p:nvGrpSpPr>
        <p:grpSpPr>
          <a:xfrm>
            <a:off x="1923816" y="1505210"/>
            <a:ext cx="7063949" cy="3334217"/>
            <a:chOff x="1923816" y="1505210"/>
            <a:chExt cx="7063949" cy="3334217"/>
          </a:xfrm>
        </p:grpSpPr>
        <p:sp>
          <p:nvSpPr>
            <p:cNvPr id="5" name="Rectangle 4">
              <a:extLst>
                <a:ext uri="{FF2B5EF4-FFF2-40B4-BE49-F238E27FC236}">
                  <a16:creationId xmlns:a16="http://schemas.microsoft.com/office/drawing/2014/main" id="{3A11271D-CAD9-466E-BEDC-CB6764A30803}"/>
                </a:ext>
              </a:extLst>
            </p:cNvPr>
            <p:cNvSpPr/>
            <p:nvPr/>
          </p:nvSpPr>
          <p:spPr bwMode="auto">
            <a:xfrm>
              <a:off x="1923816" y="1505210"/>
              <a:ext cx="5181249" cy="3334217"/>
            </a:xfrm>
            <a:prstGeom prst="rect">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latin typeface="+mj-lt"/>
                </a:rPr>
                <a:t>Container Group</a:t>
              </a:r>
              <a:endParaRPr lang="en-IN" sz="1200" dirty="0">
                <a:solidFill>
                  <a:schemeClr val="tx1"/>
                </a:solidFill>
                <a:latin typeface="+mj-lt"/>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C01C6848-0B5F-4D53-967E-38EE78CE072C}"/>
                </a:ext>
              </a:extLst>
            </p:cNvPr>
            <p:cNvCxnSpPr>
              <a:cxnSpLocks/>
              <a:stCxn id="6" idx="3"/>
            </p:cNvCxnSpPr>
            <p:nvPr/>
          </p:nvCxnSpPr>
          <p:spPr>
            <a:xfrm>
              <a:off x="6104162" y="2605857"/>
              <a:ext cx="1000903" cy="252355"/>
            </a:xfrm>
            <a:prstGeom prst="line">
              <a:avLst/>
            </a:prstGeom>
            <a:ln w="76200">
              <a:solidFill>
                <a:srgbClr val="D73B02"/>
              </a:solidFill>
              <a:prstDash val="solid"/>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36D7178-BA09-4864-BA10-BA4C9FF7DF03}"/>
                </a:ext>
              </a:extLst>
            </p:cNvPr>
            <p:cNvCxnSpPr>
              <a:cxnSpLocks/>
            </p:cNvCxnSpPr>
            <p:nvPr/>
          </p:nvCxnSpPr>
          <p:spPr>
            <a:xfrm>
              <a:off x="7105065" y="2863791"/>
              <a:ext cx="1070413" cy="5578"/>
            </a:xfrm>
            <a:prstGeom prst="line">
              <a:avLst/>
            </a:prstGeom>
            <a:ln w="76200">
              <a:solidFill>
                <a:srgbClr val="D73B02"/>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5A76107-B812-4D80-9648-613A8652EB72}"/>
                </a:ext>
              </a:extLst>
            </p:cNvPr>
            <p:cNvSpPr txBox="1"/>
            <p:nvPr/>
          </p:nvSpPr>
          <p:spPr>
            <a:xfrm>
              <a:off x="7273504" y="2535284"/>
              <a:ext cx="197959" cy="205373"/>
            </a:xfrm>
            <a:prstGeom prst="rect">
              <a:avLst/>
            </a:prstGeom>
            <a:noFill/>
          </p:spPr>
          <p:txBody>
            <a:bodyPr wrap="none" lIns="0" tIns="0" rIns="0" bIns="0" rtlCol="0" anchor="t">
              <a:spAutoFit/>
            </a:bodyPr>
            <a:lstStyle/>
            <a:p>
              <a:r>
                <a:rPr lang="en-US" sz="1200" dirty="0">
                  <a:latin typeface="Segoe UI Semibold"/>
                  <a:cs typeface="Segoe UI Semibold"/>
                </a:rPr>
                <a:t>80</a:t>
              </a:r>
              <a:endParaRPr lang="en-IN" sz="1200" dirty="0">
                <a:gradFill>
                  <a:gsLst>
                    <a:gs pos="2917">
                      <a:schemeClr val="tx1"/>
                    </a:gs>
                    <a:gs pos="30000">
                      <a:schemeClr val="tx1"/>
                    </a:gs>
                  </a:gsLst>
                  <a:lin ang="5400000" scaled="0"/>
                </a:gradFill>
                <a:latin typeface="Segoe UI Semibold"/>
                <a:cs typeface="Segoe UI Semibold"/>
              </a:endParaRPr>
            </a:p>
          </p:txBody>
        </p:sp>
        <p:sp>
          <p:nvSpPr>
            <p:cNvPr id="21" name="TextBox 20">
              <a:extLst>
                <a:ext uri="{FF2B5EF4-FFF2-40B4-BE49-F238E27FC236}">
                  <a16:creationId xmlns:a16="http://schemas.microsoft.com/office/drawing/2014/main" id="{8EE022EF-F32A-4BB1-8D63-024D7285E2FB}"/>
                </a:ext>
              </a:extLst>
            </p:cNvPr>
            <p:cNvSpPr txBox="1"/>
            <p:nvPr/>
          </p:nvSpPr>
          <p:spPr>
            <a:xfrm>
              <a:off x="6239488" y="3548930"/>
              <a:ext cx="373508" cy="205373"/>
            </a:xfrm>
            <a:prstGeom prst="rect">
              <a:avLst/>
            </a:prstGeom>
            <a:noFill/>
          </p:spPr>
          <p:txBody>
            <a:bodyPr wrap="none" lIns="0" tIns="0" rIns="0" bIns="0" rtlCol="0" anchor="t">
              <a:spAutoFit/>
            </a:bodyPr>
            <a:lstStyle/>
            <a:p>
              <a:r>
                <a:rPr lang="en-US" sz="1200" dirty="0">
                  <a:latin typeface="Segoe UI Semibold"/>
                  <a:cs typeface="Segoe UI Semibold"/>
                </a:rPr>
                <a:t>1433</a:t>
              </a:r>
              <a:endParaRPr lang="en-IN" sz="1200" dirty="0">
                <a:gradFill>
                  <a:gsLst>
                    <a:gs pos="2917">
                      <a:schemeClr val="tx1"/>
                    </a:gs>
                    <a:gs pos="30000">
                      <a:schemeClr val="tx1"/>
                    </a:gs>
                  </a:gsLst>
                  <a:lin ang="5400000" scaled="0"/>
                </a:gradFill>
                <a:latin typeface="Segoe UI Semibold"/>
                <a:cs typeface="Segoe UI Semibold"/>
              </a:endParaRPr>
            </a:p>
          </p:txBody>
        </p:sp>
        <p:cxnSp>
          <p:nvCxnSpPr>
            <p:cNvPr id="27" name="Straight Connector 26">
              <a:extLst>
                <a:ext uri="{FF2B5EF4-FFF2-40B4-BE49-F238E27FC236}">
                  <a16:creationId xmlns:a16="http://schemas.microsoft.com/office/drawing/2014/main" id="{93920F6B-528F-499B-9BAB-665E07264A5E}"/>
                </a:ext>
              </a:extLst>
            </p:cNvPr>
            <p:cNvCxnSpPr>
              <a:cxnSpLocks/>
              <a:stCxn id="36" idx="3"/>
            </p:cNvCxnSpPr>
            <p:nvPr/>
          </p:nvCxnSpPr>
          <p:spPr>
            <a:xfrm flipV="1">
              <a:off x="4062375" y="3942471"/>
              <a:ext cx="2252255" cy="5579"/>
            </a:xfrm>
            <a:prstGeom prst="line">
              <a:avLst/>
            </a:prstGeom>
            <a:ln w="76200">
              <a:solidFill>
                <a:srgbClr val="D73B02"/>
              </a:solidFill>
              <a:prstDash val="solid"/>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C333ED83-056F-4878-B1E2-A1389BA88CC5}"/>
                </a:ext>
              </a:extLst>
            </p:cNvPr>
            <p:cNvSpPr/>
            <p:nvPr/>
          </p:nvSpPr>
          <p:spPr bwMode="auto">
            <a:xfrm>
              <a:off x="4341280" y="3452080"/>
              <a:ext cx="1779505" cy="1174122"/>
            </a:xfrm>
            <a:prstGeom prst="roundRect">
              <a:avLst>
                <a:gd name="adj" fmla="val 8305"/>
              </a:avLst>
            </a:prstGeom>
            <a:solidFill>
              <a:schemeClr val="bg1"/>
            </a:solidFill>
            <a:ln w="38100">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a:solidFill>
                  <a:schemeClr val="bg1"/>
                </a:solidFill>
                <a:ea typeface="Segoe UI" pitchFamily="34" charset="0"/>
                <a:cs typeface="Segoe UI" pitchFamily="34" charset="0"/>
              </a:endParaRPr>
            </a:p>
          </p:txBody>
        </p:sp>
        <p:sp>
          <p:nvSpPr>
            <p:cNvPr id="10" name="TextBox 9">
              <a:extLst>
                <a:ext uri="{FF2B5EF4-FFF2-40B4-BE49-F238E27FC236}">
                  <a16:creationId xmlns:a16="http://schemas.microsoft.com/office/drawing/2014/main" id="{B88C46CB-0616-4CC7-9A92-0D78B34DC11A}"/>
                </a:ext>
              </a:extLst>
            </p:cNvPr>
            <p:cNvSpPr txBox="1"/>
            <p:nvPr/>
          </p:nvSpPr>
          <p:spPr>
            <a:xfrm>
              <a:off x="4826527" y="4180165"/>
              <a:ext cx="795571" cy="205373"/>
            </a:xfrm>
            <a:prstGeom prst="rect">
              <a:avLst/>
            </a:prstGeom>
            <a:noFill/>
          </p:spPr>
          <p:txBody>
            <a:bodyPr wrap="none" lIns="0" tIns="0" rIns="0" bIns="0" rtlCol="0" anchor="t">
              <a:spAutoFit/>
            </a:bodyPr>
            <a:lstStyle/>
            <a:p>
              <a:r>
                <a:rPr lang="en-US" sz="1200" dirty="0">
                  <a:latin typeface="+mj-lt"/>
                </a:rPr>
                <a:t>Container</a:t>
              </a:r>
              <a:endParaRPr lang="en-IN" sz="1200" dirty="0">
                <a:latin typeface="+mj-lt"/>
                <a:cs typeface="Segoe UI Semibold"/>
              </a:endParaRPr>
            </a:p>
          </p:txBody>
        </p:sp>
        <p:pic>
          <p:nvPicPr>
            <p:cNvPr id="36" name="Picture 35">
              <a:extLst>
                <a:ext uri="{FF2B5EF4-FFF2-40B4-BE49-F238E27FC236}">
                  <a16:creationId xmlns:a16="http://schemas.microsoft.com/office/drawing/2014/main" id="{EB7DD4B0-1E44-4BFE-8597-F6B46877F76E}"/>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209467" y="3538893"/>
              <a:ext cx="852908" cy="818314"/>
            </a:xfrm>
            <a:prstGeom prst="rect">
              <a:avLst/>
            </a:prstGeom>
          </p:spPr>
        </p:pic>
        <p:sp>
          <p:nvSpPr>
            <p:cNvPr id="37" name="TextBox 36">
              <a:extLst>
                <a:ext uri="{FF2B5EF4-FFF2-40B4-BE49-F238E27FC236}">
                  <a16:creationId xmlns:a16="http://schemas.microsoft.com/office/drawing/2014/main" id="{303DDDC2-B69D-4C6A-B329-581F777F66C0}"/>
                </a:ext>
              </a:extLst>
            </p:cNvPr>
            <p:cNvSpPr txBox="1"/>
            <p:nvPr/>
          </p:nvSpPr>
          <p:spPr>
            <a:xfrm>
              <a:off x="3191741" y="4414190"/>
              <a:ext cx="920995" cy="205373"/>
            </a:xfrm>
            <a:prstGeom prst="rect">
              <a:avLst/>
            </a:prstGeom>
            <a:noFill/>
          </p:spPr>
          <p:txBody>
            <a:bodyPr wrap="none" lIns="0" tIns="0" rIns="0" bIns="0" rtlCol="0" anchor="t">
              <a:spAutoFit/>
            </a:bodyPr>
            <a:lstStyle/>
            <a:p>
              <a:r>
                <a:rPr lang="en-US" sz="1200" dirty="0">
                  <a:latin typeface="Segoe UI Semibold"/>
                  <a:cs typeface="Segoe UI Semibold"/>
                </a:rPr>
                <a:t>Azure Files </a:t>
              </a:r>
              <a:endParaRPr lang="en-IN" sz="1200" dirty="0">
                <a:gradFill>
                  <a:gsLst>
                    <a:gs pos="0">
                      <a:srgbClr val="FFFFFF"/>
                    </a:gs>
                    <a:gs pos="100000">
                      <a:srgbClr val="FFFFFF"/>
                    </a:gs>
                  </a:gsLst>
                  <a:lin ang="5400000" scaled="0"/>
                </a:gradFill>
                <a:latin typeface="Segoe UI Semibold"/>
                <a:ea typeface="Segoe UI" pitchFamily="34" charset="0"/>
                <a:cs typeface="Segoe UI Semibold"/>
              </a:endParaRPr>
            </a:p>
          </p:txBody>
        </p:sp>
        <p:pic>
          <p:nvPicPr>
            <p:cNvPr id="13" name="Graphic 12">
              <a:extLst>
                <a:ext uri="{FF2B5EF4-FFF2-40B4-BE49-F238E27FC236}">
                  <a16:creationId xmlns:a16="http://schemas.microsoft.com/office/drawing/2014/main" id="{06F354B8-8B44-4BF0-BD1F-4E6F0491E896}"/>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8108186" y="2422266"/>
              <a:ext cx="879579" cy="843903"/>
            </a:xfrm>
            <a:prstGeom prst="rect">
              <a:avLst/>
            </a:prstGeom>
          </p:spPr>
        </p:pic>
        <p:sp>
          <p:nvSpPr>
            <p:cNvPr id="6" name="Rectangle: Rounded Corners 5">
              <a:extLst>
                <a:ext uri="{FF2B5EF4-FFF2-40B4-BE49-F238E27FC236}">
                  <a16:creationId xmlns:a16="http://schemas.microsoft.com/office/drawing/2014/main" id="{41D71DD0-20EA-472C-970D-E9AFA349AA33}"/>
                </a:ext>
              </a:extLst>
            </p:cNvPr>
            <p:cNvSpPr/>
            <p:nvPr/>
          </p:nvSpPr>
          <p:spPr bwMode="auto">
            <a:xfrm>
              <a:off x="3744740" y="1945546"/>
              <a:ext cx="2359422" cy="1320621"/>
            </a:xfrm>
            <a:prstGeom prst="roundRect">
              <a:avLst>
                <a:gd name="adj" fmla="val 8305"/>
              </a:avLst>
            </a:prstGeom>
            <a:solidFill>
              <a:schemeClr val="bg1"/>
            </a:solidFill>
            <a:ln w="38100">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5FA122FC-F259-4EF8-8BCF-450A7C066877}"/>
                </a:ext>
              </a:extLst>
            </p:cNvPr>
            <p:cNvSpPr txBox="1"/>
            <p:nvPr/>
          </p:nvSpPr>
          <p:spPr>
            <a:xfrm>
              <a:off x="3989194" y="2938926"/>
              <a:ext cx="795571" cy="205373"/>
            </a:xfrm>
            <a:prstGeom prst="rect">
              <a:avLst/>
            </a:prstGeom>
            <a:noFill/>
          </p:spPr>
          <p:txBody>
            <a:bodyPr wrap="none" lIns="0" tIns="0" rIns="0" bIns="0" rtlCol="0" anchor="t">
              <a:spAutoFit/>
            </a:bodyPr>
            <a:lstStyle/>
            <a:p>
              <a:r>
                <a:rPr lang="en-US" sz="1200" dirty="0">
                  <a:latin typeface="+mj-lt"/>
                </a:rPr>
                <a:t>Container</a:t>
              </a:r>
              <a:endParaRPr lang="en-IN" sz="1200" dirty="0">
                <a:gradFill>
                  <a:gsLst>
                    <a:gs pos="2917">
                      <a:schemeClr val="tx1"/>
                    </a:gs>
                    <a:gs pos="30000">
                      <a:schemeClr val="tx1"/>
                    </a:gs>
                  </a:gsLst>
                  <a:lin ang="5400000" scaled="0"/>
                </a:gradFill>
                <a:latin typeface="+mj-lt"/>
                <a:cs typeface="Segoe UI Semibold"/>
              </a:endParaRPr>
            </a:p>
          </p:txBody>
        </p:sp>
        <p:sp>
          <p:nvSpPr>
            <p:cNvPr id="9" name="TextBox 8">
              <a:extLst>
                <a:ext uri="{FF2B5EF4-FFF2-40B4-BE49-F238E27FC236}">
                  <a16:creationId xmlns:a16="http://schemas.microsoft.com/office/drawing/2014/main" id="{29544089-7F6E-46BF-BE31-5CC9381D1831}"/>
                </a:ext>
              </a:extLst>
            </p:cNvPr>
            <p:cNvSpPr txBox="1"/>
            <p:nvPr/>
          </p:nvSpPr>
          <p:spPr>
            <a:xfrm>
              <a:off x="5324859" y="2952129"/>
              <a:ext cx="376387" cy="205373"/>
            </a:xfrm>
            <a:prstGeom prst="rect">
              <a:avLst/>
            </a:prstGeom>
            <a:noFill/>
          </p:spPr>
          <p:txBody>
            <a:bodyPr wrap="square" lIns="0" tIns="0" rIns="0" bIns="0" rtlCol="0" anchor="t">
              <a:spAutoFit/>
            </a:bodyPr>
            <a:lstStyle/>
            <a:p>
              <a:r>
                <a:rPr lang="en-US" sz="1200" dirty="0">
                  <a:latin typeface="+mj-lt"/>
                </a:rPr>
                <a:t>Web</a:t>
              </a:r>
              <a:endParaRPr lang="en-IN" sz="1200" dirty="0">
                <a:gradFill>
                  <a:gsLst>
                    <a:gs pos="2917">
                      <a:schemeClr val="tx1"/>
                    </a:gs>
                    <a:gs pos="30000">
                      <a:schemeClr val="tx1"/>
                    </a:gs>
                  </a:gsLst>
                  <a:lin ang="5400000" scaled="0"/>
                </a:gradFill>
                <a:latin typeface="+mj-lt"/>
                <a:cs typeface="Segoe UI Semibold"/>
              </a:endParaRPr>
            </a:p>
          </p:txBody>
        </p:sp>
        <p:pic>
          <p:nvPicPr>
            <p:cNvPr id="22" name="Picture 21">
              <a:extLst>
                <a:ext uri="{FF2B5EF4-FFF2-40B4-BE49-F238E27FC236}">
                  <a16:creationId xmlns:a16="http://schemas.microsoft.com/office/drawing/2014/main" id="{F39AC7EA-10A4-46E7-A061-CB73A8E111D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174477" y="2209380"/>
              <a:ext cx="636447" cy="610632"/>
            </a:xfrm>
            <a:prstGeom prst="rect">
              <a:avLst/>
            </a:prstGeom>
          </p:spPr>
        </p:pic>
        <p:pic>
          <p:nvPicPr>
            <p:cNvPr id="38" name="Picture 37">
              <a:extLst>
                <a:ext uri="{FF2B5EF4-FFF2-40B4-BE49-F238E27FC236}">
                  <a16:creationId xmlns:a16="http://schemas.microsoft.com/office/drawing/2014/main" id="{1C2F5C51-9AAC-433A-A6F6-678DCCF851AE}"/>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3990140" y="2112513"/>
              <a:ext cx="747561" cy="717240"/>
            </a:xfrm>
            <a:prstGeom prst="rect">
              <a:avLst/>
            </a:prstGeom>
          </p:spPr>
        </p:pic>
        <p:pic>
          <p:nvPicPr>
            <p:cNvPr id="42" name="Picture 41">
              <a:extLst>
                <a:ext uri="{FF2B5EF4-FFF2-40B4-BE49-F238E27FC236}">
                  <a16:creationId xmlns:a16="http://schemas.microsoft.com/office/drawing/2014/main" id="{58FDC314-86AC-4683-811C-A2650E86A389}"/>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4925929" y="3569680"/>
              <a:ext cx="610206" cy="585456"/>
            </a:xfrm>
            <a:prstGeom prst="rect">
              <a:avLst/>
            </a:prstGeom>
          </p:spPr>
        </p:pic>
        <p:cxnSp>
          <p:nvCxnSpPr>
            <p:cNvPr id="18" name="Straight Connector 17">
              <a:extLst>
                <a:ext uri="{FF2B5EF4-FFF2-40B4-BE49-F238E27FC236}">
                  <a16:creationId xmlns:a16="http://schemas.microsoft.com/office/drawing/2014/main" id="{F0F8DD11-661C-4C76-8524-97DF52C3803D}"/>
                </a:ext>
              </a:extLst>
            </p:cNvPr>
            <p:cNvCxnSpPr>
              <a:cxnSpLocks/>
              <a:stCxn id="19" idx="3"/>
              <a:endCxn id="6" idx="1"/>
            </p:cNvCxnSpPr>
            <p:nvPr/>
          </p:nvCxnSpPr>
          <p:spPr>
            <a:xfrm>
              <a:off x="3244224" y="2597188"/>
              <a:ext cx="500516" cy="8669"/>
            </a:xfrm>
            <a:prstGeom prst="line">
              <a:avLst/>
            </a:prstGeom>
            <a:ln w="76200">
              <a:solidFill>
                <a:srgbClr val="D73B0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9" name="Picture 35">
              <a:extLst>
                <a:ext uri="{FF2B5EF4-FFF2-40B4-BE49-F238E27FC236}">
                  <a16:creationId xmlns:a16="http://schemas.microsoft.com/office/drawing/2014/main" id="{17BDE563-76F2-4C21-99D1-5D3BC020B37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391316" y="2188031"/>
              <a:ext cx="852908" cy="818314"/>
            </a:xfrm>
            <a:prstGeom prst="rect">
              <a:avLst/>
            </a:prstGeom>
          </p:spPr>
        </p:pic>
        <p:sp>
          <p:nvSpPr>
            <p:cNvPr id="23" name="TextBox 22">
              <a:extLst>
                <a:ext uri="{FF2B5EF4-FFF2-40B4-BE49-F238E27FC236}">
                  <a16:creationId xmlns:a16="http://schemas.microsoft.com/office/drawing/2014/main" id="{6BE76B31-C945-4BF1-9A11-CD005346C904}"/>
                </a:ext>
              </a:extLst>
            </p:cNvPr>
            <p:cNvSpPr txBox="1"/>
            <p:nvPr/>
          </p:nvSpPr>
          <p:spPr>
            <a:xfrm>
              <a:off x="2373590" y="3063328"/>
              <a:ext cx="920995" cy="184666"/>
            </a:xfrm>
            <a:prstGeom prst="rect">
              <a:avLst/>
            </a:prstGeom>
            <a:noFill/>
          </p:spPr>
          <p:txBody>
            <a:bodyPr wrap="square" lIns="0" tIns="0" rIns="0" bIns="0" rtlCol="0" anchor="t">
              <a:spAutoFit/>
            </a:bodyPr>
            <a:lstStyle/>
            <a:p>
              <a:r>
                <a:rPr lang="en-US" sz="1200" dirty="0">
                  <a:latin typeface="Segoe UI Semibold"/>
                  <a:cs typeface="Segoe UI Semibold"/>
                </a:rPr>
                <a:t>Azure Files </a:t>
              </a:r>
              <a:endParaRPr lang="en-IN" sz="1200" dirty="0">
                <a:gradFill>
                  <a:gsLst>
                    <a:gs pos="0">
                      <a:srgbClr val="FFFFFF"/>
                    </a:gs>
                    <a:gs pos="100000">
                      <a:srgbClr val="FFFFFF"/>
                    </a:gs>
                  </a:gsLst>
                  <a:lin ang="5400000" scaled="0"/>
                </a:gradFill>
                <a:latin typeface="Segoe UI Semibold"/>
                <a:ea typeface="Segoe UI" pitchFamily="34" charset="0"/>
                <a:cs typeface="Segoe UI Semibold"/>
              </a:endParaRPr>
            </a:p>
          </p:txBody>
        </p:sp>
      </p:grpSp>
    </p:spTree>
    <p:extLst>
      <p:ext uri="{BB962C8B-B14F-4D97-AF65-F5344CB8AC3E}">
        <p14:creationId xmlns:p14="http://schemas.microsoft.com/office/powerpoint/2010/main" val="3780842709"/>
      </p:ext>
    </p:extLst>
  </p:cSld>
  <p:clrMapOvr>
    <a:masterClrMapping/>
  </p:clrMapOvr>
  <p:transition>
    <p:fade/>
  </p:transition>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3AE1D-860B-4A7C-804F-D565C801C79A}"/>
              </a:ext>
            </a:extLst>
          </p:cNvPr>
          <p:cNvSpPr>
            <a:spLocks noGrp="1"/>
          </p:cNvSpPr>
          <p:nvPr>
            <p:ph type="title"/>
          </p:nvPr>
        </p:nvSpPr>
        <p:spPr>
          <a:xfrm>
            <a:off x="588263" y="457200"/>
            <a:ext cx="11018520" cy="553998"/>
          </a:xfrm>
        </p:spPr>
        <p:txBody>
          <a:bodyPr/>
          <a:lstStyle/>
          <a:p>
            <a:r>
              <a:rPr lang="en-US" dirty="0">
                <a:cs typeface="Segoe UI"/>
              </a:rPr>
              <a:t>Docker</a:t>
            </a:r>
          </a:p>
        </p:txBody>
      </p:sp>
      <p:sp>
        <p:nvSpPr>
          <p:cNvPr id="3" name="Text Placeholder 2">
            <a:extLst>
              <a:ext uri="{FF2B5EF4-FFF2-40B4-BE49-F238E27FC236}">
                <a16:creationId xmlns:a16="http://schemas.microsoft.com/office/drawing/2014/main" id="{FD28A938-6ACB-4BDC-8048-8A876C01B22F}"/>
              </a:ext>
            </a:extLst>
          </p:cNvPr>
          <p:cNvSpPr>
            <a:spLocks noGrp="1"/>
          </p:cNvSpPr>
          <p:nvPr>
            <p:ph type="body" sz="quarter" idx="10"/>
          </p:nvPr>
        </p:nvSpPr>
        <p:spPr>
          <a:xfrm>
            <a:off x="584200" y="4892105"/>
            <a:ext cx="11018520" cy="1625060"/>
          </a:xfrm>
        </p:spPr>
        <p:txBody>
          <a:bodyPr vert="horz" wrap="square" lIns="0" tIns="0" rIns="0" bIns="0" rtlCol="0" anchor="t">
            <a:spAutoFit/>
          </a:bodyPr>
          <a:lstStyle/>
          <a:p>
            <a:r>
              <a:rPr lang="en-US" sz="2400" dirty="0">
                <a:latin typeface="Segoe UI Semilight"/>
                <a:cs typeface="Segoe UI Semilight"/>
              </a:rPr>
              <a:t>Enables developers to host applications within a container</a:t>
            </a:r>
            <a:endParaRPr lang="en-US" dirty="0"/>
          </a:p>
          <a:p>
            <a:r>
              <a:rPr lang="en-US" sz="2400" dirty="0">
                <a:latin typeface="Segoe UI Semilight"/>
                <a:cs typeface="Segoe UI Semilight"/>
              </a:rPr>
              <a:t>A container is a standardized "unit of software" that contains everything required for an application to run</a:t>
            </a:r>
          </a:p>
          <a:p>
            <a:r>
              <a:rPr lang="en-US" sz="2400" dirty="0">
                <a:latin typeface="Segoe UI Semilight"/>
                <a:cs typeface="Segoe UI Semilight"/>
              </a:rPr>
              <a:t>Available on both Linux and Windows and can be hosted on Azure</a:t>
            </a:r>
            <a:endParaRPr lang="en-US" dirty="0">
              <a:cs typeface="Segoe UI Semilight" panose="020B0402040204020203" pitchFamily="34" charset="0"/>
            </a:endParaRPr>
          </a:p>
        </p:txBody>
      </p:sp>
      <p:pic>
        <p:nvPicPr>
          <p:cNvPr id="5" name="Picture 5" descr="A docker hub and docker host are working together. The docker hub has ubuntu linux, windows, and nginx. The Docker host has a docker engine and containers. ">
            <a:extLst>
              <a:ext uri="{FF2B5EF4-FFF2-40B4-BE49-F238E27FC236}">
                <a16:creationId xmlns:a16="http://schemas.microsoft.com/office/drawing/2014/main" id="{7D298B6C-CFA6-4935-A042-BD61E83FF918}"/>
              </a:ext>
            </a:extLst>
          </p:cNvPr>
          <p:cNvPicPr>
            <a:picLocks noChangeAspect="1"/>
          </p:cNvPicPr>
          <p:nvPr/>
        </p:nvPicPr>
        <p:blipFill>
          <a:blip r:embed="rId3"/>
          <a:stretch>
            <a:fillRect/>
          </a:stretch>
        </p:blipFill>
        <p:spPr>
          <a:xfrm>
            <a:off x="1157356" y="1192361"/>
            <a:ext cx="9203633" cy="3368930"/>
          </a:xfrm>
          <a:prstGeom prst="rect">
            <a:avLst/>
          </a:prstGeom>
        </p:spPr>
      </p:pic>
    </p:spTree>
    <p:extLst>
      <p:ext uri="{BB962C8B-B14F-4D97-AF65-F5344CB8AC3E}">
        <p14:creationId xmlns:p14="http://schemas.microsoft.com/office/powerpoint/2010/main" val="2331565653"/>
      </p:ext>
    </p:extLst>
  </p:cSld>
  <p:clrMapOvr>
    <a:masterClrMapping/>
  </p:clrMapOvr>
  <p:transition>
    <p:fade/>
  </p:transition>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2063" y="2443044"/>
            <a:ext cx="4167887" cy="1661993"/>
          </a:xfrm>
        </p:spPr>
        <p:txBody>
          <a:bodyPr/>
          <a:lstStyle/>
          <a:p>
            <a:r>
              <a:rPr lang="en-US" dirty="0"/>
              <a:t>AZ-104T00A</a:t>
            </a:r>
            <a:br>
              <a:rPr lang="en-US" dirty="0"/>
            </a:br>
            <a:r>
              <a:rPr lang="en-US" dirty="0"/>
              <a:t>Module 10: </a:t>
            </a:r>
            <a:br>
              <a:rPr lang="en-US" dirty="0"/>
            </a:br>
            <a:r>
              <a:rPr lang="en-US" dirty="0"/>
              <a:t>Data Protection</a:t>
            </a:r>
          </a:p>
        </p:txBody>
      </p:sp>
    </p:spTree>
    <p:extLst>
      <p:ext uri="{BB962C8B-B14F-4D97-AF65-F5344CB8AC3E}">
        <p14:creationId xmlns:p14="http://schemas.microsoft.com/office/powerpoint/2010/main" val="3786986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34C8A-3E3B-4CEE-8154-8D225F079A57}"/>
              </a:ext>
            </a:extLst>
          </p:cNvPr>
          <p:cNvSpPr>
            <a:spLocks noGrp="1"/>
          </p:cNvSpPr>
          <p:nvPr>
            <p:ph type="title"/>
          </p:nvPr>
        </p:nvSpPr>
        <p:spPr/>
        <p:txBody>
          <a:bodyPr/>
          <a:lstStyle/>
          <a:p>
            <a:r>
              <a:rPr lang="en-US" dirty="0"/>
              <a:t>Module Overview</a:t>
            </a:r>
          </a:p>
        </p:txBody>
      </p:sp>
      <p:sp>
        <p:nvSpPr>
          <p:cNvPr id="3" name="Text Placeholder 2">
            <a:extLst>
              <a:ext uri="{FF2B5EF4-FFF2-40B4-BE49-F238E27FC236}">
                <a16:creationId xmlns:a16="http://schemas.microsoft.com/office/drawing/2014/main" id="{35CC926E-2930-40A8-A755-88FDF76C5222}"/>
              </a:ext>
            </a:extLst>
          </p:cNvPr>
          <p:cNvSpPr>
            <a:spLocks noGrp="1"/>
          </p:cNvSpPr>
          <p:nvPr>
            <p:ph type="body" sz="quarter" idx="10"/>
          </p:nvPr>
        </p:nvSpPr>
        <p:spPr>
          <a:xfrm>
            <a:off x="584200" y="1435497"/>
            <a:ext cx="11018520" cy="947952"/>
          </a:xfrm>
        </p:spPr>
        <p:txBody>
          <a:bodyPr/>
          <a:lstStyle/>
          <a:p>
            <a:r>
              <a:rPr lang="en-US" dirty="0"/>
              <a:t>File and Folder Backups</a:t>
            </a:r>
          </a:p>
          <a:p>
            <a:r>
              <a:rPr lang="en-US" dirty="0"/>
              <a:t>Virtual Machine Backups</a:t>
            </a:r>
          </a:p>
        </p:txBody>
      </p:sp>
    </p:spTree>
    <p:extLst>
      <p:ext uri="{BB962C8B-B14F-4D97-AF65-F5344CB8AC3E}">
        <p14:creationId xmlns:p14="http://schemas.microsoft.com/office/powerpoint/2010/main" val="1860788486"/>
      </p:ext>
    </p:extLst>
  </p:cSld>
  <p:clrMapOvr>
    <a:masterClrMapping/>
  </p:clrMapOvr>
  <p:transition>
    <p:fade/>
  </p:transition>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6" y="3035808"/>
            <a:ext cx="10764656" cy="498598"/>
          </a:xfrm>
        </p:spPr>
        <p:txBody>
          <a:bodyPr/>
          <a:lstStyle/>
          <a:p>
            <a:r>
              <a:rPr lang="en-US" dirty="0"/>
              <a:t>File and Folder Backups</a:t>
            </a:r>
          </a:p>
        </p:txBody>
      </p:sp>
    </p:spTree>
    <p:extLst>
      <p:ext uri="{BB962C8B-B14F-4D97-AF65-F5344CB8AC3E}">
        <p14:creationId xmlns:p14="http://schemas.microsoft.com/office/powerpoint/2010/main" val="2572915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34C8A-3E3B-4CEE-8154-8D225F079A57}"/>
              </a:ext>
            </a:extLst>
          </p:cNvPr>
          <p:cNvSpPr>
            <a:spLocks noGrp="1"/>
          </p:cNvSpPr>
          <p:nvPr>
            <p:ph type="title"/>
          </p:nvPr>
        </p:nvSpPr>
        <p:spPr/>
        <p:txBody>
          <a:bodyPr/>
          <a:lstStyle/>
          <a:p>
            <a:r>
              <a:rPr lang="en-US" dirty="0"/>
              <a:t>File and Folder Backups Overview</a:t>
            </a:r>
          </a:p>
        </p:txBody>
      </p:sp>
      <p:sp>
        <p:nvSpPr>
          <p:cNvPr id="3" name="Text Placeholder 2">
            <a:extLst>
              <a:ext uri="{FF2B5EF4-FFF2-40B4-BE49-F238E27FC236}">
                <a16:creationId xmlns:a16="http://schemas.microsoft.com/office/drawing/2014/main" id="{35CC926E-2930-40A8-A755-88FDF76C5222}"/>
              </a:ext>
            </a:extLst>
          </p:cNvPr>
          <p:cNvSpPr>
            <a:spLocks noGrp="1"/>
          </p:cNvSpPr>
          <p:nvPr>
            <p:ph type="body" sz="quarter" idx="10"/>
          </p:nvPr>
        </p:nvSpPr>
        <p:spPr>
          <a:xfrm>
            <a:off x="584200" y="1435497"/>
            <a:ext cx="11018520" cy="1982081"/>
          </a:xfrm>
        </p:spPr>
        <p:txBody>
          <a:bodyPr/>
          <a:lstStyle/>
          <a:p>
            <a:r>
              <a:rPr lang="en-US" dirty="0"/>
              <a:t>Azure Backup</a:t>
            </a:r>
          </a:p>
          <a:p>
            <a:r>
              <a:rPr lang="en-US" dirty="0"/>
              <a:t>Recovery Service Vault Backup Options</a:t>
            </a:r>
          </a:p>
          <a:p>
            <a:r>
              <a:rPr lang="en-US" dirty="0"/>
              <a:t>Implementing On-Premises File and Folder Backups</a:t>
            </a:r>
          </a:p>
          <a:p>
            <a:r>
              <a:rPr lang="en-US" dirty="0"/>
              <a:t>Microsoft Azure Recovery Services Agent</a:t>
            </a:r>
          </a:p>
        </p:txBody>
      </p:sp>
    </p:spTree>
    <p:extLst>
      <p:ext uri="{BB962C8B-B14F-4D97-AF65-F5344CB8AC3E}">
        <p14:creationId xmlns:p14="http://schemas.microsoft.com/office/powerpoint/2010/main" val="3461121355"/>
      </p:ext>
    </p:extLst>
  </p:cSld>
  <p:clrMapOvr>
    <a:masterClrMapping/>
  </p:clrMapOvr>
  <p:transition>
    <p:fade/>
  </p:transition>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Backup</a:t>
            </a:r>
          </a:p>
        </p:txBody>
      </p:sp>
      <p:sp>
        <p:nvSpPr>
          <p:cNvPr id="6" name="Text Placeholder 5"/>
          <p:cNvSpPr>
            <a:spLocks noGrp="1"/>
          </p:cNvSpPr>
          <p:nvPr>
            <p:ph type="body" sz="quarter" idx="10"/>
          </p:nvPr>
        </p:nvSpPr>
        <p:spPr>
          <a:xfrm>
            <a:off x="584200" y="1435100"/>
            <a:ext cx="11018520" cy="3964162"/>
          </a:xfrm>
        </p:spPr>
        <p:txBody>
          <a:bodyPr/>
          <a:lstStyle/>
          <a:p>
            <a:r>
              <a:rPr lang="en-US" dirty="0"/>
              <a:t>Azure-based service used to back up and restore data in </a:t>
            </a:r>
            <a:br>
              <a:rPr lang="en-US" dirty="0"/>
            </a:br>
            <a:r>
              <a:rPr lang="en-US" dirty="0"/>
              <a:t>Microsoft cloud</a:t>
            </a:r>
          </a:p>
          <a:p>
            <a:r>
              <a:rPr lang="en-US" dirty="0"/>
              <a:t>Automatic Storage Management</a:t>
            </a:r>
          </a:p>
          <a:p>
            <a:r>
              <a:rPr lang="en-US" dirty="0"/>
              <a:t>Multiple storage options</a:t>
            </a:r>
          </a:p>
          <a:p>
            <a:r>
              <a:rPr lang="en-US" dirty="0"/>
              <a:t>Unlimited data transfer</a:t>
            </a:r>
          </a:p>
          <a:p>
            <a:r>
              <a:rPr lang="en-US" dirty="0"/>
              <a:t>Data encryption</a:t>
            </a:r>
          </a:p>
          <a:p>
            <a:r>
              <a:rPr lang="en-US" dirty="0"/>
              <a:t>Application consistent backup</a:t>
            </a:r>
          </a:p>
          <a:p>
            <a:r>
              <a:rPr lang="en-US" dirty="0"/>
              <a:t>Long-term retention</a:t>
            </a:r>
          </a:p>
        </p:txBody>
      </p:sp>
    </p:spTree>
    <p:extLst>
      <p:ext uri="{BB962C8B-B14F-4D97-AF65-F5344CB8AC3E}">
        <p14:creationId xmlns:p14="http://schemas.microsoft.com/office/powerpoint/2010/main" val="1227507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Recovery Services Vault Backup Options</a:t>
            </a:r>
          </a:p>
        </p:txBody>
      </p:sp>
      <p:sp>
        <p:nvSpPr>
          <p:cNvPr id="4" name="Text Placeholder 3">
            <a:extLst>
              <a:ext uri="{FF2B5EF4-FFF2-40B4-BE49-F238E27FC236}">
                <a16:creationId xmlns:a16="http://schemas.microsoft.com/office/drawing/2014/main" id="{CF87C2DA-78C2-444F-B47A-FD0AD9D6DC6D}"/>
              </a:ext>
            </a:extLst>
          </p:cNvPr>
          <p:cNvSpPr>
            <a:spLocks noGrp="1"/>
          </p:cNvSpPr>
          <p:nvPr>
            <p:ph type="body" sz="quarter" idx="10"/>
          </p:nvPr>
        </p:nvSpPr>
        <p:spPr>
          <a:xfrm>
            <a:off x="584200" y="1437481"/>
            <a:ext cx="3892550" cy="430887"/>
          </a:xfrm>
        </p:spPr>
        <p:txBody>
          <a:bodyPr/>
          <a:lstStyle/>
          <a:p>
            <a:r>
              <a:rPr lang="en-US" dirty="0"/>
              <a:t>Azure Workloads</a:t>
            </a:r>
          </a:p>
        </p:txBody>
      </p:sp>
      <p:pic>
        <p:nvPicPr>
          <p:cNvPr id="5" name="Picture 5" descr="Screenshot of the Azure backup page. The what do you want to backup drop-down selections are shown. Azure Fileshare is selected.">
            <a:extLst>
              <a:ext uri="{FF2B5EF4-FFF2-40B4-BE49-F238E27FC236}">
                <a16:creationId xmlns:a16="http://schemas.microsoft.com/office/drawing/2014/main" id="{D33D6452-392E-4439-BD51-62B1D60C395D}"/>
              </a:ext>
            </a:extLst>
          </p:cNvPr>
          <p:cNvPicPr>
            <a:picLocks noChangeAspect="1"/>
          </p:cNvPicPr>
          <p:nvPr/>
        </p:nvPicPr>
        <p:blipFill>
          <a:blip r:embed="rId3"/>
          <a:stretch>
            <a:fillRect/>
          </a:stretch>
        </p:blipFill>
        <p:spPr>
          <a:xfrm>
            <a:off x="856667" y="2135544"/>
            <a:ext cx="2609850" cy="2400300"/>
          </a:xfrm>
          <a:prstGeom prst="rect">
            <a:avLst/>
          </a:prstGeom>
        </p:spPr>
      </p:pic>
      <p:sp>
        <p:nvSpPr>
          <p:cNvPr id="7" name="Text Placeholder 6">
            <a:extLst>
              <a:ext uri="{FF2B5EF4-FFF2-40B4-BE49-F238E27FC236}">
                <a16:creationId xmlns:a16="http://schemas.microsoft.com/office/drawing/2014/main" id="{02801A57-25AE-4121-B2F6-32E362E4B528}"/>
              </a:ext>
            </a:extLst>
          </p:cNvPr>
          <p:cNvSpPr>
            <a:spLocks noGrp="1"/>
          </p:cNvSpPr>
          <p:nvPr>
            <p:ph type="body" sz="quarter" idx="11"/>
          </p:nvPr>
        </p:nvSpPr>
        <p:spPr>
          <a:xfrm>
            <a:off x="5128042" y="1382617"/>
            <a:ext cx="5212080" cy="430887"/>
          </a:xfrm>
        </p:spPr>
        <p:txBody>
          <a:bodyPr/>
          <a:lstStyle/>
          <a:p>
            <a:r>
              <a:rPr lang="en-US" dirty="0"/>
              <a:t>On-Premises workloads</a:t>
            </a:r>
          </a:p>
        </p:txBody>
      </p:sp>
      <p:pic>
        <p:nvPicPr>
          <p:cNvPr id="10" name="Picture 9" descr="Screenshot of the Recovery Services vault. The workload is running on-premises. File and Folders is selected as the backup. ">
            <a:extLst>
              <a:ext uri="{FF2B5EF4-FFF2-40B4-BE49-F238E27FC236}">
                <a16:creationId xmlns:a16="http://schemas.microsoft.com/office/drawing/2014/main" id="{A775974F-919E-4AB8-911C-3A39A66629A4}"/>
              </a:ext>
            </a:extLst>
          </p:cNvPr>
          <p:cNvPicPr>
            <a:picLocks noChangeAspect="1"/>
          </p:cNvPicPr>
          <p:nvPr/>
        </p:nvPicPr>
        <p:blipFill>
          <a:blip r:embed="rId4"/>
          <a:stretch>
            <a:fillRect/>
          </a:stretch>
        </p:blipFill>
        <p:spPr>
          <a:xfrm>
            <a:off x="5446204" y="1993201"/>
            <a:ext cx="3000375" cy="4352925"/>
          </a:xfrm>
          <a:prstGeom prst="rect">
            <a:avLst/>
          </a:prstGeom>
          <a:ln>
            <a:solidFill>
              <a:schemeClr val="tx1"/>
            </a:solidFill>
          </a:ln>
        </p:spPr>
      </p:pic>
    </p:spTree>
    <p:extLst>
      <p:ext uri="{BB962C8B-B14F-4D97-AF65-F5344CB8AC3E}">
        <p14:creationId xmlns:p14="http://schemas.microsoft.com/office/powerpoint/2010/main" val="2152589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52637" y="433450"/>
            <a:ext cx="11018520" cy="553998"/>
          </a:xfrm>
        </p:spPr>
        <p:txBody>
          <a:bodyPr/>
          <a:lstStyle/>
          <a:p>
            <a:r>
              <a:rPr lang="en-US" dirty="0"/>
              <a:t>Getting a Subscription</a:t>
            </a:r>
          </a:p>
        </p:txBody>
      </p:sp>
      <p:sp>
        <p:nvSpPr>
          <p:cNvPr id="6" name="Text Placeholder 5"/>
          <p:cNvSpPr>
            <a:spLocks noGrp="1"/>
          </p:cNvSpPr>
          <p:nvPr>
            <p:ph type="body" sz="quarter" idx="10"/>
          </p:nvPr>
        </p:nvSpPr>
        <p:spPr>
          <a:xfrm>
            <a:off x="584200" y="1435497"/>
            <a:ext cx="5948485" cy="4567404"/>
          </a:xfrm>
        </p:spPr>
        <p:txBody>
          <a:bodyPr vert="horz" wrap="square" lIns="0" tIns="0" rIns="0" bIns="0" rtlCol="0" anchor="t">
            <a:spAutoFit/>
          </a:bodyPr>
          <a:lstStyle/>
          <a:p>
            <a:pPr algn="just"/>
            <a:r>
              <a:rPr lang="en-US" b="1" dirty="0">
                <a:latin typeface="Segoe UI Semilight"/>
                <a:cs typeface="Segoe UI Semilight"/>
              </a:rPr>
              <a:t>Enterprise Agreement </a:t>
            </a:r>
            <a:r>
              <a:rPr lang="en-US" dirty="0">
                <a:latin typeface="Segoe UI Semilight"/>
                <a:cs typeface="Segoe UI Semilight"/>
              </a:rPr>
              <a:t>customers make an upfront monetary commitment and consume services throughout the year</a:t>
            </a:r>
          </a:p>
          <a:p>
            <a:pPr algn="just"/>
            <a:r>
              <a:rPr lang="en-US" b="1" dirty="0">
                <a:latin typeface="Segoe UI Semilight"/>
                <a:cs typeface="Segoe UI Semilight"/>
              </a:rPr>
              <a:t>Resellers</a:t>
            </a:r>
            <a:r>
              <a:rPr lang="en-US" dirty="0">
                <a:latin typeface="Segoe UI Semilight"/>
                <a:cs typeface="Segoe UI Semilight"/>
              </a:rPr>
              <a:t> provide a simple, flexible way to purchase cloud services</a:t>
            </a:r>
          </a:p>
          <a:p>
            <a:pPr algn="just"/>
            <a:r>
              <a:rPr lang="en-US" b="1" dirty="0">
                <a:latin typeface="Segoe UI Semilight"/>
                <a:cs typeface="Segoe UI Semilight"/>
              </a:rPr>
              <a:t>Partners </a:t>
            </a:r>
            <a:r>
              <a:rPr lang="en-US" dirty="0">
                <a:latin typeface="Segoe UI Semilight"/>
                <a:cs typeface="Segoe UI Semilight"/>
              </a:rPr>
              <a:t>can design and implement your Azure cloud solution</a:t>
            </a:r>
          </a:p>
          <a:p>
            <a:pPr algn="just"/>
            <a:r>
              <a:rPr lang="en-US" b="1" dirty="0">
                <a:latin typeface="Segoe UI Semilight"/>
                <a:cs typeface="Segoe UI Semilight"/>
              </a:rPr>
              <a:t>Personal free account </a:t>
            </a:r>
            <a:r>
              <a:rPr lang="en-US" dirty="0">
                <a:latin typeface="Segoe UI Semilight"/>
                <a:cs typeface="Segoe UI Semilight"/>
              </a:rPr>
              <a:t>-start right away</a:t>
            </a:r>
          </a:p>
        </p:txBody>
      </p:sp>
      <p:pic>
        <p:nvPicPr>
          <p:cNvPr id="2" name="Picture 1" descr="Four images representing the four areas on the slide. Decorative. ">
            <a:extLst>
              <a:ext uri="{FF2B5EF4-FFF2-40B4-BE49-F238E27FC236}">
                <a16:creationId xmlns:a16="http://schemas.microsoft.com/office/drawing/2014/main" id="{C54E5324-11EC-47E5-9ECE-B4C6E81B3D01}"/>
              </a:ext>
            </a:extLst>
          </p:cNvPr>
          <p:cNvPicPr>
            <a:picLocks noChangeAspect="1"/>
          </p:cNvPicPr>
          <p:nvPr/>
        </p:nvPicPr>
        <p:blipFill>
          <a:blip r:embed="rId3"/>
          <a:stretch>
            <a:fillRect/>
          </a:stretch>
        </p:blipFill>
        <p:spPr>
          <a:xfrm>
            <a:off x="6827550" y="1137473"/>
            <a:ext cx="4596782" cy="4304149"/>
          </a:xfrm>
          <a:prstGeom prst="rect">
            <a:avLst/>
          </a:prstGeom>
        </p:spPr>
      </p:pic>
    </p:spTree>
    <p:extLst>
      <p:ext uri="{BB962C8B-B14F-4D97-AF65-F5344CB8AC3E}">
        <p14:creationId xmlns:p14="http://schemas.microsoft.com/office/powerpoint/2010/main" val="277342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6" y="3035808"/>
            <a:ext cx="10764656" cy="498598"/>
          </a:xfrm>
        </p:spPr>
        <p:txBody>
          <a:bodyPr/>
          <a:lstStyle/>
          <a:p>
            <a:r>
              <a:rPr lang="en-US" dirty="0"/>
              <a:t>Virtual Machine Backups</a:t>
            </a:r>
          </a:p>
        </p:txBody>
      </p:sp>
    </p:spTree>
    <p:extLst>
      <p:ext uri="{BB962C8B-B14F-4D97-AF65-F5344CB8AC3E}">
        <p14:creationId xmlns:p14="http://schemas.microsoft.com/office/powerpoint/2010/main" val="228663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E22BA-A9AE-4921-BAF7-F996DC95545B}"/>
              </a:ext>
            </a:extLst>
          </p:cNvPr>
          <p:cNvSpPr>
            <a:spLocks noGrp="1"/>
          </p:cNvSpPr>
          <p:nvPr>
            <p:ph type="title"/>
          </p:nvPr>
        </p:nvSpPr>
        <p:spPr/>
        <p:txBody>
          <a:bodyPr/>
          <a:lstStyle/>
          <a:p>
            <a:r>
              <a:rPr lang="en-US" dirty="0"/>
              <a:t>Virtual Machine Backups Overview</a:t>
            </a:r>
          </a:p>
        </p:txBody>
      </p:sp>
      <p:sp>
        <p:nvSpPr>
          <p:cNvPr id="3" name="Text Placeholder 2">
            <a:extLst>
              <a:ext uri="{FF2B5EF4-FFF2-40B4-BE49-F238E27FC236}">
                <a16:creationId xmlns:a16="http://schemas.microsoft.com/office/drawing/2014/main" id="{ABCCA18C-8D1C-4F0C-A05B-370FC969BBAD}"/>
              </a:ext>
            </a:extLst>
          </p:cNvPr>
          <p:cNvSpPr>
            <a:spLocks noGrp="1"/>
          </p:cNvSpPr>
          <p:nvPr>
            <p:ph type="body" sz="quarter" idx="10"/>
          </p:nvPr>
        </p:nvSpPr>
        <p:spPr>
          <a:xfrm>
            <a:off x="584200" y="1435497"/>
            <a:ext cx="11018520" cy="4801314"/>
          </a:xfrm>
        </p:spPr>
        <p:txBody>
          <a:bodyPr vert="horz" wrap="square" lIns="0" tIns="0" rIns="0" bIns="0" rtlCol="0" anchor="t">
            <a:spAutoFit/>
          </a:bodyPr>
          <a:lstStyle/>
          <a:p>
            <a:pPr fontAlgn="base"/>
            <a:r>
              <a:rPr lang="en-US" sz="2400" dirty="0">
                <a:latin typeface="Segoe UI Semilight"/>
                <a:cs typeface="Segoe UI Semilight"/>
              </a:rPr>
              <a:t>Virtual Machine Data Protection​</a:t>
            </a:r>
          </a:p>
          <a:p>
            <a:pPr fontAlgn="base"/>
            <a:r>
              <a:rPr lang="en-US" sz="2400" dirty="0">
                <a:latin typeface="Segoe UI Semilight"/>
                <a:cs typeface="Segoe UI Semilight"/>
              </a:rPr>
              <a:t>Workload Protection Needs​</a:t>
            </a:r>
          </a:p>
          <a:p>
            <a:pPr fontAlgn="base"/>
            <a:r>
              <a:rPr lang="en-US" sz="2400" dirty="0">
                <a:solidFill>
                  <a:schemeClr val="tx1"/>
                </a:solidFill>
                <a:latin typeface="Segoe UI Semilight"/>
                <a:cs typeface="Segoe UI Semilight"/>
              </a:rPr>
              <a:t>Virtual Machine Snapshots​</a:t>
            </a:r>
          </a:p>
          <a:p>
            <a:pPr fontAlgn="base"/>
            <a:r>
              <a:rPr lang="en-US" sz="2400" dirty="0">
                <a:latin typeface="Segoe UI Semilight"/>
                <a:cs typeface="Segoe UI Semilight"/>
              </a:rPr>
              <a:t>Recovery Services Vault VM Backup Options​</a:t>
            </a:r>
          </a:p>
          <a:p>
            <a:pPr fontAlgn="base"/>
            <a:r>
              <a:rPr lang="en-US" sz="2400" dirty="0">
                <a:latin typeface="Segoe UI Semilight"/>
                <a:cs typeface="Segoe UI Semilight"/>
              </a:rPr>
              <a:t>Implementing VM Backups​</a:t>
            </a:r>
          </a:p>
          <a:p>
            <a:pPr fontAlgn="base"/>
            <a:r>
              <a:rPr lang="en-US" sz="2400" dirty="0">
                <a:latin typeface="Segoe UI Semilight"/>
                <a:cs typeface="Segoe UI Semilight"/>
              </a:rPr>
              <a:t>Implementing VM Restore​</a:t>
            </a:r>
          </a:p>
          <a:p>
            <a:pPr fontAlgn="base"/>
            <a:r>
              <a:rPr lang="en-US" sz="2400" dirty="0">
                <a:latin typeface="Segoe UI Semilight"/>
                <a:cs typeface="Segoe UI Semilight"/>
              </a:rPr>
              <a:t>Azure Backup Server​</a:t>
            </a:r>
          </a:p>
          <a:p>
            <a:pPr fontAlgn="base"/>
            <a:r>
              <a:rPr lang="en-US" sz="2400" dirty="0">
                <a:latin typeface="Segoe UI Semilight"/>
                <a:cs typeface="Segoe UI Semilight"/>
              </a:rPr>
              <a:t>Backup Component Comparison​</a:t>
            </a:r>
          </a:p>
          <a:p>
            <a:pPr fontAlgn="base"/>
            <a:r>
              <a:rPr lang="en-US" sz="2400" dirty="0">
                <a:latin typeface="Segoe UI Semilight"/>
                <a:cs typeface="Segoe UI Semilight"/>
              </a:rPr>
              <a:t>Soft Delete​</a:t>
            </a:r>
          </a:p>
          <a:p>
            <a:pPr fontAlgn="base"/>
            <a:r>
              <a:rPr lang="en-US" sz="2400" dirty="0">
                <a:latin typeface="Segoe UI Semilight"/>
                <a:cs typeface="Segoe UI Semilight"/>
              </a:rPr>
              <a:t>Azure Site Recovery</a:t>
            </a:r>
          </a:p>
          <a:p>
            <a:r>
              <a:rPr lang="en-US" sz="2400" dirty="0">
                <a:latin typeface="Segoe UI Semilight"/>
                <a:cs typeface="Segoe UI Semilight"/>
              </a:rPr>
              <a:t>Azure to Azure Architecture​</a:t>
            </a:r>
            <a:endParaRPr lang="en-US" dirty="0"/>
          </a:p>
        </p:txBody>
      </p:sp>
    </p:spTree>
    <p:extLst>
      <p:ext uri="{BB962C8B-B14F-4D97-AF65-F5344CB8AC3E}">
        <p14:creationId xmlns:p14="http://schemas.microsoft.com/office/powerpoint/2010/main" val="3127664330"/>
      </p:ext>
    </p:extLst>
  </p:cSld>
  <p:clrMapOvr>
    <a:masterClrMapping/>
  </p:clrMapOvr>
  <p:transition>
    <p:fade/>
  </p:transition>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Virtual Machine Data Protection</a:t>
            </a:r>
          </a:p>
        </p:txBody>
      </p:sp>
      <p:sp>
        <p:nvSpPr>
          <p:cNvPr id="3" name="Text Placeholder 2">
            <a:extLst>
              <a:ext uri="{FF2B5EF4-FFF2-40B4-BE49-F238E27FC236}">
                <a16:creationId xmlns:a16="http://schemas.microsoft.com/office/drawing/2014/main" id="{74F7EDF1-3804-439E-8BEA-B8D79A7EC90F}"/>
              </a:ext>
            </a:extLst>
          </p:cNvPr>
          <p:cNvSpPr>
            <a:spLocks noGrp="1"/>
          </p:cNvSpPr>
          <p:nvPr>
            <p:ph type="body" sz="quarter" idx="10"/>
          </p:nvPr>
        </p:nvSpPr>
        <p:spPr>
          <a:xfrm>
            <a:off x="584200" y="3511360"/>
            <a:ext cx="11018520" cy="2757678"/>
          </a:xfrm>
        </p:spPr>
        <p:txBody>
          <a:bodyPr/>
          <a:lstStyle/>
          <a:p>
            <a:r>
              <a:rPr lang="en-US" dirty="0"/>
              <a:t>Managed snapshots provide a quick and simple option for backing up VMs that use Managed Disks</a:t>
            </a:r>
          </a:p>
          <a:p>
            <a:r>
              <a:rPr lang="en-US" dirty="0"/>
              <a:t>Azure Backup supports application-consistent backups for both Windows and Linux VMs</a:t>
            </a:r>
          </a:p>
          <a:p>
            <a:r>
              <a:rPr lang="en-US" dirty="0"/>
              <a:t>Azure Site Recovery protects your VMs from a major disaster scenario when a whole region experiences an outage</a:t>
            </a:r>
          </a:p>
        </p:txBody>
      </p:sp>
      <p:pic>
        <p:nvPicPr>
          <p:cNvPr id="5" name="Picture 4" descr="Three textboxes: Snapshots, Azure Backup, and Azure Site Recovery. ">
            <a:extLst>
              <a:ext uri="{FF2B5EF4-FFF2-40B4-BE49-F238E27FC236}">
                <a16:creationId xmlns:a16="http://schemas.microsoft.com/office/drawing/2014/main" id="{06FD2F77-53B7-4308-80B9-3FC42499B775}"/>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710157" y="1771650"/>
            <a:ext cx="9850661" cy="1122276"/>
          </a:xfrm>
          <a:prstGeom prst="rect">
            <a:avLst/>
          </a:prstGeom>
        </p:spPr>
      </p:pic>
    </p:spTree>
    <p:extLst>
      <p:ext uri="{BB962C8B-B14F-4D97-AF65-F5344CB8AC3E}">
        <p14:creationId xmlns:p14="http://schemas.microsoft.com/office/powerpoint/2010/main" val="209776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Workload Protection Needs</a:t>
            </a:r>
          </a:p>
        </p:txBody>
      </p:sp>
      <p:sp>
        <p:nvSpPr>
          <p:cNvPr id="2" name="Text Placeholder 1">
            <a:extLst>
              <a:ext uri="{FF2B5EF4-FFF2-40B4-BE49-F238E27FC236}">
                <a16:creationId xmlns:a16="http://schemas.microsoft.com/office/drawing/2014/main" id="{E763D307-63B2-452B-AB2C-4DF73FA59D20}"/>
              </a:ext>
            </a:extLst>
          </p:cNvPr>
          <p:cNvSpPr>
            <a:spLocks noGrp="1"/>
          </p:cNvSpPr>
          <p:nvPr>
            <p:ph type="body" sz="quarter" idx="10"/>
          </p:nvPr>
        </p:nvSpPr>
        <p:spPr>
          <a:xfrm>
            <a:off x="550017" y="1264582"/>
            <a:ext cx="5529236" cy="4665893"/>
          </a:xfrm>
        </p:spPr>
        <p:txBody>
          <a:bodyPr/>
          <a:lstStyle/>
          <a:p>
            <a:r>
              <a:rPr lang="en-US" dirty="0"/>
              <a:t>Many backup options are available</a:t>
            </a:r>
          </a:p>
          <a:p>
            <a:r>
              <a:rPr lang="en-US" dirty="0"/>
              <a:t>How the workload is being protected today?</a:t>
            </a:r>
          </a:p>
          <a:p>
            <a:r>
              <a:rPr lang="en-US" dirty="0"/>
              <a:t>How often is the workload is backed up?</a:t>
            </a:r>
          </a:p>
          <a:p>
            <a:r>
              <a:rPr lang="en-US" dirty="0"/>
              <a:t>What types of backups are being done?</a:t>
            </a:r>
          </a:p>
          <a:p>
            <a:r>
              <a:rPr lang="en-US" dirty="0"/>
              <a:t>Is disaster recovery protection in place?</a:t>
            </a:r>
          </a:p>
          <a:p>
            <a:endParaRPr lang="en-US" sz="2400" dirty="0">
              <a:latin typeface="Segoe UI Semilight" panose="020B0402040204020203" pitchFamily="34" charset="0"/>
              <a:cs typeface="Segoe UI Semilight" panose="020B0402040204020203" pitchFamily="34" charset="0"/>
            </a:endParaRPr>
          </a:p>
        </p:txBody>
      </p:sp>
      <p:pic>
        <p:nvPicPr>
          <p:cNvPr id="5" name="Picture 4" descr="Screenshot of Azure Marketplace. Shows different Backup services options available.">
            <a:extLst>
              <a:ext uri="{FF2B5EF4-FFF2-40B4-BE49-F238E27FC236}">
                <a16:creationId xmlns:a16="http://schemas.microsoft.com/office/drawing/2014/main" id="{621D5AC3-D5E4-4469-A2D4-F28151739AE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310023" y="1228339"/>
            <a:ext cx="5606041" cy="4738377"/>
          </a:xfrm>
          <a:prstGeom prst="rect">
            <a:avLst/>
          </a:prstGeom>
        </p:spPr>
      </p:pic>
    </p:spTree>
    <p:extLst>
      <p:ext uri="{BB962C8B-B14F-4D97-AF65-F5344CB8AC3E}">
        <p14:creationId xmlns:p14="http://schemas.microsoft.com/office/powerpoint/2010/main" val="2852896393"/>
      </p:ext>
    </p:extLst>
  </p:cSld>
  <p:clrMapOvr>
    <a:masterClrMapping/>
  </p:clrMapOvr>
  <p:transition>
    <p:fade/>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39CE1-589E-4886-BF4A-B925C4FE6506}"/>
              </a:ext>
            </a:extLst>
          </p:cNvPr>
          <p:cNvSpPr>
            <a:spLocks noGrp="1"/>
          </p:cNvSpPr>
          <p:nvPr>
            <p:ph type="title"/>
          </p:nvPr>
        </p:nvSpPr>
        <p:spPr/>
        <p:txBody>
          <a:bodyPr/>
          <a:lstStyle/>
          <a:p>
            <a:r>
              <a:rPr lang="en-US" dirty="0">
                <a:solidFill>
                  <a:schemeClr val="tx1"/>
                </a:solidFill>
                <a:cs typeface="Segoe UI"/>
              </a:rPr>
              <a:t>Virtual Machine Snapshots</a:t>
            </a:r>
          </a:p>
        </p:txBody>
      </p:sp>
      <p:sp>
        <p:nvSpPr>
          <p:cNvPr id="3" name="Text Placeholder 2">
            <a:extLst>
              <a:ext uri="{FF2B5EF4-FFF2-40B4-BE49-F238E27FC236}">
                <a16:creationId xmlns:a16="http://schemas.microsoft.com/office/drawing/2014/main" id="{1BEFE3AB-9E92-4A97-B63E-B08836BEFE93}"/>
              </a:ext>
            </a:extLst>
          </p:cNvPr>
          <p:cNvSpPr>
            <a:spLocks noGrp="1"/>
          </p:cNvSpPr>
          <p:nvPr>
            <p:ph type="body" sz="quarter" idx="10"/>
          </p:nvPr>
        </p:nvSpPr>
        <p:spPr>
          <a:xfrm>
            <a:off x="586740" y="4289228"/>
            <a:ext cx="11018520" cy="1895904"/>
          </a:xfrm>
        </p:spPr>
        <p:txBody>
          <a:bodyPr/>
          <a:lstStyle/>
          <a:p>
            <a:r>
              <a:rPr lang="en-US" dirty="0"/>
              <a:t>Use snapshots taken as part of a backup job </a:t>
            </a:r>
          </a:p>
          <a:p>
            <a:r>
              <a:rPr lang="en-US" dirty="0"/>
              <a:t>Reduces recovery wait times – don’t wait for data transfer to the vault to finish</a:t>
            </a:r>
          </a:p>
          <a:p>
            <a:r>
              <a:rPr lang="en-US" dirty="0"/>
              <a:t>Configure Instant Restore retention (1 to 5 days)</a:t>
            </a:r>
          </a:p>
        </p:txBody>
      </p:sp>
      <p:pic>
        <p:nvPicPr>
          <p:cNvPr id="4" name="Picture 3" descr="A virtual machine snapshot is transferring data to an Azure Recovery Services vault.">
            <a:extLst>
              <a:ext uri="{FF2B5EF4-FFF2-40B4-BE49-F238E27FC236}">
                <a16:creationId xmlns:a16="http://schemas.microsoft.com/office/drawing/2014/main" id="{D56898CB-899D-4E45-BD32-1F8CE8DB18DB}"/>
              </a:ext>
            </a:extLst>
          </p:cNvPr>
          <p:cNvPicPr>
            <a:picLocks noChangeAspect="1"/>
          </p:cNvPicPr>
          <p:nvPr/>
        </p:nvPicPr>
        <p:blipFill>
          <a:blip r:embed="rId2"/>
          <a:stretch>
            <a:fillRect/>
          </a:stretch>
        </p:blipFill>
        <p:spPr>
          <a:xfrm>
            <a:off x="1175395" y="1487684"/>
            <a:ext cx="9439275" cy="2162175"/>
          </a:xfrm>
          <a:prstGeom prst="rect">
            <a:avLst/>
          </a:prstGeom>
        </p:spPr>
      </p:pic>
    </p:spTree>
    <p:extLst>
      <p:ext uri="{BB962C8B-B14F-4D97-AF65-F5344CB8AC3E}">
        <p14:creationId xmlns:p14="http://schemas.microsoft.com/office/powerpoint/2010/main" val="993615783"/>
      </p:ext>
    </p:extLst>
  </p:cSld>
  <p:clrMapOvr>
    <a:masterClrMapping/>
  </p:clrMapOvr>
  <p:transition>
    <p:fade/>
  </p:transition>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F37B9-7968-419C-A543-99FA6AD106A2}"/>
              </a:ext>
              <a:ext uri="{C183D7F6-B498-43B3-948B-1728B52AA6E4}">
                <adec:decorative xmlns:adec="http://schemas.microsoft.com/office/drawing/2017/decorative" val="0"/>
              </a:ext>
            </a:extLst>
          </p:cNvPr>
          <p:cNvSpPr>
            <a:spLocks noGrp="1"/>
          </p:cNvSpPr>
          <p:nvPr>
            <p:ph type="title"/>
          </p:nvPr>
        </p:nvSpPr>
        <p:spPr/>
        <p:txBody>
          <a:bodyPr/>
          <a:lstStyle/>
          <a:p>
            <a:r>
              <a:rPr lang="en-US" dirty="0"/>
              <a:t>Recovery Services Vault VM Backup Options</a:t>
            </a:r>
          </a:p>
        </p:txBody>
      </p:sp>
      <p:sp>
        <p:nvSpPr>
          <p:cNvPr id="4" name="Text Placeholder 3">
            <a:extLst>
              <a:ext uri="{FF2B5EF4-FFF2-40B4-BE49-F238E27FC236}">
                <a16:creationId xmlns:a16="http://schemas.microsoft.com/office/drawing/2014/main" id="{120252DF-5237-455B-88E8-63A3BDA16C50}"/>
              </a:ext>
              <a:ext uri="{C183D7F6-B498-43B3-948B-1728B52AA6E4}">
                <adec:decorative xmlns:adec="http://schemas.microsoft.com/office/drawing/2017/decorative" val="0"/>
              </a:ext>
            </a:extLst>
          </p:cNvPr>
          <p:cNvSpPr>
            <a:spLocks noGrp="1"/>
          </p:cNvSpPr>
          <p:nvPr>
            <p:ph type="body" sz="quarter" idx="10"/>
          </p:nvPr>
        </p:nvSpPr>
        <p:spPr>
          <a:xfrm>
            <a:off x="1911026" y="1440188"/>
            <a:ext cx="3333793" cy="430887"/>
          </a:xfrm>
        </p:spPr>
        <p:txBody>
          <a:bodyPr/>
          <a:lstStyle/>
          <a:p>
            <a:pPr marL="0" indent="0">
              <a:buNone/>
            </a:pPr>
            <a:r>
              <a:rPr lang="en-US" dirty="0"/>
              <a:t>Azure Workloads</a:t>
            </a:r>
          </a:p>
        </p:txBody>
      </p:sp>
      <p:pic>
        <p:nvPicPr>
          <p:cNvPr id="10" name="Picture 10" descr="Screenshot of the backup page. The what do you want to backup drop-down selections are shown. Virtual machine is selected.">
            <a:extLst>
              <a:ext uri="{FF2B5EF4-FFF2-40B4-BE49-F238E27FC236}">
                <a16:creationId xmlns:a16="http://schemas.microsoft.com/office/drawing/2014/main" id="{A7662958-49AA-423E-9219-67C942D05388}"/>
              </a:ext>
            </a:extLst>
          </p:cNvPr>
          <p:cNvPicPr>
            <a:picLocks noChangeAspect="1"/>
          </p:cNvPicPr>
          <p:nvPr/>
        </p:nvPicPr>
        <p:blipFill>
          <a:blip r:embed="rId3"/>
          <a:stretch>
            <a:fillRect/>
          </a:stretch>
        </p:blipFill>
        <p:spPr>
          <a:xfrm>
            <a:off x="1911026" y="1998547"/>
            <a:ext cx="2609850" cy="2400300"/>
          </a:xfrm>
          <a:prstGeom prst="rect">
            <a:avLst/>
          </a:prstGeom>
        </p:spPr>
      </p:pic>
      <p:sp>
        <p:nvSpPr>
          <p:cNvPr id="5" name="Text Placeholder 4">
            <a:extLst>
              <a:ext uri="{FF2B5EF4-FFF2-40B4-BE49-F238E27FC236}">
                <a16:creationId xmlns:a16="http://schemas.microsoft.com/office/drawing/2014/main" id="{65F20C2E-8A5A-4AA6-B03F-C6CBB60C526E}"/>
              </a:ext>
              <a:ext uri="{C183D7F6-B498-43B3-948B-1728B52AA6E4}">
                <adec:decorative xmlns:adec="http://schemas.microsoft.com/office/drawing/2017/decorative" val="0"/>
              </a:ext>
            </a:extLst>
          </p:cNvPr>
          <p:cNvSpPr>
            <a:spLocks noGrp="1"/>
          </p:cNvSpPr>
          <p:nvPr>
            <p:ph type="body" sz="quarter" idx="11"/>
          </p:nvPr>
        </p:nvSpPr>
        <p:spPr>
          <a:xfrm>
            <a:off x="6627312" y="1440187"/>
            <a:ext cx="3891060" cy="430887"/>
          </a:xfrm>
        </p:spPr>
        <p:txBody>
          <a:bodyPr/>
          <a:lstStyle/>
          <a:p>
            <a:pPr marL="0" indent="0">
              <a:buNone/>
            </a:pPr>
            <a:r>
              <a:rPr lang="en-US" dirty="0"/>
              <a:t>On-Premises Workloads</a:t>
            </a:r>
          </a:p>
        </p:txBody>
      </p:sp>
      <p:pic>
        <p:nvPicPr>
          <p:cNvPr id="7" name="Picture 6" descr="Screenshot on-premises VM backup options including Hyper-V, VMware, System State, and Bare Metal Recovery.">
            <a:extLst>
              <a:ext uri="{FF2B5EF4-FFF2-40B4-BE49-F238E27FC236}">
                <a16:creationId xmlns:a16="http://schemas.microsoft.com/office/drawing/2014/main" id="{400A0BEC-C477-443C-BA19-E0E813E1C084}"/>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7161655" y="1998547"/>
            <a:ext cx="2609850" cy="4286250"/>
          </a:xfrm>
          <a:prstGeom prst="rect">
            <a:avLst/>
          </a:prstGeom>
          <a:ln>
            <a:solidFill>
              <a:schemeClr val="tx1"/>
            </a:solidFill>
          </a:ln>
        </p:spPr>
      </p:pic>
      <p:sp>
        <p:nvSpPr>
          <p:cNvPr id="8" name="Rectangle 7">
            <a:extLst>
              <a:ext uri="{FF2B5EF4-FFF2-40B4-BE49-F238E27FC236}">
                <a16:creationId xmlns:a16="http://schemas.microsoft.com/office/drawing/2014/main" id="{766E5467-A5EF-4BA2-B42E-6C87DFD94CCD}"/>
              </a:ext>
              <a:ext uri="{C183D7F6-B498-43B3-948B-1728B52AA6E4}">
                <adec:decorative xmlns:adec="http://schemas.microsoft.com/office/drawing/2017/decorative" val="0"/>
              </a:ext>
            </a:extLst>
          </p:cNvPr>
          <p:cNvSpPr/>
          <p:nvPr/>
        </p:nvSpPr>
        <p:spPr>
          <a:xfrm>
            <a:off x="488936" y="5209812"/>
            <a:ext cx="6096000" cy="830997"/>
          </a:xfrm>
          <a:prstGeom prst="rect">
            <a:avLst/>
          </a:prstGeom>
        </p:spPr>
        <p:txBody>
          <a:bodyPr wrap="square">
            <a:spAutoFit/>
          </a:bodyPr>
          <a:lstStyle/>
          <a:p>
            <a:pPr marL="517525" indent="-517525"/>
            <a:r>
              <a:rPr lang="en-US" sz="2400" dirty="0">
                <a:solidFill>
                  <a:srgbClr val="00B050"/>
                </a:solidFill>
                <a:latin typeface="Segoe UI VSS (Regular)"/>
              </a:rPr>
              <a:t>✔️</a:t>
            </a:r>
            <a:r>
              <a:rPr lang="en-US" sz="2400" dirty="0">
                <a:latin typeface="Segoe UI VSS (Regular)"/>
              </a:rPr>
              <a:t> Multiple servers can be protected using the same Recovery Services vault </a:t>
            </a:r>
            <a:endParaRPr lang="en-US" sz="2400" dirty="0"/>
          </a:p>
        </p:txBody>
      </p:sp>
    </p:spTree>
    <p:extLst>
      <p:ext uri="{BB962C8B-B14F-4D97-AF65-F5344CB8AC3E}">
        <p14:creationId xmlns:p14="http://schemas.microsoft.com/office/powerpoint/2010/main" val="1861338400"/>
      </p:ext>
    </p:extLst>
  </p:cSld>
  <p:clrMapOvr>
    <a:masterClrMapping/>
  </p:clrMapOvr>
  <p:transition>
    <p:fade/>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Implementing VM Backups</a:t>
            </a:r>
          </a:p>
        </p:txBody>
      </p:sp>
      <p:sp>
        <p:nvSpPr>
          <p:cNvPr id="3" name="Text Placeholder 2">
            <a:extLst>
              <a:ext uri="{FF2B5EF4-FFF2-40B4-BE49-F238E27FC236}">
                <a16:creationId xmlns:a16="http://schemas.microsoft.com/office/drawing/2014/main" id="{156D8572-7B18-497A-93CA-53DFD97B920E}"/>
              </a:ext>
            </a:extLst>
          </p:cNvPr>
          <p:cNvSpPr>
            <a:spLocks noGrp="1"/>
          </p:cNvSpPr>
          <p:nvPr>
            <p:ph type="body" sz="quarter" idx="10"/>
          </p:nvPr>
        </p:nvSpPr>
        <p:spPr>
          <a:xfrm>
            <a:off x="584200" y="3458607"/>
            <a:ext cx="11018520" cy="2363724"/>
          </a:xfrm>
        </p:spPr>
        <p:txBody>
          <a:bodyPr/>
          <a:lstStyle/>
          <a:p>
            <a:pPr marL="457200" lvl="0" indent="-457200">
              <a:buFont typeface="+mj-lt"/>
              <a:buAutoNum type="arabicPeriod"/>
            </a:pPr>
            <a:r>
              <a:rPr lang="en-US" sz="2400" dirty="0"/>
              <a:t>Use a Recovery Services Vault in the region where you are performing your Virtual Machine backups and choose a replication strategy for the Vault.</a:t>
            </a:r>
          </a:p>
          <a:p>
            <a:pPr marL="457200" lvl="0" indent="-457200">
              <a:buFont typeface="+mj-lt"/>
              <a:buAutoNum type="arabicPeriod"/>
            </a:pPr>
            <a:r>
              <a:rPr lang="en-US" sz="2400" dirty="0"/>
              <a:t>Take snapshots (recovery points) of your data at defined intervals. These snapshots are stored in recovery services vaults. </a:t>
            </a:r>
          </a:p>
          <a:p>
            <a:pPr marL="457200" lvl="0" indent="-457200">
              <a:buFont typeface="+mj-lt"/>
              <a:buAutoNum type="arabicPeriod"/>
            </a:pPr>
            <a:r>
              <a:rPr lang="en-US" sz="2400" dirty="0"/>
              <a:t>For the Backup extension to work, the Azure VM Agent must be installed on the Azure virtual machine. </a:t>
            </a:r>
          </a:p>
        </p:txBody>
      </p:sp>
      <p:pic>
        <p:nvPicPr>
          <p:cNvPr id="4" name="Picture 3" descr="Flowchart of the steps described in the text: create a recovery services vault, use the portal to define the backup, and backup the virtual machine. ">
            <a:extLst>
              <a:ext uri="{FF2B5EF4-FFF2-40B4-BE49-F238E27FC236}">
                <a16:creationId xmlns:a16="http://schemas.microsoft.com/office/drawing/2014/main" id="{BACA762A-26C0-48DE-A6A0-A6E1666E14A7}"/>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2526030" y="1040130"/>
            <a:ext cx="5524500" cy="2257425"/>
          </a:xfrm>
          <a:prstGeom prst="rect">
            <a:avLst/>
          </a:prstGeom>
        </p:spPr>
      </p:pic>
    </p:spTree>
    <p:extLst>
      <p:ext uri="{BB962C8B-B14F-4D97-AF65-F5344CB8AC3E}">
        <p14:creationId xmlns:p14="http://schemas.microsoft.com/office/powerpoint/2010/main" val="643715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Implementing VM Restore</a:t>
            </a:r>
          </a:p>
        </p:txBody>
      </p:sp>
      <p:sp>
        <p:nvSpPr>
          <p:cNvPr id="3" name="Text Placeholder 2">
            <a:extLst>
              <a:ext uri="{FF2B5EF4-FFF2-40B4-BE49-F238E27FC236}">
                <a16:creationId xmlns:a16="http://schemas.microsoft.com/office/drawing/2014/main" id="{41CD8460-C17E-4815-BD43-C8C60E6C1AA2}"/>
              </a:ext>
            </a:extLst>
          </p:cNvPr>
          <p:cNvSpPr>
            <a:spLocks noGrp="1"/>
          </p:cNvSpPr>
          <p:nvPr>
            <p:ph type="body" sz="quarter" idx="10"/>
          </p:nvPr>
        </p:nvSpPr>
        <p:spPr>
          <a:xfrm>
            <a:off x="591975" y="1435497"/>
            <a:ext cx="4952042" cy="4050340"/>
          </a:xfrm>
        </p:spPr>
        <p:txBody>
          <a:bodyPr/>
          <a:lstStyle/>
          <a:p>
            <a:r>
              <a:rPr lang="en-US" dirty="0"/>
              <a:t>Once you trigger the restore operation, the Backup service creates a job for tracking the restore operation</a:t>
            </a:r>
          </a:p>
          <a:p>
            <a:r>
              <a:rPr lang="en-US" dirty="0"/>
              <a:t>The Backup service also creates and temporarily displays notifications, so you monitor how the backup is proceeding</a:t>
            </a:r>
          </a:p>
          <a:p>
            <a:endParaRPr lang="en-US" dirty="0"/>
          </a:p>
        </p:txBody>
      </p:sp>
      <p:pic>
        <p:nvPicPr>
          <p:cNvPr id="5" name="Picture 5" descr="Screenshot of the VM restore page. Restore points are shown. ">
            <a:extLst>
              <a:ext uri="{FF2B5EF4-FFF2-40B4-BE49-F238E27FC236}">
                <a16:creationId xmlns:a16="http://schemas.microsoft.com/office/drawing/2014/main" id="{1C7AAABF-B6AE-4E77-9026-8C743AA985E6}"/>
              </a:ext>
            </a:extLst>
          </p:cNvPr>
          <p:cNvPicPr>
            <a:picLocks noChangeAspect="1"/>
          </p:cNvPicPr>
          <p:nvPr/>
        </p:nvPicPr>
        <p:blipFill>
          <a:blip r:embed="rId3"/>
          <a:stretch>
            <a:fillRect/>
          </a:stretch>
        </p:blipFill>
        <p:spPr>
          <a:xfrm>
            <a:off x="6092890" y="1352099"/>
            <a:ext cx="5798975" cy="3819455"/>
          </a:xfrm>
          <a:prstGeom prst="rect">
            <a:avLst/>
          </a:prstGeom>
          <a:ln>
            <a:solidFill>
              <a:schemeClr val="tx1"/>
            </a:solidFill>
          </a:ln>
        </p:spPr>
      </p:pic>
    </p:spTree>
    <p:extLst>
      <p:ext uri="{BB962C8B-B14F-4D97-AF65-F5344CB8AC3E}">
        <p14:creationId xmlns:p14="http://schemas.microsoft.com/office/powerpoint/2010/main" val="94549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CFCB5-EC37-4F38-B1A0-1D321EA38E48}"/>
              </a:ext>
            </a:extLst>
          </p:cNvPr>
          <p:cNvSpPr>
            <a:spLocks noGrp="1"/>
          </p:cNvSpPr>
          <p:nvPr>
            <p:ph type="title"/>
          </p:nvPr>
        </p:nvSpPr>
        <p:spPr/>
        <p:txBody>
          <a:bodyPr/>
          <a:lstStyle/>
          <a:p>
            <a:r>
              <a:rPr lang="en-US" dirty="0"/>
              <a:t>Azure Backup Server</a:t>
            </a:r>
          </a:p>
        </p:txBody>
      </p:sp>
      <p:sp>
        <p:nvSpPr>
          <p:cNvPr id="3" name="Text Placeholder 2">
            <a:extLst>
              <a:ext uri="{FF2B5EF4-FFF2-40B4-BE49-F238E27FC236}">
                <a16:creationId xmlns:a16="http://schemas.microsoft.com/office/drawing/2014/main" id="{39306CA9-D730-4004-9787-6D76F92BE74E}"/>
              </a:ext>
            </a:extLst>
          </p:cNvPr>
          <p:cNvSpPr>
            <a:spLocks noGrp="1"/>
          </p:cNvSpPr>
          <p:nvPr>
            <p:ph type="body" sz="quarter" idx="10"/>
          </p:nvPr>
        </p:nvSpPr>
        <p:spPr>
          <a:xfrm>
            <a:off x="574152" y="3173863"/>
            <a:ext cx="11018520" cy="2843855"/>
          </a:xfrm>
        </p:spPr>
        <p:txBody>
          <a:bodyPr/>
          <a:lstStyle/>
          <a:p>
            <a:r>
              <a:rPr lang="en-US" dirty="0"/>
              <a:t>App-aware backups, file/folder/volume backups, and machine state backups (bare-metal, system state)</a:t>
            </a:r>
          </a:p>
          <a:p>
            <a:r>
              <a:rPr lang="en-US" dirty="0"/>
              <a:t>Each machine runs the DPM/MABS protection agent, and the MARS agent runs on the MABS/DPM </a:t>
            </a:r>
          </a:p>
          <a:p>
            <a:r>
              <a:rPr lang="en-US" dirty="0"/>
              <a:t>Flexibility and granular scheduling options</a:t>
            </a:r>
          </a:p>
          <a:p>
            <a:r>
              <a:rPr lang="en-US" dirty="0"/>
              <a:t>Manage backups for multiple machines in a protection group</a:t>
            </a:r>
          </a:p>
        </p:txBody>
      </p:sp>
      <p:grpSp>
        <p:nvGrpSpPr>
          <p:cNvPr id="18" name="Group 17" descr="Specialized Workloads, Virtual Machines,&#10;Files/Folders/Volumes are shown going to disk. The disk using System Center DPM or Azure Backup Server to store data in Azure. &#10;">
            <a:extLst>
              <a:ext uri="{FF2B5EF4-FFF2-40B4-BE49-F238E27FC236}">
                <a16:creationId xmlns:a16="http://schemas.microsoft.com/office/drawing/2014/main" id="{D1E9CA2E-5C92-4711-988D-1063674DDDD8}"/>
              </a:ext>
            </a:extLst>
          </p:cNvPr>
          <p:cNvGrpSpPr/>
          <p:nvPr/>
        </p:nvGrpSpPr>
        <p:grpSpPr>
          <a:xfrm>
            <a:off x="1227540" y="1555522"/>
            <a:ext cx="9373473" cy="1137436"/>
            <a:chOff x="1227540" y="1555522"/>
            <a:chExt cx="9373473" cy="1053428"/>
          </a:xfrm>
        </p:grpSpPr>
        <p:sp>
          <p:nvSpPr>
            <p:cNvPr id="5" name="Rectangle 4">
              <a:extLst>
                <a:ext uri="{FF2B5EF4-FFF2-40B4-BE49-F238E27FC236}">
                  <a16:creationId xmlns:a16="http://schemas.microsoft.com/office/drawing/2014/main" id="{96497A3E-BA74-42F7-A4C2-C702CA310DF3}"/>
                </a:ext>
              </a:extLst>
            </p:cNvPr>
            <p:cNvSpPr/>
            <p:nvPr/>
          </p:nvSpPr>
          <p:spPr>
            <a:xfrm>
              <a:off x="1227540" y="1573563"/>
              <a:ext cx="3053144" cy="1026162"/>
            </a:xfrm>
            <a:prstGeom prst="rect">
              <a:avLst/>
            </a:prstGeom>
          </p:spPr>
          <p:txBody>
            <a:bodyPr wrap="none">
              <a:spAutoFit/>
            </a:bodyPr>
            <a:lstStyle/>
            <a:p>
              <a:pPr algn="ctr" defTabSz="932472" fontAlgn="base">
                <a:spcBef>
                  <a:spcPct val="0"/>
                </a:spcBef>
                <a:spcAft>
                  <a:spcPct val="0"/>
                </a:spcAft>
              </a:pPr>
              <a:r>
                <a:rPr lang="en-US" sz="2200" dirty="0">
                  <a:latin typeface="+mj-lt"/>
                  <a:ea typeface="Verdana" panose="020B0604030504040204" pitchFamily="34" charset="0"/>
                  <a:cs typeface="Segoe UI" pitchFamily="34" charset="0"/>
                </a:rPr>
                <a:t>Specialized Workloads</a:t>
              </a:r>
            </a:p>
            <a:p>
              <a:pPr algn="ctr" defTabSz="932472" fontAlgn="base">
                <a:spcBef>
                  <a:spcPct val="0"/>
                </a:spcBef>
                <a:spcAft>
                  <a:spcPct val="0"/>
                </a:spcAft>
              </a:pPr>
              <a:r>
                <a:rPr lang="en-US" sz="2200" dirty="0">
                  <a:latin typeface="+mj-lt"/>
                  <a:ea typeface="Verdana" panose="020B0604030504040204" pitchFamily="34" charset="0"/>
                  <a:cs typeface="Segoe UI" pitchFamily="34" charset="0"/>
                </a:rPr>
                <a:t>Virtual Machines</a:t>
              </a:r>
            </a:p>
            <a:p>
              <a:pPr algn="ctr" defTabSz="932472" fontAlgn="base">
                <a:spcBef>
                  <a:spcPct val="0"/>
                </a:spcBef>
                <a:spcAft>
                  <a:spcPct val="0"/>
                </a:spcAft>
              </a:pPr>
              <a:r>
                <a:rPr lang="en-US" sz="2200" dirty="0">
                  <a:latin typeface="+mj-lt"/>
                  <a:ea typeface="Verdana" panose="020B0604030504040204" pitchFamily="34" charset="0"/>
                  <a:cs typeface="Segoe UI" pitchFamily="34" charset="0"/>
                </a:rPr>
                <a:t>Files/Folders/Volumes</a:t>
              </a:r>
            </a:p>
          </p:txBody>
        </p:sp>
        <p:pic>
          <p:nvPicPr>
            <p:cNvPr id="6" name="Picture 5">
              <a:extLst>
                <a:ext uri="{FF2B5EF4-FFF2-40B4-BE49-F238E27FC236}">
                  <a16:creationId xmlns:a16="http://schemas.microsoft.com/office/drawing/2014/main" id="{6A2D95FE-7F62-4774-840B-9547B1844C7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783015" y="1555522"/>
              <a:ext cx="868313" cy="1053428"/>
            </a:xfrm>
            <a:prstGeom prst="rect">
              <a:avLst/>
            </a:prstGeom>
          </p:spPr>
        </p:pic>
        <p:sp>
          <p:nvSpPr>
            <p:cNvPr id="7" name="Rectangle 6">
              <a:extLst>
                <a:ext uri="{FF2B5EF4-FFF2-40B4-BE49-F238E27FC236}">
                  <a16:creationId xmlns:a16="http://schemas.microsoft.com/office/drawing/2014/main" id="{8CADF7F8-EBA2-47AD-AC1E-FB94038D2E8E}"/>
                </a:ext>
              </a:extLst>
            </p:cNvPr>
            <p:cNvSpPr/>
            <p:nvPr/>
          </p:nvSpPr>
          <p:spPr>
            <a:xfrm>
              <a:off x="5707333" y="1712594"/>
              <a:ext cx="3212739" cy="783874"/>
            </a:xfrm>
            <a:prstGeom prst="rect">
              <a:avLst/>
            </a:prstGeom>
          </p:spPr>
          <p:txBody>
            <a:bodyPr wrap="none">
              <a:spAutoFit/>
            </a:bodyPr>
            <a:lstStyle/>
            <a:p>
              <a:pPr algn="ctr" defTabSz="932472" fontAlgn="base">
                <a:spcAft>
                  <a:spcPts val="600"/>
                </a:spcAft>
              </a:pPr>
              <a:r>
                <a:rPr lang="en-US" sz="2200" dirty="0">
                  <a:latin typeface="+mj-lt"/>
                  <a:ea typeface="Verdana" panose="020B0604030504040204" pitchFamily="34" charset="0"/>
                  <a:cs typeface="Segoe UI" pitchFamily="34" charset="0"/>
                </a:rPr>
                <a:t>System Center DPM</a:t>
              </a:r>
            </a:p>
            <a:p>
              <a:pPr algn="ctr" defTabSz="932472" fontAlgn="base">
                <a:spcAft>
                  <a:spcPts val="600"/>
                </a:spcAft>
              </a:pPr>
              <a:r>
                <a:rPr lang="en-US" sz="2200" dirty="0">
                  <a:latin typeface="+mj-lt"/>
                  <a:ea typeface="Verdana" panose="020B0604030504040204" pitchFamily="34" charset="0"/>
                  <a:cs typeface="Segoe UI" pitchFamily="34" charset="0"/>
                </a:rPr>
                <a:t>Or Azure Backup Server</a:t>
              </a:r>
            </a:p>
          </p:txBody>
        </p:sp>
        <p:sp>
          <p:nvSpPr>
            <p:cNvPr id="8" name="Cloud 7">
              <a:extLst>
                <a:ext uri="{FF2B5EF4-FFF2-40B4-BE49-F238E27FC236}">
                  <a16:creationId xmlns:a16="http://schemas.microsoft.com/office/drawing/2014/main" id="{0D752EB9-9F45-4591-A859-6414C65AC780}"/>
                </a:ext>
              </a:extLst>
            </p:cNvPr>
            <p:cNvSpPr/>
            <p:nvPr/>
          </p:nvSpPr>
          <p:spPr>
            <a:xfrm>
              <a:off x="8901280" y="1585177"/>
              <a:ext cx="1699733" cy="98843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latin typeface="+mj-lt"/>
                </a:rPr>
                <a:t>Azure</a:t>
              </a:r>
            </a:p>
          </p:txBody>
        </p:sp>
        <p:cxnSp>
          <p:nvCxnSpPr>
            <p:cNvPr id="9" name="Connector: Elbow 8">
              <a:extLst>
                <a:ext uri="{FF2B5EF4-FFF2-40B4-BE49-F238E27FC236}">
                  <a16:creationId xmlns:a16="http://schemas.microsoft.com/office/drawing/2014/main" id="{2D6A7DFB-58B5-4588-A346-F829F9ECC053}"/>
                </a:ext>
              </a:extLst>
            </p:cNvPr>
            <p:cNvCxnSpPr>
              <a:cxnSpLocks/>
              <a:stCxn id="5" idx="3"/>
              <a:endCxn id="6" idx="1"/>
            </p:cNvCxnSpPr>
            <p:nvPr/>
          </p:nvCxnSpPr>
          <p:spPr>
            <a:xfrm flipV="1">
              <a:off x="4280684" y="2082236"/>
              <a:ext cx="502331" cy="440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10" name="Connector: Elbow 9">
              <a:extLst>
                <a:ext uri="{FF2B5EF4-FFF2-40B4-BE49-F238E27FC236}">
                  <a16:creationId xmlns:a16="http://schemas.microsoft.com/office/drawing/2014/main" id="{70C5E355-D3A2-440D-82E6-1449CB5FC6A8}"/>
                </a:ext>
              </a:extLst>
            </p:cNvPr>
            <p:cNvCxnSpPr>
              <a:cxnSpLocks/>
              <a:stCxn id="6" idx="3"/>
              <a:endCxn id="8" idx="2"/>
            </p:cNvCxnSpPr>
            <p:nvPr/>
          </p:nvCxnSpPr>
          <p:spPr>
            <a:xfrm flipV="1">
              <a:off x="5651328" y="2079396"/>
              <a:ext cx="3255224" cy="2840"/>
            </a:xfrm>
            <a:prstGeom prst="bentConnector3">
              <a:avLst/>
            </a:prstGeom>
            <a:ln w="28575">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13533417"/>
      </p:ext>
    </p:extLst>
  </p:cSld>
  <p:clrMapOvr>
    <a:masterClrMapping/>
  </p:clrMapOvr>
  <p:transition>
    <p:fade/>
  </p:transition>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3DD8D-F14F-4ECF-97AD-E3DB7A446F78}"/>
              </a:ext>
            </a:extLst>
          </p:cNvPr>
          <p:cNvSpPr>
            <a:spLocks noGrp="1"/>
          </p:cNvSpPr>
          <p:nvPr>
            <p:ph type="title"/>
          </p:nvPr>
        </p:nvSpPr>
        <p:spPr/>
        <p:txBody>
          <a:bodyPr/>
          <a:lstStyle/>
          <a:p>
            <a:r>
              <a:rPr lang="en-US" dirty="0"/>
              <a:t>Backup Component Comparison</a:t>
            </a:r>
          </a:p>
        </p:txBody>
      </p:sp>
      <p:graphicFrame>
        <p:nvGraphicFramePr>
          <p:cNvPr id="6" name="Table 5">
            <a:extLst>
              <a:ext uri="{FF2B5EF4-FFF2-40B4-BE49-F238E27FC236}">
                <a16:creationId xmlns:a16="http://schemas.microsoft.com/office/drawing/2014/main" id="{0B9CE051-9CE0-461A-AE76-C1C367230FF4}"/>
              </a:ext>
            </a:extLst>
          </p:cNvPr>
          <p:cNvGraphicFramePr>
            <a:graphicFrameLocks noGrp="1"/>
          </p:cNvGraphicFramePr>
          <p:nvPr/>
        </p:nvGraphicFramePr>
        <p:xfrm>
          <a:off x="588263" y="1315917"/>
          <a:ext cx="11093380" cy="5007248"/>
        </p:xfrm>
        <a:graphic>
          <a:graphicData uri="http://schemas.openxmlformats.org/drawingml/2006/table">
            <a:tbl>
              <a:tblPr firstRow="1" bandRow="1">
                <a:tableStyleId>{E8B1032C-EA38-4F05-BA0D-38AFFFC7BED3}</a:tableStyleId>
              </a:tblPr>
              <a:tblGrid>
                <a:gridCol w="1929282">
                  <a:extLst>
                    <a:ext uri="{9D8B030D-6E8A-4147-A177-3AD203B41FA5}">
                      <a16:colId xmlns:a16="http://schemas.microsoft.com/office/drawing/2014/main" val="432228811"/>
                    </a:ext>
                  </a:extLst>
                </a:gridCol>
                <a:gridCol w="2508070">
                  <a:extLst>
                    <a:ext uri="{9D8B030D-6E8A-4147-A177-3AD203B41FA5}">
                      <a16:colId xmlns:a16="http://schemas.microsoft.com/office/drawing/2014/main" val="75774198"/>
                    </a:ext>
                  </a:extLst>
                </a:gridCol>
                <a:gridCol w="2218676">
                  <a:extLst>
                    <a:ext uri="{9D8B030D-6E8A-4147-A177-3AD203B41FA5}">
                      <a16:colId xmlns:a16="http://schemas.microsoft.com/office/drawing/2014/main" val="2296394419"/>
                    </a:ext>
                  </a:extLst>
                </a:gridCol>
                <a:gridCol w="1995601">
                  <a:extLst>
                    <a:ext uri="{9D8B030D-6E8A-4147-A177-3AD203B41FA5}">
                      <a16:colId xmlns:a16="http://schemas.microsoft.com/office/drawing/2014/main" val="3872385710"/>
                    </a:ext>
                  </a:extLst>
                </a:gridCol>
                <a:gridCol w="2441751">
                  <a:extLst>
                    <a:ext uri="{9D8B030D-6E8A-4147-A177-3AD203B41FA5}">
                      <a16:colId xmlns:a16="http://schemas.microsoft.com/office/drawing/2014/main" val="8381727"/>
                    </a:ext>
                  </a:extLst>
                </a:gridCol>
              </a:tblGrid>
              <a:tr h="549323">
                <a:tc>
                  <a:txBody>
                    <a:bodyPr/>
                    <a:lstStyle/>
                    <a:p>
                      <a:pPr algn="ctr"/>
                      <a:r>
                        <a:rPr lang="en-US" sz="1800" dirty="0">
                          <a:solidFill>
                            <a:schemeClr val="bg1"/>
                          </a:solidFill>
                          <a:effectLst/>
                        </a:rPr>
                        <a:t>Component</a:t>
                      </a:r>
                      <a:endParaRPr lang="en-US" sz="1800" dirty="0">
                        <a:solidFill>
                          <a:schemeClr val="bg1"/>
                        </a:solidFill>
                        <a:effectLst/>
                        <a:latin typeface="+mj-lt"/>
                      </a:endParaRPr>
                    </a:p>
                  </a:txBody>
                  <a:tcPr marL="25848" marR="25848" marT="20678" marB="206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8D4"/>
                    </a:solidFill>
                  </a:tcPr>
                </a:tc>
                <a:tc>
                  <a:txBody>
                    <a:bodyPr/>
                    <a:lstStyle/>
                    <a:p>
                      <a:pPr algn="ctr"/>
                      <a:r>
                        <a:rPr lang="en-US" sz="1800" dirty="0">
                          <a:solidFill>
                            <a:schemeClr val="bg1"/>
                          </a:solidFill>
                          <a:effectLst/>
                        </a:rPr>
                        <a:t>Benefits</a:t>
                      </a:r>
                      <a:endParaRPr lang="en-US" sz="1800" dirty="0">
                        <a:solidFill>
                          <a:schemeClr val="bg1"/>
                        </a:solidFill>
                        <a:effectLst/>
                        <a:latin typeface="+mj-lt"/>
                      </a:endParaRPr>
                    </a:p>
                  </a:txBody>
                  <a:tcPr marL="25848" marR="25848" marT="20678" marB="206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8D4"/>
                    </a:solidFill>
                  </a:tcPr>
                </a:tc>
                <a:tc>
                  <a:txBody>
                    <a:bodyPr/>
                    <a:lstStyle/>
                    <a:p>
                      <a:pPr algn="ctr"/>
                      <a:r>
                        <a:rPr lang="en-US" sz="1800" dirty="0">
                          <a:solidFill>
                            <a:schemeClr val="bg1"/>
                          </a:solidFill>
                          <a:effectLst/>
                        </a:rPr>
                        <a:t>Limits</a:t>
                      </a:r>
                      <a:endParaRPr lang="en-US" sz="1800" dirty="0">
                        <a:solidFill>
                          <a:schemeClr val="bg1"/>
                        </a:solidFill>
                        <a:effectLst/>
                        <a:latin typeface="+mj-lt"/>
                      </a:endParaRPr>
                    </a:p>
                  </a:txBody>
                  <a:tcPr marL="25848" marR="25848" marT="20678" marB="206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8D4"/>
                    </a:solidFill>
                  </a:tcPr>
                </a:tc>
                <a:tc>
                  <a:txBody>
                    <a:bodyPr/>
                    <a:lstStyle/>
                    <a:p>
                      <a:pPr algn="ctr"/>
                      <a:r>
                        <a:rPr lang="en-US" sz="1800" dirty="0">
                          <a:solidFill>
                            <a:schemeClr val="bg1"/>
                          </a:solidFill>
                          <a:effectLst/>
                        </a:rPr>
                        <a:t>Protects</a:t>
                      </a:r>
                      <a:endParaRPr lang="en-US" sz="1800" dirty="0">
                        <a:solidFill>
                          <a:schemeClr val="bg1"/>
                        </a:solidFill>
                        <a:effectLst/>
                        <a:latin typeface="+mj-lt"/>
                      </a:endParaRPr>
                    </a:p>
                  </a:txBody>
                  <a:tcPr marL="25848" marR="25848" marT="20678" marB="206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8D4"/>
                    </a:solidFill>
                  </a:tcPr>
                </a:tc>
                <a:tc>
                  <a:txBody>
                    <a:bodyPr/>
                    <a:lstStyle/>
                    <a:p>
                      <a:pPr algn="ctr"/>
                      <a:r>
                        <a:rPr lang="en-US" sz="1800" dirty="0">
                          <a:solidFill>
                            <a:schemeClr val="bg1"/>
                          </a:solidFill>
                          <a:effectLst/>
                        </a:rPr>
                        <a:t>Backup Storage</a:t>
                      </a:r>
                      <a:endParaRPr lang="en-US" sz="1800" dirty="0">
                        <a:solidFill>
                          <a:schemeClr val="bg1"/>
                        </a:solidFill>
                        <a:effectLst/>
                        <a:latin typeface="+mj-lt"/>
                      </a:endParaRPr>
                    </a:p>
                  </a:txBody>
                  <a:tcPr marL="25848" marR="25848" marT="20678" marB="206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8D4"/>
                    </a:solidFill>
                  </a:tcPr>
                </a:tc>
                <a:extLst>
                  <a:ext uri="{0D108BD9-81ED-4DB2-BD59-A6C34878D82A}">
                    <a16:rowId xmlns:a16="http://schemas.microsoft.com/office/drawing/2014/main" val="2757862615"/>
                  </a:ext>
                </a:extLst>
              </a:tr>
              <a:tr h="1413470">
                <a:tc>
                  <a:txBody>
                    <a:bodyPr/>
                    <a:lstStyle/>
                    <a:p>
                      <a:r>
                        <a:rPr lang="en-US" sz="1800" dirty="0">
                          <a:solidFill>
                            <a:schemeClr val="bg1"/>
                          </a:solidFill>
                          <a:effectLst/>
                        </a:rPr>
                        <a:t>Azure Backup (MARS) agent</a:t>
                      </a:r>
                      <a:endParaRPr lang="en-US" sz="1800" dirty="0">
                        <a:solidFill>
                          <a:schemeClr val="bg1"/>
                        </a:solidFill>
                        <a:effectLst/>
                        <a:latin typeface="+mj-lt"/>
                      </a:endParaRPr>
                    </a:p>
                  </a:txBody>
                  <a:tcPr marL="25848" marR="25848" marT="20678" marB="206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8D4"/>
                    </a:solidFill>
                  </a:tcPr>
                </a:tc>
                <a:tc>
                  <a:txBody>
                    <a:bodyPr/>
                    <a:lstStyle/>
                    <a:p>
                      <a:pPr marL="231775" indent="-171450">
                        <a:buFont typeface="Arial" panose="020B0604020202020204" pitchFamily="34" charset="0"/>
                        <a:buChar char="•"/>
                      </a:pPr>
                      <a:r>
                        <a:rPr lang="en-US" sz="1600" dirty="0">
                          <a:effectLst/>
                        </a:rPr>
                        <a:t>Backup files and folders on physical or virtual Windows OS</a:t>
                      </a:r>
                    </a:p>
                    <a:p>
                      <a:pPr marL="231775" indent="-171450">
                        <a:buFont typeface="Arial" panose="020B0604020202020204" pitchFamily="34" charset="0"/>
                        <a:buChar char="•"/>
                      </a:pPr>
                      <a:r>
                        <a:rPr lang="en-US" sz="1600" dirty="0">
                          <a:effectLst/>
                        </a:rPr>
                        <a:t>No separate backup server required.</a:t>
                      </a:r>
                      <a:endParaRPr lang="en-US" sz="1600" dirty="0">
                        <a:effectLst/>
                        <a:latin typeface="+mj-lt"/>
                      </a:endParaRPr>
                    </a:p>
                  </a:txBody>
                  <a:tcPr marL="25848" marR="25848" marT="20678" marB="2067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31775" indent="-171450" algn="l" defTabSz="932742" rtl="0" eaLnBrk="1" latinLnBrk="0" hangingPunct="1">
                        <a:buFont typeface="Arial" panose="020B0604020202020204" pitchFamily="34" charset="0"/>
                        <a:buChar char="•"/>
                      </a:pPr>
                      <a:r>
                        <a:rPr lang="en-US" sz="1600" kern="1200" dirty="0">
                          <a:solidFill>
                            <a:schemeClr val="tx1"/>
                          </a:solidFill>
                          <a:effectLst/>
                          <a:latin typeface="+mn-lt"/>
                          <a:ea typeface="+mn-ea"/>
                          <a:cs typeface="+mn-cs"/>
                        </a:rPr>
                        <a:t>Backup 3x per day</a:t>
                      </a:r>
                    </a:p>
                    <a:p>
                      <a:pPr marL="231775" indent="-171450" algn="l" defTabSz="932742" rtl="0" eaLnBrk="1" latinLnBrk="0" hangingPunct="1">
                        <a:buFont typeface="Arial" panose="020B0604020202020204" pitchFamily="34" charset="0"/>
                        <a:buChar char="•"/>
                      </a:pPr>
                      <a:r>
                        <a:rPr lang="en-US" sz="1600" kern="1200" dirty="0">
                          <a:solidFill>
                            <a:schemeClr val="tx1"/>
                          </a:solidFill>
                          <a:effectLst/>
                          <a:latin typeface="+mn-lt"/>
                          <a:ea typeface="+mn-ea"/>
                          <a:cs typeface="+mn-cs"/>
                        </a:rPr>
                        <a:t>Not application aware</a:t>
                      </a:r>
                    </a:p>
                    <a:p>
                      <a:pPr marL="231775" indent="-171450" algn="l" defTabSz="932742" rtl="0" eaLnBrk="1" latinLnBrk="0" hangingPunct="1">
                        <a:buFont typeface="Arial" panose="020B0604020202020204" pitchFamily="34" charset="0"/>
                        <a:buChar char="•"/>
                      </a:pPr>
                      <a:r>
                        <a:rPr lang="en-US" sz="1600" kern="1200" dirty="0">
                          <a:solidFill>
                            <a:schemeClr val="tx1"/>
                          </a:solidFill>
                          <a:effectLst/>
                          <a:latin typeface="+mn-lt"/>
                          <a:ea typeface="+mn-ea"/>
                          <a:cs typeface="+mn-cs"/>
                        </a:rPr>
                        <a:t>File, folder, and volume-level restore only</a:t>
                      </a:r>
                    </a:p>
                    <a:p>
                      <a:pPr marL="231775" indent="-171450" algn="l" defTabSz="932742" rtl="0" eaLnBrk="1" latinLnBrk="0" hangingPunct="1">
                        <a:buFont typeface="Arial" panose="020B0604020202020204" pitchFamily="34" charset="0"/>
                        <a:buChar char="•"/>
                      </a:pPr>
                      <a:r>
                        <a:rPr lang="en-US" sz="1600" kern="1200" dirty="0">
                          <a:solidFill>
                            <a:schemeClr val="tx1"/>
                          </a:solidFill>
                          <a:effectLst/>
                          <a:latin typeface="+mn-lt"/>
                          <a:ea typeface="+mn-ea"/>
                          <a:cs typeface="+mn-cs"/>
                        </a:rPr>
                        <a:t>No support for Linux</a:t>
                      </a:r>
                    </a:p>
                  </a:txBody>
                  <a:tcPr marL="25848" marR="25848" marT="20678" marB="2067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31775" indent="-120650">
                        <a:buFont typeface="Arial" panose="020B0604020202020204" pitchFamily="34" charset="0"/>
                        <a:buChar char="•"/>
                      </a:pPr>
                      <a:r>
                        <a:rPr lang="en-US" sz="1600" kern="1200" dirty="0">
                          <a:solidFill>
                            <a:schemeClr val="tx1"/>
                          </a:solidFill>
                          <a:effectLst/>
                          <a:latin typeface="+mn-lt"/>
                          <a:ea typeface="+mn-ea"/>
                          <a:cs typeface="+mn-cs"/>
                        </a:rPr>
                        <a:t>Files </a:t>
                      </a:r>
                    </a:p>
                    <a:p>
                      <a:pPr marL="231775" indent="-120650">
                        <a:buFont typeface="Arial" panose="020B0604020202020204" pitchFamily="34" charset="0"/>
                        <a:buChar char="•"/>
                      </a:pPr>
                      <a:r>
                        <a:rPr lang="en-US" sz="1600" kern="1200" dirty="0">
                          <a:solidFill>
                            <a:schemeClr val="tx1"/>
                          </a:solidFill>
                          <a:effectLst/>
                          <a:latin typeface="+mn-lt"/>
                          <a:ea typeface="+mn-ea"/>
                          <a:cs typeface="+mn-cs"/>
                        </a:rPr>
                        <a:t>Folders</a:t>
                      </a:r>
                    </a:p>
                  </a:txBody>
                  <a:tcPr marL="25848" marR="25848" marT="20678" marB="2067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31775" indent="-120650">
                        <a:buFont typeface="Arial" panose="020B0604020202020204" pitchFamily="34" charset="0"/>
                        <a:buChar char="•"/>
                      </a:pPr>
                      <a:r>
                        <a:rPr lang="en-US" sz="1600" dirty="0">
                          <a:effectLst/>
                        </a:rPr>
                        <a:t>Recovery services vault</a:t>
                      </a:r>
                      <a:endParaRPr lang="en-US" sz="1600" dirty="0">
                        <a:effectLst/>
                        <a:latin typeface="+mj-lt"/>
                      </a:endParaRPr>
                    </a:p>
                  </a:txBody>
                  <a:tcPr marL="25848" marR="25848" marT="20678" marB="2067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0730330"/>
                  </a:ext>
                </a:extLst>
              </a:tr>
              <a:tr h="2709689">
                <a:tc>
                  <a:txBody>
                    <a:bodyPr/>
                    <a:lstStyle/>
                    <a:p>
                      <a:r>
                        <a:rPr lang="en-US" sz="1800" dirty="0">
                          <a:solidFill>
                            <a:schemeClr val="bg1"/>
                          </a:solidFill>
                          <a:effectLst/>
                        </a:rPr>
                        <a:t>Azure Backup Server</a:t>
                      </a:r>
                      <a:endParaRPr lang="en-US" sz="1800" dirty="0">
                        <a:solidFill>
                          <a:schemeClr val="bg1"/>
                        </a:solidFill>
                        <a:effectLst/>
                        <a:latin typeface="+mj-lt"/>
                      </a:endParaRPr>
                    </a:p>
                  </a:txBody>
                  <a:tcPr marL="25848" marR="25848" marT="20678" marB="206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8D4"/>
                    </a:solidFill>
                  </a:tcPr>
                </a:tc>
                <a:tc>
                  <a:txBody>
                    <a:bodyPr/>
                    <a:lstStyle/>
                    <a:p>
                      <a:pPr marL="231775" indent="-171450">
                        <a:buFont typeface="Arial" panose="020B0604020202020204" pitchFamily="34" charset="0"/>
                        <a:buChar char="•"/>
                      </a:pPr>
                      <a:r>
                        <a:rPr lang="en-US" sz="1600" dirty="0">
                          <a:effectLst/>
                        </a:rPr>
                        <a:t>App aware </a:t>
                      </a:r>
                      <a:r>
                        <a:rPr lang="en-US" sz="1600" kern="1200" dirty="0">
                          <a:solidFill>
                            <a:schemeClr val="tx1"/>
                          </a:solidFill>
                          <a:effectLst/>
                          <a:latin typeface="+mn-lt"/>
                          <a:ea typeface="+mn-ea"/>
                          <a:cs typeface="+mn-cs"/>
                        </a:rPr>
                        <a:t>snapshots</a:t>
                      </a:r>
                      <a:endParaRPr lang="en-US" sz="1600" dirty="0">
                        <a:effectLst/>
                      </a:endParaRPr>
                    </a:p>
                    <a:p>
                      <a:pPr marL="231775" indent="-171450">
                        <a:buFont typeface="Arial" panose="020B0604020202020204" pitchFamily="34" charset="0"/>
                        <a:buChar char="•"/>
                      </a:pPr>
                      <a:r>
                        <a:rPr lang="en-US" sz="1600" dirty="0">
                          <a:effectLst/>
                        </a:rPr>
                        <a:t>Full flex for when to backups</a:t>
                      </a:r>
                    </a:p>
                    <a:p>
                      <a:pPr marL="231775" indent="-171450">
                        <a:buFont typeface="Arial" panose="020B0604020202020204" pitchFamily="34" charset="0"/>
                        <a:buChar char="•"/>
                      </a:pPr>
                      <a:r>
                        <a:rPr lang="en-US" sz="1600" dirty="0">
                          <a:effectLst/>
                        </a:rPr>
                        <a:t>Recovery granularity</a:t>
                      </a:r>
                    </a:p>
                    <a:p>
                      <a:pPr marL="231775" indent="-171450">
                        <a:buFont typeface="Arial" panose="020B0604020202020204" pitchFamily="34" charset="0"/>
                        <a:buChar char="•"/>
                      </a:pPr>
                      <a:r>
                        <a:rPr lang="en-US" sz="1600" dirty="0">
                          <a:effectLst/>
                        </a:rPr>
                        <a:t>Linux support on Hyper-V and VMware VMs</a:t>
                      </a:r>
                    </a:p>
                    <a:p>
                      <a:pPr marL="231775" indent="-171450">
                        <a:buFont typeface="Arial" panose="020B0604020202020204" pitchFamily="34" charset="0"/>
                        <a:buChar char="•"/>
                      </a:pPr>
                      <a:r>
                        <a:rPr lang="en-US" sz="1600" dirty="0">
                          <a:effectLst/>
                        </a:rPr>
                        <a:t>Backup and restore VMware VMs</a:t>
                      </a:r>
                    </a:p>
                    <a:p>
                      <a:pPr marL="231775" indent="-171450">
                        <a:buFont typeface="Arial" panose="020B0604020202020204" pitchFamily="34" charset="0"/>
                        <a:buChar char="•"/>
                      </a:pPr>
                      <a:r>
                        <a:rPr lang="en-US" sz="1600" dirty="0">
                          <a:effectLst/>
                        </a:rPr>
                        <a:t>Doesn't require a System Center license</a:t>
                      </a:r>
                      <a:endParaRPr lang="en-US" sz="1600" dirty="0">
                        <a:effectLst/>
                        <a:latin typeface="+mj-lt"/>
                      </a:endParaRPr>
                    </a:p>
                  </a:txBody>
                  <a:tcPr marL="25848" marR="25848" marT="20678" marB="2067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31775" indent="-171450">
                        <a:buFont typeface="Arial" panose="020B0604020202020204" pitchFamily="34" charset="0"/>
                        <a:buChar char="•"/>
                      </a:pPr>
                      <a:r>
                        <a:rPr lang="en-US" sz="1600" dirty="0">
                          <a:effectLst/>
                        </a:rPr>
                        <a:t>Cannot backup Oracle workloads</a:t>
                      </a:r>
                    </a:p>
                    <a:p>
                      <a:pPr marL="231775" indent="-171450">
                        <a:buFont typeface="Arial" panose="020B0604020202020204" pitchFamily="34" charset="0"/>
                        <a:buChar char="•"/>
                      </a:pPr>
                      <a:r>
                        <a:rPr lang="en-US" sz="1600" dirty="0">
                          <a:effectLst/>
                        </a:rPr>
                        <a:t>Always requires live Azure subscription</a:t>
                      </a:r>
                    </a:p>
                    <a:p>
                      <a:pPr marL="231775" indent="-171450">
                        <a:buFont typeface="Arial" panose="020B0604020202020204" pitchFamily="34" charset="0"/>
                        <a:buChar char="•"/>
                      </a:pPr>
                      <a:r>
                        <a:rPr lang="en-US" sz="1600" dirty="0">
                          <a:effectLst/>
                        </a:rPr>
                        <a:t>No support for tape backup</a:t>
                      </a:r>
                      <a:endParaRPr lang="en-US" sz="1600" dirty="0">
                        <a:effectLst/>
                        <a:latin typeface="+mj-lt"/>
                      </a:endParaRPr>
                    </a:p>
                  </a:txBody>
                  <a:tcPr marL="25848" marR="25848" marT="20678" marB="2067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31775" indent="-120650">
                        <a:buFont typeface="Arial" panose="020B0604020202020204" pitchFamily="34" charset="0"/>
                        <a:buChar char="•"/>
                      </a:pPr>
                      <a:r>
                        <a:rPr lang="en-US" sz="1600" kern="1200" dirty="0">
                          <a:solidFill>
                            <a:schemeClr val="tx1"/>
                          </a:solidFill>
                          <a:effectLst/>
                          <a:latin typeface="+mn-lt"/>
                          <a:ea typeface="+mn-ea"/>
                          <a:cs typeface="+mn-cs"/>
                        </a:rPr>
                        <a:t>Files</a:t>
                      </a:r>
                    </a:p>
                    <a:p>
                      <a:pPr marL="231775" indent="-120650">
                        <a:buFont typeface="Arial" panose="020B0604020202020204" pitchFamily="34" charset="0"/>
                        <a:buChar char="•"/>
                      </a:pPr>
                      <a:r>
                        <a:rPr lang="en-US" sz="1600" kern="1200" dirty="0">
                          <a:solidFill>
                            <a:schemeClr val="tx1"/>
                          </a:solidFill>
                          <a:effectLst/>
                          <a:latin typeface="+mn-lt"/>
                          <a:ea typeface="+mn-ea"/>
                          <a:cs typeface="+mn-cs"/>
                        </a:rPr>
                        <a:t>Folders,</a:t>
                      </a:r>
                    </a:p>
                    <a:p>
                      <a:pPr marL="231775" indent="-120650">
                        <a:buFont typeface="Arial" panose="020B0604020202020204" pitchFamily="34" charset="0"/>
                        <a:buChar char="•"/>
                      </a:pPr>
                      <a:r>
                        <a:rPr lang="en-US" sz="1600" kern="1200" dirty="0">
                          <a:solidFill>
                            <a:schemeClr val="tx1"/>
                          </a:solidFill>
                          <a:effectLst/>
                          <a:latin typeface="+mn-lt"/>
                          <a:ea typeface="+mn-ea"/>
                          <a:cs typeface="+mn-cs"/>
                        </a:rPr>
                        <a:t>Volumes</a:t>
                      </a:r>
                    </a:p>
                    <a:p>
                      <a:pPr marL="231775" indent="-120650">
                        <a:buFont typeface="Arial" panose="020B0604020202020204" pitchFamily="34" charset="0"/>
                        <a:buChar char="•"/>
                      </a:pPr>
                      <a:r>
                        <a:rPr lang="en-US" sz="1600" kern="1200" dirty="0">
                          <a:solidFill>
                            <a:schemeClr val="tx1"/>
                          </a:solidFill>
                          <a:effectLst/>
                          <a:latin typeface="+mn-lt"/>
                          <a:ea typeface="+mn-ea"/>
                          <a:cs typeface="+mn-cs"/>
                        </a:rPr>
                        <a:t>VMs</a:t>
                      </a:r>
                    </a:p>
                    <a:p>
                      <a:pPr marL="231775" indent="-120650">
                        <a:buFont typeface="Arial" panose="020B0604020202020204" pitchFamily="34" charset="0"/>
                        <a:buChar char="•"/>
                      </a:pPr>
                      <a:r>
                        <a:rPr lang="en-US" sz="1600" kern="1200" dirty="0">
                          <a:solidFill>
                            <a:schemeClr val="tx1"/>
                          </a:solidFill>
                          <a:effectLst/>
                          <a:latin typeface="+mn-lt"/>
                          <a:ea typeface="+mn-ea"/>
                          <a:cs typeface="+mn-cs"/>
                        </a:rPr>
                        <a:t>Applications</a:t>
                      </a:r>
                    </a:p>
                    <a:p>
                      <a:pPr marL="231775" indent="-120650">
                        <a:buFont typeface="Arial" panose="020B0604020202020204" pitchFamily="34" charset="0"/>
                        <a:buChar char="•"/>
                      </a:pPr>
                      <a:r>
                        <a:rPr lang="en-US" sz="1600" kern="1200" dirty="0">
                          <a:solidFill>
                            <a:schemeClr val="tx1"/>
                          </a:solidFill>
                          <a:effectLst/>
                          <a:latin typeface="+mn-lt"/>
                          <a:ea typeface="+mn-ea"/>
                          <a:cs typeface="+mn-cs"/>
                        </a:rPr>
                        <a:t>Workloads</a:t>
                      </a:r>
                    </a:p>
                  </a:txBody>
                  <a:tcPr marL="25848" marR="25848" marT="20678" marB="2067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31775" indent="-120650">
                        <a:buFont typeface="Arial" panose="020B0604020202020204" pitchFamily="34" charset="0"/>
                        <a:buChar char="•"/>
                      </a:pPr>
                      <a:r>
                        <a:rPr lang="en-US" sz="1600" kern="1200" dirty="0">
                          <a:solidFill>
                            <a:schemeClr val="tx1"/>
                          </a:solidFill>
                          <a:effectLst/>
                          <a:latin typeface="+mn-lt"/>
                          <a:ea typeface="+mn-ea"/>
                          <a:cs typeface="+mn-cs"/>
                        </a:rPr>
                        <a:t>Recovery services vault</a:t>
                      </a:r>
                    </a:p>
                    <a:p>
                      <a:pPr marL="231775" indent="-120650">
                        <a:buFont typeface="Arial" panose="020B0604020202020204" pitchFamily="34" charset="0"/>
                        <a:buChar char="•"/>
                      </a:pPr>
                      <a:r>
                        <a:rPr lang="en-US" sz="1600" kern="1200" dirty="0">
                          <a:solidFill>
                            <a:schemeClr val="tx1"/>
                          </a:solidFill>
                          <a:effectLst/>
                          <a:latin typeface="+mn-lt"/>
                          <a:ea typeface="+mn-ea"/>
                          <a:cs typeface="+mn-cs"/>
                        </a:rPr>
                        <a:t>Locally attached disk</a:t>
                      </a:r>
                    </a:p>
                  </a:txBody>
                  <a:tcPr marL="25848" marR="25848" marT="20678" marB="2067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7439897"/>
                  </a:ext>
                </a:extLst>
              </a:tr>
            </a:tbl>
          </a:graphicData>
        </a:graphic>
      </p:graphicFrame>
    </p:spTree>
    <p:extLst>
      <p:ext uri="{BB962C8B-B14F-4D97-AF65-F5344CB8AC3E}">
        <p14:creationId xmlns:p14="http://schemas.microsoft.com/office/powerpoint/2010/main" val="260304494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450B8-9CB3-466F-8195-21E6F4ADECFF}"/>
              </a:ext>
            </a:extLst>
          </p:cNvPr>
          <p:cNvSpPr>
            <a:spLocks noGrp="1"/>
          </p:cNvSpPr>
          <p:nvPr>
            <p:ph type="title"/>
          </p:nvPr>
        </p:nvSpPr>
        <p:spPr/>
        <p:txBody>
          <a:bodyPr/>
          <a:lstStyle/>
          <a:p>
            <a:r>
              <a:rPr lang="en-US" dirty="0"/>
              <a:t>Subscription Usage</a:t>
            </a:r>
          </a:p>
        </p:txBody>
      </p:sp>
      <p:graphicFrame>
        <p:nvGraphicFramePr>
          <p:cNvPr id="5" name="Table 4">
            <a:extLst>
              <a:ext uri="{FF2B5EF4-FFF2-40B4-BE49-F238E27FC236}">
                <a16:creationId xmlns:a16="http://schemas.microsoft.com/office/drawing/2014/main" id="{7E0A2B37-C2CF-47B4-8811-5C06E7CD89FD}"/>
              </a:ext>
            </a:extLst>
          </p:cNvPr>
          <p:cNvGraphicFramePr>
            <a:graphicFrameLocks noGrp="1"/>
          </p:cNvGraphicFramePr>
          <p:nvPr/>
        </p:nvGraphicFramePr>
        <p:xfrm>
          <a:off x="595085" y="1432186"/>
          <a:ext cx="10623042" cy="4678680"/>
        </p:xfrm>
        <a:graphic>
          <a:graphicData uri="http://schemas.openxmlformats.org/drawingml/2006/table">
            <a:tbl>
              <a:tblPr firstRow="1" bandRow="1">
                <a:tableStyleId>{5C22544A-7EE6-4342-B048-85BDC9FD1C3A}</a:tableStyleId>
              </a:tblPr>
              <a:tblGrid>
                <a:gridCol w="1969695">
                  <a:extLst>
                    <a:ext uri="{9D8B030D-6E8A-4147-A177-3AD203B41FA5}">
                      <a16:colId xmlns:a16="http://schemas.microsoft.com/office/drawing/2014/main" val="1244596785"/>
                    </a:ext>
                  </a:extLst>
                </a:gridCol>
                <a:gridCol w="8653347">
                  <a:extLst>
                    <a:ext uri="{9D8B030D-6E8A-4147-A177-3AD203B41FA5}">
                      <a16:colId xmlns:a16="http://schemas.microsoft.com/office/drawing/2014/main" val="1144169494"/>
                    </a:ext>
                  </a:extLst>
                </a:gridCol>
              </a:tblGrid>
              <a:tr h="511064">
                <a:tc>
                  <a:txBody>
                    <a:bodyPr/>
                    <a:lstStyle/>
                    <a:p>
                      <a:pPr algn="ctr"/>
                      <a:r>
                        <a:rPr lang="en-US" sz="2000" dirty="0"/>
                        <a:t>Subscription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Usage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67422487"/>
                  </a:ext>
                </a:extLst>
              </a:tr>
              <a:tr h="1041904">
                <a:tc>
                  <a:txBody>
                    <a:bodyPr/>
                    <a:lstStyle/>
                    <a:p>
                      <a:r>
                        <a:rPr lang="en-US" sz="2000" dirty="0"/>
                        <a:t>Free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t>Includes a $200 credit for the first 30 days, free limited access for 12 months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7718024"/>
                  </a:ext>
                </a:extLst>
              </a:tr>
              <a:tr h="1041904">
                <a:tc>
                  <a:txBody>
                    <a:bodyPr/>
                    <a:lstStyle/>
                    <a:p>
                      <a:r>
                        <a:rPr lang="en-US" sz="2000" dirty="0"/>
                        <a:t>Pay-As-You-Go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t>Charges you monthly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5247879"/>
                  </a:ext>
                </a:extLst>
              </a:tr>
              <a:tr h="1041904">
                <a:tc>
                  <a:txBody>
                    <a:bodyPr/>
                    <a:lstStyle/>
                    <a:p>
                      <a:r>
                        <a:rPr lang="en-US" sz="2000" dirty="0"/>
                        <a:t>Enterprise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t>One agreement, with discounts for new licenses and Software Assurance -  targeted at enterprise-scale organizations.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6433382"/>
                  </a:ext>
                </a:extLst>
              </a:tr>
              <a:tr h="1041904">
                <a:tc>
                  <a:txBody>
                    <a:bodyPr/>
                    <a:lstStyle/>
                    <a:p>
                      <a:r>
                        <a:rPr lang="en-US" sz="2000" dirty="0"/>
                        <a:t>Student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t>Includes $100 for 12 months – must verify student access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421379"/>
                  </a:ext>
                </a:extLst>
              </a:tr>
            </a:tbl>
          </a:graphicData>
        </a:graphic>
      </p:graphicFrame>
    </p:spTree>
    <p:extLst>
      <p:ext uri="{BB962C8B-B14F-4D97-AF65-F5344CB8AC3E}">
        <p14:creationId xmlns:p14="http://schemas.microsoft.com/office/powerpoint/2010/main" val="535203732"/>
      </p:ext>
    </p:extLst>
  </p:cSld>
  <p:clrMapOvr>
    <a:masterClrMapping/>
  </p:clrMapOvr>
  <p:transition>
    <p:fade/>
  </p:transition>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82583-18D4-4230-90E4-DB44D1016E08}"/>
              </a:ext>
            </a:extLst>
          </p:cNvPr>
          <p:cNvSpPr>
            <a:spLocks noGrp="1"/>
          </p:cNvSpPr>
          <p:nvPr>
            <p:ph type="title"/>
          </p:nvPr>
        </p:nvSpPr>
        <p:spPr/>
        <p:txBody>
          <a:bodyPr/>
          <a:lstStyle/>
          <a:p>
            <a:r>
              <a:rPr lang="en-US" dirty="0">
                <a:solidFill>
                  <a:schemeClr val="tx1"/>
                </a:solidFill>
              </a:rPr>
              <a:t>Soft Delete</a:t>
            </a:r>
          </a:p>
        </p:txBody>
      </p:sp>
      <p:sp>
        <p:nvSpPr>
          <p:cNvPr id="3" name="Text Placeholder 2">
            <a:extLst>
              <a:ext uri="{FF2B5EF4-FFF2-40B4-BE49-F238E27FC236}">
                <a16:creationId xmlns:a16="http://schemas.microsoft.com/office/drawing/2014/main" id="{9C64763A-0DFF-4860-80A5-A3D8780C33ED}"/>
              </a:ext>
            </a:extLst>
          </p:cNvPr>
          <p:cNvSpPr>
            <a:spLocks noGrp="1"/>
          </p:cNvSpPr>
          <p:nvPr>
            <p:ph type="body" sz="quarter" idx="10"/>
          </p:nvPr>
        </p:nvSpPr>
        <p:spPr>
          <a:xfrm>
            <a:off x="584200" y="1435497"/>
            <a:ext cx="5163457" cy="3188565"/>
          </a:xfrm>
        </p:spPr>
        <p:txBody>
          <a:bodyPr/>
          <a:lstStyle/>
          <a:p>
            <a:r>
              <a:rPr lang="en-US" dirty="0"/>
              <a:t>Backup data is retained for 14 additional days</a:t>
            </a:r>
          </a:p>
          <a:p>
            <a:r>
              <a:rPr lang="en-US" dirty="0"/>
              <a:t>Recover soft deleted backup items using an ‘Undelete’ operation</a:t>
            </a:r>
          </a:p>
          <a:p>
            <a:r>
              <a:rPr lang="en-US" dirty="0"/>
              <a:t>Natively built-in for all the recovery services vaults</a:t>
            </a:r>
          </a:p>
        </p:txBody>
      </p:sp>
      <p:pic>
        <p:nvPicPr>
          <p:cNvPr id="4" name="Picture 3" descr="Flowchart showing a soft deleted state for 14 days until the item is permanently deleted. ">
            <a:extLst>
              <a:ext uri="{FF2B5EF4-FFF2-40B4-BE49-F238E27FC236}">
                <a16:creationId xmlns:a16="http://schemas.microsoft.com/office/drawing/2014/main" id="{05FD2B24-36E3-49AA-9342-D6E8163CE416}"/>
              </a:ext>
            </a:extLst>
          </p:cNvPr>
          <p:cNvPicPr>
            <a:picLocks noChangeAspect="1"/>
          </p:cNvPicPr>
          <p:nvPr/>
        </p:nvPicPr>
        <p:blipFill>
          <a:blip r:embed="rId2"/>
          <a:stretch>
            <a:fillRect/>
          </a:stretch>
        </p:blipFill>
        <p:spPr>
          <a:xfrm>
            <a:off x="5393966" y="1488087"/>
            <a:ext cx="6494909" cy="3934416"/>
          </a:xfrm>
          <a:prstGeom prst="rect">
            <a:avLst/>
          </a:prstGeom>
        </p:spPr>
      </p:pic>
    </p:spTree>
    <p:extLst>
      <p:ext uri="{BB962C8B-B14F-4D97-AF65-F5344CB8AC3E}">
        <p14:creationId xmlns:p14="http://schemas.microsoft.com/office/powerpoint/2010/main" val="3059029701"/>
      </p:ext>
    </p:extLst>
  </p:cSld>
  <p:clrMapOvr>
    <a:masterClrMapping/>
  </p:clrMapOvr>
  <p:transition>
    <p:fade/>
  </p:transition>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cs typeface="Segoe UI"/>
              </a:rPr>
              <a:t>Azure Site Recovery </a:t>
            </a:r>
          </a:p>
        </p:txBody>
      </p:sp>
      <p:sp>
        <p:nvSpPr>
          <p:cNvPr id="6" name="Text Placeholder 5"/>
          <p:cNvSpPr>
            <a:spLocks noGrp="1"/>
          </p:cNvSpPr>
          <p:nvPr>
            <p:ph type="body" sz="quarter" idx="10"/>
          </p:nvPr>
        </p:nvSpPr>
        <p:spPr>
          <a:xfrm>
            <a:off x="579119" y="1642449"/>
            <a:ext cx="5254753" cy="5096780"/>
          </a:xfrm>
        </p:spPr>
        <p:txBody>
          <a:bodyPr vert="horz" wrap="square" lIns="0" tIns="0" rIns="0" bIns="0" rtlCol="0" anchor="t">
            <a:spAutoFit/>
          </a:bodyPr>
          <a:lstStyle/>
          <a:p>
            <a:r>
              <a:rPr lang="en-US" sz="2400" dirty="0">
                <a:latin typeface="Segoe UI Semilight"/>
                <a:cs typeface="Segoe UI Semilight"/>
              </a:rPr>
              <a:t>Replicate Azure VMs from one Azure region to another</a:t>
            </a:r>
          </a:p>
          <a:p>
            <a:r>
              <a:rPr lang="en-US" sz="2400" dirty="0">
                <a:latin typeface="Segoe UI Semilight"/>
                <a:cs typeface="Segoe UI Semilight"/>
              </a:rPr>
              <a:t>Replicate on-premises VMware VMs, Hyper-V VMs, physical servers (Windows and Linux), Azure Stack VMs to Azure</a:t>
            </a:r>
            <a:endParaRPr lang="en-US" dirty="0">
              <a:latin typeface="Segoe UI Semilight"/>
              <a:cs typeface="Segoe UI Semilight"/>
            </a:endParaRPr>
          </a:p>
          <a:p>
            <a:r>
              <a:rPr lang="en-US" sz="2400" dirty="0">
                <a:latin typeface="Segoe UI Semilight"/>
                <a:cs typeface="Segoe UI Semilight"/>
              </a:rPr>
              <a:t>Replicate AWS Windows instances to Azure</a:t>
            </a:r>
            <a:endParaRPr lang="en-US" dirty="0"/>
          </a:p>
          <a:p>
            <a:r>
              <a:rPr lang="en-US" sz="2400" dirty="0">
                <a:latin typeface="Segoe UI Semilight"/>
                <a:cs typeface="Segoe UI Semilight"/>
              </a:rPr>
              <a:t>Replicate on-premises VMware VMs, Hyper-V VMs managed by System Center VMM, and physical servers to a secondary site</a:t>
            </a:r>
            <a:endParaRPr lang="en-US" dirty="0">
              <a:latin typeface="Segoe UI Semilight"/>
              <a:cs typeface="Segoe UI Semilight"/>
            </a:endParaRPr>
          </a:p>
          <a:p>
            <a:endParaRPr lang="en-US" sz="2400" dirty="0"/>
          </a:p>
        </p:txBody>
      </p:sp>
      <p:pic>
        <p:nvPicPr>
          <p:cNvPr id="2" name="Picture 3" descr="Screenshot of an Azure Site recovery architecture. Region 1 is using Traffic Manager to failover to Region 2. ">
            <a:extLst>
              <a:ext uri="{FF2B5EF4-FFF2-40B4-BE49-F238E27FC236}">
                <a16:creationId xmlns:a16="http://schemas.microsoft.com/office/drawing/2014/main" id="{685514B4-0969-40FA-B44E-6B904E7BAD9D}"/>
              </a:ext>
            </a:extLst>
          </p:cNvPr>
          <p:cNvPicPr>
            <a:picLocks noChangeAspect="1"/>
          </p:cNvPicPr>
          <p:nvPr/>
        </p:nvPicPr>
        <p:blipFill>
          <a:blip r:embed="rId3"/>
          <a:stretch>
            <a:fillRect/>
          </a:stretch>
        </p:blipFill>
        <p:spPr>
          <a:xfrm>
            <a:off x="6137563" y="1716658"/>
            <a:ext cx="5823527" cy="4071228"/>
          </a:xfrm>
          <a:prstGeom prst="rect">
            <a:avLst/>
          </a:prstGeom>
        </p:spPr>
      </p:pic>
    </p:spTree>
    <p:extLst>
      <p:ext uri="{BB962C8B-B14F-4D97-AF65-F5344CB8AC3E}">
        <p14:creationId xmlns:p14="http://schemas.microsoft.com/office/powerpoint/2010/main" val="905304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970CF-4D51-422A-BBC3-397E87D503A1}"/>
              </a:ext>
            </a:extLst>
          </p:cNvPr>
          <p:cNvSpPr>
            <a:spLocks noGrp="1"/>
          </p:cNvSpPr>
          <p:nvPr>
            <p:ph type="title"/>
          </p:nvPr>
        </p:nvSpPr>
        <p:spPr/>
        <p:txBody>
          <a:bodyPr/>
          <a:lstStyle/>
          <a:p>
            <a:r>
              <a:rPr lang="en-US" dirty="0"/>
              <a:t>Azure to Azure Architecture</a:t>
            </a:r>
          </a:p>
        </p:txBody>
      </p:sp>
      <p:sp>
        <p:nvSpPr>
          <p:cNvPr id="3" name="Text Placeholder 2">
            <a:extLst>
              <a:ext uri="{FF2B5EF4-FFF2-40B4-BE49-F238E27FC236}">
                <a16:creationId xmlns:a16="http://schemas.microsoft.com/office/drawing/2014/main" id="{0F9DA3DB-B6E0-439A-A8E9-0C052DD45657}"/>
              </a:ext>
            </a:extLst>
          </p:cNvPr>
          <p:cNvSpPr>
            <a:spLocks noGrp="1"/>
          </p:cNvSpPr>
          <p:nvPr>
            <p:ph type="body" sz="quarter" idx="10"/>
          </p:nvPr>
        </p:nvSpPr>
        <p:spPr>
          <a:xfrm>
            <a:off x="593344" y="4379865"/>
            <a:ext cx="11598656" cy="1982081"/>
          </a:xfrm>
        </p:spPr>
        <p:txBody>
          <a:bodyPr/>
          <a:lstStyle/>
          <a:p>
            <a:pPr marL="514350" indent="-514350">
              <a:buAutoNum type="arabicPeriod"/>
            </a:pPr>
            <a:r>
              <a:rPr lang="en-US" dirty="0"/>
              <a:t>VM is registered with Azure Site Recovery</a:t>
            </a:r>
          </a:p>
          <a:p>
            <a:pPr marL="514350" indent="-514350">
              <a:buAutoNum type="arabicPeriod"/>
            </a:pPr>
            <a:r>
              <a:rPr lang="en-US" dirty="0"/>
              <a:t>Data is continuously replicated to cache</a:t>
            </a:r>
          </a:p>
          <a:p>
            <a:pPr marL="514350" indent="-514350">
              <a:buAutoNum type="arabicPeriod"/>
            </a:pPr>
            <a:r>
              <a:rPr lang="en-US" dirty="0"/>
              <a:t>Cache is replicated to the target storage account</a:t>
            </a:r>
          </a:p>
          <a:p>
            <a:pPr marL="514350" indent="-514350">
              <a:buAutoNum type="arabicPeriod"/>
            </a:pPr>
            <a:r>
              <a:rPr lang="en-US" dirty="0"/>
              <a:t>During failover the virtual machine is added to the target environment</a:t>
            </a:r>
          </a:p>
        </p:txBody>
      </p:sp>
      <p:pic>
        <p:nvPicPr>
          <p:cNvPr id="26" name="Picture 25" descr="Diagram of a VM writing to cache then failing over to another region.">
            <a:extLst>
              <a:ext uri="{FF2B5EF4-FFF2-40B4-BE49-F238E27FC236}">
                <a16:creationId xmlns:a16="http://schemas.microsoft.com/office/drawing/2014/main" id="{2B2F1A3E-079D-4FE8-8193-8E0122F4235B}"/>
              </a:ext>
            </a:extLst>
          </p:cNvPr>
          <p:cNvPicPr>
            <a:picLocks noChangeAspect="1"/>
          </p:cNvPicPr>
          <p:nvPr/>
        </p:nvPicPr>
        <p:blipFill>
          <a:blip r:embed="rId2"/>
          <a:stretch>
            <a:fillRect/>
          </a:stretch>
        </p:blipFill>
        <p:spPr>
          <a:xfrm>
            <a:off x="2119174" y="1250812"/>
            <a:ext cx="7577486" cy="2779784"/>
          </a:xfrm>
          <a:prstGeom prst="rect">
            <a:avLst/>
          </a:prstGeom>
        </p:spPr>
      </p:pic>
    </p:spTree>
    <p:extLst>
      <p:ext uri="{BB962C8B-B14F-4D97-AF65-F5344CB8AC3E}">
        <p14:creationId xmlns:p14="http://schemas.microsoft.com/office/powerpoint/2010/main" val="3358101116"/>
      </p:ext>
    </p:extLst>
  </p:cSld>
  <p:clrMapOvr>
    <a:masterClrMapping/>
  </p:clrMapOvr>
  <p:transition>
    <p:fade/>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6" y="3035808"/>
            <a:ext cx="10764656" cy="498598"/>
          </a:xfrm>
        </p:spPr>
        <p:txBody>
          <a:bodyPr/>
          <a:lstStyle/>
          <a:p>
            <a:r>
              <a:rPr lang="en-US" dirty="0"/>
              <a:t>Module 10 Lab and Review</a:t>
            </a:r>
          </a:p>
        </p:txBody>
      </p:sp>
    </p:spTree>
    <p:extLst>
      <p:ext uri="{BB962C8B-B14F-4D97-AF65-F5344CB8AC3E}">
        <p14:creationId xmlns:p14="http://schemas.microsoft.com/office/powerpoint/2010/main" val="2071867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2919" y="2214444"/>
            <a:ext cx="4167887" cy="1661993"/>
          </a:xfrm>
        </p:spPr>
        <p:txBody>
          <a:bodyPr/>
          <a:lstStyle/>
          <a:p>
            <a:r>
              <a:rPr lang="en-US" dirty="0"/>
              <a:t>AZ-104T00A</a:t>
            </a:r>
            <a:br>
              <a:rPr lang="en-US" dirty="0"/>
            </a:br>
            <a:r>
              <a:rPr lang="en-US" dirty="0"/>
              <a:t>Module 11: </a:t>
            </a:r>
            <a:br>
              <a:rPr lang="en-US" dirty="0"/>
            </a:br>
            <a:r>
              <a:rPr lang="en-US" dirty="0"/>
              <a:t>Monitoring</a:t>
            </a:r>
          </a:p>
        </p:txBody>
      </p:sp>
    </p:spTree>
    <p:extLst>
      <p:ext uri="{BB962C8B-B14F-4D97-AF65-F5344CB8AC3E}">
        <p14:creationId xmlns:p14="http://schemas.microsoft.com/office/powerpoint/2010/main" val="3816910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2FB1F-5AB3-4049-A586-FF1938836FA3}"/>
              </a:ext>
            </a:extLst>
          </p:cNvPr>
          <p:cNvSpPr>
            <a:spLocks noGrp="1"/>
          </p:cNvSpPr>
          <p:nvPr>
            <p:ph type="title"/>
          </p:nvPr>
        </p:nvSpPr>
        <p:spPr/>
        <p:txBody>
          <a:bodyPr/>
          <a:lstStyle/>
          <a:p>
            <a:r>
              <a:rPr lang="en-US" dirty="0"/>
              <a:t>Module Overview</a:t>
            </a:r>
          </a:p>
        </p:txBody>
      </p:sp>
      <p:sp>
        <p:nvSpPr>
          <p:cNvPr id="4" name="Text Placeholder 3">
            <a:extLst>
              <a:ext uri="{FF2B5EF4-FFF2-40B4-BE49-F238E27FC236}">
                <a16:creationId xmlns:a16="http://schemas.microsoft.com/office/drawing/2014/main" id="{C62A348E-B1F0-4C72-8FC7-27FAEEB77CAD}"/>
              </a:ext>
            </a:extLst>
          </p:cNvPr>
          <p:cNvSpPr>
            <a:spLocks noGrp="1"/>
          </p:cNvSpPr>
          <p:nvPr>
            <p:ph type="body" sz="quarter" idx="10"/>
          </p:nvPr>
        </p:nvSpPr>
        <p:spPr>
          <a:xfrm>
            <a:off x="584200" y="1435497"/>
            <a:ext cx="11018520" cy="2499146"/>
          </a:xfrm>
        </p:spPr>
        <p:txBody>
          <a:bodyPr/>
          <a:lstStyle/>
          <a:p>
            <a:r>
              <a:rPr lang="en-US" dirty="0"/>
              <a:t>Azure Monitor</a:t>
            </a:r>
          </a:p>
          <a:p>
            <a:r>
              <a:rPr lang="en-US" dirty="0"/>
              <a:t>Azure Alerts</a:t>
            </a:r>
          </a:p>
          <a:p>
            <a:r>
              <a:rPr lang="en-US" dirty="0"/>
              <a:t>Log Analytics</a:t>
            </a:r>
          </a:p>
          <a:p>
            <a:r>
              <a:rPr lang="en-US" dirty="0"/>
              <a:t>Network Watcher</a:t>
            </a:r>
          </a:p>
          <a:p>
            <a:endParaRPr lang="en-US" dirty="0"/>
          </a:p>
        </p:txBody>
      </p:sp>
    </p:spTree>
    <p:extLst>
      <p:ext uri="{BB962C8B-B14F-4D97-AF65-F5344CB8AC3E}">
        <p14:creationId xmlns:p14="http://schemas.microsoft.com/office/powerpoint/2010/main" val="1653400231"/>
      </p:ext>
    </p:extLst>
  </p:cSld>
  <p:clrMapOvr>
    <a:masterClrMapping/>
  </p:clrMapOvr>
  <p:transition>
    <p:fade/>
  </p:transition>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6" y="3035808"/>
            <a:ext cx="10764656" cy="498598"/>
          </a:xfrm>
        </p:spPr>
        <p:txBody>
          <a:bodyPr/>
          <a:lstStyle/>
          <a:p>
            <a:r>
              <a:rPr lang="en-US" dirty="0"/>
              <a:t>Azure Monitor</a:t>
            </a:r>
          </a:p>
        </p:txBody>
      </p:sp>
    </p:spTree>
    <p:extLst>
      <p:ext uri="{BB962C8B-B14F-4D97-AF65-F5344CB8AC3E}">
        <p14:creationId xmlns:p14="http://schemas.microsoft.com/office/powerpoint/2010/main" val="251289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2FB1F-5AB3-4049-A586-FF1938836FA3}"/>
              </a:ext>
            </a:extLst>
          </p:cNvPr>
          <p:cNvSpPr>
            <a:spLocks noGrp="1"/>
          </p:cNvSpPr>
          <p:nvPr>
            <p:ph type="title"/>
          </p:nvPr>
        </p:nvSpPr>
        <p:spPr/>
        <p:txBody>
          <a:bodyPr/>
          <a:lstStyle/>
          <a:p>
            <a:r>
              <a:rPr lang="en-US" dirty="0"/>
              <a:t>Azure Monitor Overview</a:t>
            </a:r>
          </a:p>
        </p:txBody>
      </p:sp>
      <p:sp>
        <p:nvSpPr>
          <p:cNvPr id="4" name="Text Placeholder 3">
            <a:extLst>
              <a:ext uri="{FF2B5EF4-FFF2-40B4-BE49-F238E27FC236}">
                <a16:creationId xmlns:a16="http://schemas.microsoft.com/office/drawing/2014/main" id="{C62A348E-B1F0-4C72-8FC7-27FAEEB77CAD}"/>
              </a:ext>
            </a:extLst>
          </p:cNvPr>
          <p:cNvSpPr>
            <a:spLocks noGrp="1"/>
          </p:cNvSpPr>
          <p:nvPr>
            <p:ph type="body" sz="quarter" idx="10"/>
          </p:nvPr>
        </p:nvSpPr>
        <p:spPr>
          <a:xfrm>
            <a:off x="584200" y="1435497"/>
            <a:ext cx="11018520" cy="4050340"/>
          </a:xfrm>
        </p:spPr>
        <p:txBody>
          <a:bodyPr vert="horz" wrap="square" lIns="0" tIns="0" rIns="0" bIns="0" rtlCol="0" anchor="t">
            <a:spAutoFit/>
          </a:bodyPr>
          <a:lstStyle/>
          <a:p>
            <a:r>
              <a:rPr lang="en-US" dirty="0">
                <a:latin typeface="Segoe UI Semilight"/>
                <a:cs typeface="Segoe UI Semilight"/>
              </a:rPr>
              <a:t>Azure Monitor Service</a:t>
            </a:r>
          </a:p>
          <a:p>
            <a:r>
              <a:rPr lang="en-US" dirty="0">
                <a:latin typeface="Segoe UI Semilight"/>
                <a:cs typeface="Segoe UI Semilight"/>
              </a:rPr>
              <a:t>Key Capabilities</a:t>
            </a:r>
          </a:p>
          <a:p>
            <a:r>
              <a:rPr lang="en-US" dirty="0">
                <a:latin typeface="Segoe UI Semilight"/>
                <a:cs typeface="Segoe UI Semilight"/>
              </a:rPr>
              <a:t>Monitoring Data Platform</a:t>
            </a:r>
          </a:p>
          <a:p>
            <a:r>
              <a:rPr lang="en-US" dirty="0">
                <a:latin typeface="Segoe UI Semilight"/>
                <a:cs typeface="Segoe UI Semilight"/>
              </a:rPr>
              <a:t>Log Data</a:t>
            </a:r>
          </a:p>
          <a:p>
            <a:r>
              <a:rPr lang="en-US" dirty="0">
                <a:latin typeface="Segoe UI Semilight"/>
                <a:cs typeface="Segoe UI Semilight"/>
              </a:rPr>
              <a:t>Data Types</a:t>
            </a:r>
          </a:p>
          <a:p>
            <a:r>
              <a:rPr lang="en-US" dirty="0">
                <a:latin typeface="Segoe UI Semilight"/>
                <a:cs typeface="Segoe UI Semilight"/>
              </a:rPr>
              <a:t>Azure Advisor</a:t>
            </a:r>
          </a:p>
          <a:p>
            <a:r>
              <a:rPr lang="en-US" dirty="0">
                <a:latin typeface="Segoe UI Semilight"/>
                <a:cs typeface="Segoe UI Semilight"/>
              </a:rPr>
              <a:t>Activity Log</a:t>
            </a:r>
          </a:p>
          <a:p>
            <a:r>
              <a:rPr lang="en-US" dirty="0"/>
              <a:t>Query the Activity Log</a:t>
            </a:r>
          </a:p>
        </p:txBody>
      </p:sp>
    </p:spTree>
    <p:extLst>
      <p:ext uri="{BB962C8B-B14F-4D97-AF65-F5344CB8AC3E}">
        <p14:creationId xmlns:p14="http://schemas.microsoft.com/office/powerpoint/2010/main" val="196024429"/>
      </p:ext>
    </p:extLst>
  </p:cSld>
  <p:clrMapOvr>
    <a:masterClrMapping/>
  </p:clrMapOvr>
  <p:transition>
    <p:fade/>
  </p:transition>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cs typeface="Segoe UI"/>
              </a:rPr>
              <a:t>Azure Monitor Service</a:t>
            </a:r>
            <a:endParaRPr lang="en-US" b="1" dirty="0"/>
          </a:p>
        </p:txBody>
      </p:sp>
      <p:pic>
        <p:nvPicPr>
          <p:cNvPr id="4" name="Picture 4" descr="Azure Monitor has data sources, data stores, and insights, visualize, analyze, respond, and integrate. ">
            <a:extLst>
              <a:ext uri="{FF2B5EF4-FFF2-40B4-BE49-F238E27FC236}">
                <a16:creationId xmlns:a16="http://schemas.microsoft.com/office/drawing/2014/main" id="{53357759-57EC-4D21-9796-23A5D5FB9BC8}"/>
              </a:ext>
            </a:extLst>
          </p:cNvPr>
          <p:cNvPicPr>
            <a:picLocks noChangeAspect="1"/>
          </p:cNvPicPr>
          <p:nvPr/>
        </p:nvPicPr>
        <p:blipFill>
          <a:blip r:embed="rId3"/>
          <a:stretch>
            <a:fillRect/>
          </a:stretch>
        </p:blipFill>
        <p:spPr>
          <a:xfrm>
            <a:off x="1438009" y="1295546"/>
            <a:ext cx="8839200" cy="4977825"/>
          </a:xfrm>
          <a:prstGeom prst="rect">
            <a:avLst/>
          </a:prstGeom>
        </p:spPr>
      </p:pic>
    </p:spTree>
    <p:extLst>
      <p:ext uri="{BB962C8B-B14F-4D97-AF65-F5344CB8AC3E}">
        <p14:creationId xmlns:p14="http://schemas.microsoft.com/office/powerpoint/2010/main" val="286056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Key Capabilities</a:t>
            </a:r>
          </a:p>
        </p:txBody>
      </p:sp>
      <p:sp>
        <p:nvSpPr>
          <p:cNvPr id="6" name="Text Placeholder 5"/>
          <p:cNvSpPr>
            <a:spLocks noGrp="1"/>
          </p:cNvSpPr>
          <p:nvPr>
            <p:ph type="body" sz="quarter" idx="10"/>
          </p:nvPr>
        </p:nvSpPr>
        <p:spPr>
          <a:xfrm>
            <a:off x="584200" y="4530729"/>
            <a:ext cx="11018520" cy="1465016"/>
          </a:xfrm>
        </p:spPr>
        <p:txBody>
          <a:bodyPr/>
          <a:lstStyle/>
          <a:p>
            <a:r>
              <a:rPr lang="en-US" dirty="0"/>
              <a:t>Core monitoring for Azure services </a:t>
            </a:r>
          </a:p>
          <a:p>
            <a:r>
              <a:rPr lang="en-US" dirty="0"/>
              <a:t>Collects metrics, activity logs, and diagnostic logs</a:t>
            </a:r>
          </a:p>
          <a:p>
            <a:r>
              <a:rPr lang="en-US" dirty="0"/>
              <a:t>Use for time critical alerts and notifications</a:t>
            </a:r>
          </a:p>
        </p:txBody>
      </p:sp>
      <p:pic>
        <p:nvPicPr>
          <p:cNvPr id="7" name="Picture 6" descr="Diagram listing three key functionalities for which Azure Monitor is used: Monitor &amp; Visualize Metrics; Query &amp; Analyze Logs; Setup Alert &amp; Actions.">
            <a:extLst>
              <a:ext uri="{FF2B5EF4-FFF2-40B4-BE49-F238E27FC236}">
                <a16:creationId xmlns:a16="http://schemas.microsoft.com/office/drawing/2014/main" id="{09B2FA1B-F642-42CB-A166-589B0D4FD34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84200" y="1435100"/>
            <a:ext cx="10091717" cy="2887518"/>
          </a:xfrm>
          <a:prstGeom prst="rect">
            <a:avLst/>
          </a:prstGeom>
          <a:noFill/>
          <a:ln>
            <a:noFill/>
          </a:ln>
        </p:spPr>
      </p:pic>
    </p:spTree>
    <p:extLst>
      <p:ext uri="{BB962C8B-B14F-4D97-AF65-F5344CB8AC3E}">
        <p14:creationId xmlns:p14="http://schemas.microsoft.com/office/powerpoint/2010/main" val="213281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6" y="3035808"/>
            <a:ext cx="10764656" cy="498598"/>
          </a:xfrm>
        </p:spPr>
        <p:txBody>
          <a:bodyPr/>
          <a:lstStyle/>
          <a:p>
            <a:r>
              <a:rPr lang="en-US" dirty="0"/>
              <a:t>Azure Active Directory</a:t>
            </a:r>
          </a:p>
        </p:txBody>
      </p:sp>
    </p:spTree>
    <p:extLst>
      <p:ext uri="{BB962C8B-B14F-4D97-AF65-F5344CB8AC3E}">
        <p14:creationId xmlns:p14="http://schemas.microsoft.com/office/powerpoint/2010/main" val="3332933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36D09-0E04-479E-9B63-D439C0311456}"/>
              </a:ext>
            </a:extLst>
          </p:cNvPr>
          <p:cNvSpPr>
            <a:spLocks noGrp="1"/>
          </p:cNvSpPr>
          <p:nvPr>
            <p:ph type="title"/>
          </p:nvPr>
        </p:nvSpPr>
        <p:spPr/>
        <p:txBody>
          <a:bodyPr/>
          <a:lstStyle/>
          <a:p>
            <a:r>
              <a:rPr lang="en-US" dirty="0">
                <a:solidFill>
                  <a:schemeClr val="tx1"/>
                </a:solidFill>
                <a:cs typeface="Segoe UI"/>
              </a:rPr>
              <a:t>Cost Management</a:t>
            </a:r>
          </a:p>
        </p:txBody>
      </p:sp>
      <p:sp>
        <p:nvSpPr>
          <p:cNvPr id="3" name="Text Placeholder 2">
            <a:extLst>
              <a:ext uri="{FF2B5EF4-FFF2-40B4-BE49-F238E27FC236}">
                <a16:creationId xmlns:a16="http://schemas.microsoft.com/office/drawing/2014/main" id="{6C20BC2A-20CB-45E4-8BD7-61191870C3B8}"/>
              </a:ext>
            </a:extLst>
          </p:cNvPr>
          <p:cNvSpPr>
            <a:spLocks noGrp="1"/>
          </p:cNvSpPr>
          <p:nvPr>
            <p:ph type="body" sz="quarter" idx="10"/>
          </p:nvPr>
        </p:nvSpPr>
        <p:spPr>
          <a:xfrm>
            <a:off x="584200" y="1435497"/>
            <a:ext cx="4761523" cy="1982081"/>
          </a:xfrm>
        </p:spPr>
        <p:txBody>
          <a:bodyPr/>
          <a:lstStyle/>
          <a:p>
            <a:r>
              <a:rPr lang="en-US" dirty="0"/>
              <a:t>Conduct cost analysis</a:t>
            </a:r>
          </a:p>
          <a:p>
            <a:r>
              <a:rPr lang="en-US" dirty="0"/>
              <a:t>Create a budget</a:t>
            </a:r>
          </a:p>
          <a:p>
            <a:r>
              <a:rPr lang="en-US" dirty="0"/>
              <a:t>Review recommendations</a:t>
            </a:r>
          </a:p>
          <a:p>
            <a:r>
              <a:rPr lang="en-US" dirty="0"/>
              <a:t>Export the data</a:t>
            </a:r>
          </a:p>
        </p:txBody>
      </p:sp>
      <p:pic>
        <p:nvPicPr>
          <p:cNvPr id="4" name="Picture 3" descr="Screenshot of the Cost Management dashboard showing service name and location costs and forecasts.">
            <a:extLst>
              <a:ext uri="{FF2B5EF4-FFF2-40B4-BE49-F238E27FC236}">
                <a16:creationId xmlns:a16="http://schemas.microsoft.com/office/drawing/2014/main" id="{088C566D-88D0-4585-8B9F-97F14C611828}"/>
              </a:ext>
            </a:extLst>
          </p:cNvPr>
          <p:cNvPicPr>
            <a:picLocks noChangeAspect="1"/>
          </p:cNvPicPr>
          <p:nvPr/>
        </p:nvPicPr>
        <p:blipFill>
          <a:blip r:embed="rId2"/>
          <a:stretch>
            <a:fillRect/>
          </a:stretch>
        </p:blipFill>
        <p:spPr>
          <a:xfrm>
            <a:off x="5468016" y="1471307"/>
            <a:ext cx="6140789" cy="4969725"/>
          </a:xfrm>
          <a:prstGeom prst="rect">
            <a:avLst/>
          </a:prstGeom>
          <a:ln>
            <a:solidFill>
              <a:schemeClr val="tx1"/>
            </a:solidFill>
          </a:ln>
        </p:spPr>
      </p:pic>
    </p:spTree>
    <p:extLst>
      <p:ext uri="{BB962C8B-B14F-4D97-AF65-F5344CB8AC3E}">
        <p14:creationId xmlns:p14="http://schemas.microsoft.com/office/powerpoint/2010/main" val="2397246667"/>
      </p:ext>
    </p:extLst>
  </p:cSld>
  <p:clrMapOvr>
    <a:masterClrMapping/>
  </p:clrMapOvr>
  <p:transition>
    <p:fade/>
  </p:transition>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5D0E7-D372-4B3A-ACD4-E350C2EE142F}"/>
              </a:ext>
            </a:extLst>
          </p:cNvPr>
          <p:cNvSpPr>
            <a:spLocks noGrp="1"/>
          </p:cNvSpPr>
          <p:nvPr>
            <p:ph type="title"/>
          </p:nvPr>
        </p:nvSpPr>
        <p:spPr/>
        <p:txBody>
          <a:bodyPr/>
          <a:lstStyle/>
          <a:p>
            <a:r>
              <a:rPr lang="en-US" dirty="0"/>
              <a:t>Monitoring Data Platform</a:t>
            </a:r>
          </a:p>
        </p:txBody>
      </p:sp>
      <p:sp>
        <p:nvSpPr>
          <p:cNvPr id="3" name="Text Placeholder 2">
            <a:extLst>
              <a:ext uri="{FF2B5EF4-FFF2-40B4-BE49-F238E27FC236}">
                <a16:creationId xmlns:a16="http://schemas.microsoft.com/office/drawing/2014/main" id="{DA7623EC-6379-4FB7-8C8C-01EA88DB9D96}"/>
              </a:ext>
            </a:extLst>
          </p:cNvPr>
          <p:cNvSpPr>
            <a:spLocks noGrp="1"/>
          </p:cNvSpPr>
          <p:nvPr>
            <p:ph type="body" sz="quarter" idx="10"/>
          </p:nvPr>
        </p:nvSpPr>
        <p:spPr>
          <a:xfrm>
            <a:off x="516466" y="4460919"/>
            <a:ext cx="11018520" cy="1920526"/>
          </a:xfrm>
        </p:spPr>
        <p:txBody>
          <a:bodyPr/>
          <a:lstStyle/>
          <a:p>
            <a:r>
              <a:rPr lang="en-US" sz="2400" b="1" dirty="0"/>
              <a:t>Metrics</a:t>
            </a:r>
            <a:r>
              <a:rPr lang="en-US" sz="2400" dirty="0"/>
              <a:t> are numerical values that describe some aspect of a system at a point in time. They are lightweight and capable of supporting near real-time scenarios.</a:t>
            </a:r>
          </a:p>
          <a:p>
            <a:r>
              <a:rPr lang="en-US" sz="2400" b="1" dirty="0"/>
              <a:t>Logs</a:t>
            </a:r>
            <a:r>
              <a:rPr lang="en-US" sz="2400" dirty="0"/>
              <a:t> contain different kinds of data organized into records with different sets of properties for each type. Telemetry such as events and traces are stored as logs in addition to performance data so that it can all be combined for analysis.</a:t>
            </a:r>
          </a:p>
        </p:txBody>
      </p:sp>
      <p:pic>
        <p:nvPicPr>
          <p:cNvPr id="5" name="Picture 4" descr="The metrics database is visualized to show metric analytics.">
            <a:extLst>
              <a:ext uri="{FF2B5EF4-FFF2-40B4-BE49-F238E27FC236}">
                <a16:creationId xmlns:a16="http://schemas.microsoft.com/office/drawing/2014/main" id="{56921599-533B-4F79-A9A6-02A759408D1B}"/>
              </a:ext>
            </a:extLst>
          </p:cNvPr>
          <p:cNvPicPr>
            <a:picLocks noChangeAspect="1"/>
          </p:cNvPicPr>
          <p:nvPr/>
        </p:nvPicPr>
        <p:blipFill>
          <a:blip r:embed="rId2"/>
          <a:stretch>
            <a:fillRect/>
          </a:stretch>
        </p:blipFill>
        <p:spPr>
          <a:xfrm>
            <a:off x="1626483" y="1450621"/>
            <a:ext cx="7777163" cy="2773431"/>
          </a:xfrm>
          <a:prstGeom prst="rect">
            <a:avLst/>
          </a:prstGeom>
        </p:spPr>
      </p:pic>
    </p:spTree>
    <p:extLst>
      <p:ext uri="{BB962C8B-B14F-4D97-AF65-F5344CB8AC3E}">
        <p14:creationId xmlns:p14="http://schemas.microsoft.com/office/powerpoint/2010/main" val="1932556823"/>
      </p:ext>
    </p:extLst>
  </p:cSld>
  <p:clrMapOvr>
    <a:masterClrMapping/>
  </p:clrMapOvr>
  <p:transition>
    <p:fade/>
  </p:transition>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B14F7-F781-4C19-9A4E-A5403AD192AE}"/>
              </a:ext>
            </a:extLst>
          </p:cNvPr>
          <p:cNvSpPr>
            <a:spLocks noGrp="1"/>
          </p:cNvSpPr>
          <p:nvPr>
            <p:ph type="title"/>
          </p:nvPr>
        </p:nvSpPr>
        <p:spPr/>
        <p:txBody>
          <a:bodyPr/>
          <a:lstStyle/>
          <a:p>
            <a:r>
              <a:rPr lang="en-US" dirty="0"/>
              <a:t>Log Data</a:t>
            </a:r>
          </a:p>
        </p:txBody>
      </p:sp>
      <p:sp>
        <p:nvSpPr>
          <p:cNvPr id="3" name="Text Placeholder 2">
            <a:extLst>
              <a:ext uri="{FF2B5EF4-FFF2-40B4-BE49-F238E27FC236}">
                <a16:creationId xmlns:a16="http://schemas.microsoft.com/office/drawing/2014/main" id="{17B2186C-9D51-4A26-AE9E-8A374077E86C}"/>
              </a:ext>
            </a:extLst>
          </p:cNvPr>
          <p:cNvSpPr>
            <a:spLocks noGrp="1"/>
          </p:cNvSpPr>
          <p:nvPr>
            <p:ph type="body" sz="quarter" idx="10"/>
          </p:nvPr>
        </p:nvSpPr>
        <p:spPr>
          <a:xfrm>
            <a:off x="561622" y="4280297"/>
            <a:ext cx="11018520" cy="2240613"/>
          </a:xfrm>
        </p:spPr>
        <p:txBody>
          <a:bodyPr/>
          <a:lstStyle/>
          <a:p>
            <a:r>
              <a:rPr lang="en-US" dirty="0"/>
              <a:t>Log data is stored in Log Analytics which includes a rich query language to quickly retrieve, consolidate, and analyze collected data</a:t>
            </a:r>
          </a:p>
          <a:p>
            <a:r>
              <a:rPr lang="en-US" dirty="0"/>
              <a:t>The Data Explorer query language that is suitable for simple log queries but also includes advanced functionality such as aggregations, joins, and smart analytics</a:t>
            </a:r>
          </a:p>
        </p:txBody>
      </p:sp>
      <p:pic>
        <p:nvPicPr>
          <p:cNvPr id="4" name="Picture 3" descr="The logs are visualized in log analytics.">
            <a:extLst>
              <a:ext uri="{FF2B5EF4-FFF2-40B4-BE49-F238E27FC236}">
                <a16:creationId xmlns:a16="http://schemas.microsoft.com/office/drawing/2014/main" id="{0FF3E6C6-2063-4563-A392-69E12CEB5262}"/>
              </a:ext>
            </a:extLst>
          </p:cNvPr>
          <p:cNvPicPr>
            <a:picLocks noChangeAspect="1"/>
          </p:cNvPicPr>
          <p:nvPr/>
        </p:nvPicPr>
        <p:blipFill>
          <a:blip r:embed="rId2"/>
          <a:stretch>
            <a:fillRect/>
          </a:stretch>
        </p:blipFill>
        <p:spPr>
          <a:xfrm>
            <a:off x="1523118" y="1513240"/>
            <a:ext cx="8806307" cy="2821693"/>
          </a:xfrm>
          <a:prstGeom prst="rect">
            <a:avLst/>
          </a:prstGeom>
        </p:spPr>
      </p:pic>
    </p:spTree>
    <p:extLst>
      <p:ext uri="{BB962C8B-B14F-4D97-AF65-F5344CB8AC3E}">
        <p14:creationId xmlns:p14="http://schemas.microsoft.com/office/powerpoint/2010/main" val="1260899185"/>
      </p:ext>
    </p:extLst>
  </p:cSld>
  <p:clrMapOvr>
    <a:masterClrMapping/>
  </p:clrMapOvr>
  <p:transition>
    <p:fade/>
  </p:transition>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03C55-B5AF-4C28-B88A-68B88D47B7B5}"/>
              </a:ext>
            </a:extLst>
          </p:cNvPr>
          <p:cNvSpPr>
            <a:spLocks noGrp="1"/>
          </p:cNvSpPr>
          <p:nvPr>
            <p:ph type="title"/>
          </p:nvPr>
        </p:nvSpPr>
        <p:spPr/>
        <p:txBody>
          <a:bodyPr/>
          <a:lstStyle/>
          <a:p>
            <a:r>
              <a:rPr lang="en-US" dirty="0"/>
              <a:t>Data Types</a:t>
            </a:r>
          </a:p>
        </p:txBody>
      </p:sp>
      <p:sp>
        <p:nvSpPr>
          <p:cNvPr id="3" name="Text Placeholder 2">
            <a:extLst>
              <a:ext uri="{FF2B5EF4-FFF2-40B4-BE49-F238E27FC236}">
                <a16:creationId xmlns:a16="http://schemas.microsoft.com/office/drawing/2014/main" id="{8A2F456E-EF34-48F5-95D0-FB799998D353}"/>
              </a:ext>
            </a:extLst>
          </p:cNvPr>
          <p:cNvSpPr>
            <a:spLocks noGrp="1"/>
          </p:cNvSpPr>
          <p:nvPr>
            <p:ph type="body" sz="quarter" idx="10"/>
          </p:nvPr>
        </p:nvSpPr>
        <p:spPr>
          <a:xfrm>
            <a:off x="584200" y="1435497"/>
            <a:ext cx="11018520" cy="4739759"/>
          </a:xfrm>
        </p:spPr>
        <p:txBody>
          <a:bodyPr/>
          <a:lstStyle/>
          <a:p>
            <a:r>
              <a:rPr lang="en-US" b="1" dirty="0"/>
              <a:t>Application monitoring data</a:t>
            </a:r>
            <a:r>
              <a:rPr lang="en-US" dirty="0"/>
              <a:t> - Performance and functionality of the code you have written, regardless of its platform</a:t>
            </a:r>
          </a:p>
          <a:p>
            <a:r>
              <a:rPr lang="en-US" b="1" dirty="0"/>
              <a:t>Guest OS monitoring </a:t>
            </a:r>
            <a:r>
              <a:rPr lang="en-US" dirty="0"/>
              <a:t>- Azure, another cloud, or on-premises</a:t>
            </a:r>
          </a:p>
          <a:p>
            <a:r>
              <a:rPr lang="en-US" b="1" dirty="0"/>
              <a:t>Azure resource monitoring </a:t>
            </a:r>
          </a:p>
          <a:p>
            <a:r>
              <a:rPr lang="en-US" b="1" dirty="0"/>
              <a:t>Azure subscription monitoring </a:t>
            </a:r>
            <a:r>
              <a:rPr lang="en-US" dirty="0"/>
              <a:t>- Operation and management of an Azure subscription, as well as data about the health and operation of Azure itself</a:t>
            </a:r>
          </a:p>
          <a:p>
            <a:r>
              <a:rPr lang="en-US" b="1" dirty="0"/>
              <a:t>Azure tenant monitoring </a:t>
            </a:r>
            <a:r>
              <a:rPr lang="en-US" dirty="0"/>
              <a:t>– Operation of tenant-level Azure services, such as Azure Active Directory</a:t>
            </a:r>
          </a:p>
          <a:p>
            <a:endParaRPr lang="en-US" dirty="0"/>
          </a:p>
        </p:txBody>
      </p:sp>
    </p:spTree>
    <p:extLst>
      <p:ext uri="{BB962C8B-B14F-4D97-AF65-F5344CB8AC3E}">
        <p14:creationId xmlns:p14="http://schemas.microsoft.com/office/powerpoint/2010/main" val="1811368455"/>
      </p:ext>
    </p:extLst>
  </p:cSld>
  <p:clrMapOvr>
    <a:masterClrMapping/>
  </p:clrMapOvr>
  <p:transition>
    <p:fade/>
  </p:transition>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Azure Advisor</a:t>
            </a:r>
          </a:p>
        </p:txBody>
      </p:sp>
      <p:sp>
        <p:nvSpPr>
          <p:cNvPr id="6" name="Text Placeholder 5"/>
          <p:cNvSpPr>
            <a:spLocks noGrp="1"/>
          </p:cNvSpPr>
          <p:nvPr>
            <p:ph type="body" sz="quarter" idx="10"/>
          </p:nvPr>
        </p:nvSpPr>
        <p:spPr>
          <a:xfrm>
            <a:off x="584200" y="4530729"/>
            <a:ext cx="11018520" cy="1895904"/>
          </a:xfrm>
        </p:spPr>
        <p:txBody>
          <a:bodyPr vert="horz" wrap="square" lIns="0" tIns="0" rIns="0" bIns="0" rtlCol="0" anchor="t">
            <a:spAutoFit/>
          </a:bodyPr>
          <a:lstStyle/>
          <a:p>
            <a:r>
              <a:rPr lang="en-US" dirty="0">
                <a:latin typeface="Segoe UI Semilight"/>
                <a:cs typeface="Segoe UI Semilight"/>
              </a:rPr>
              <a:t>Personalized cloud consultant</a:t>
            </a:r>
          </a:p>
          <a:p>
            <a:r>
              <a:rPr lang="en-US" dirty="0">
                <a:latin typeface="Segoe UI Semilight"/>
                <a:cs typeface="Segoe UI Semilight"/>
              </a:rPr>
              <a:t>Analyzes your configuration and recommends solutions </a:t>
            </a:r>
            <a:endParaRPr lang="en-US" dirty="0"/>
          </a:p>
          <a:p>
            <a:r>
              <a:rPr lang="en-US" dirty="0">
                <a:latin typeface="Segoe UI Semilight"/>
                <a:cs typeface="Segoe UI Semilight"/>
              </a:rPr>
              <a:t>High Availability, Security, Performance, Operational Excellence, and Cost</a:t>
            </a:r>
          </a:p>
        </p:txBody>
      </p:sp>
      <p:pic>
        <p:nvPicPr>
          <p:cNvPr id="2" name="Picture 2" descr="Screenshot of Azure Advisor including high availability, security, performance, operational excellence, and cost. ">
            <a:extLst>
              <a:ext uri="{FF2B5EF4-FFF2-40B4-BE49-F238E27FC236}">
                <a16:creationId xmlns:a16="http://schemas.microsoft.com/office/drawing/2014/main" id="{C7CB0D2B-4DDE-4A54-9887-17D5878D0A09}"/>
              </a:ext>
            </a:extLst>
          </p:cNvPr>
          <p:cNvPicPr>
            <a:picLocks noChangeAspect="1"/>
          </p:cNvPicPr>
          <p:nvPr/>
        </p:nvPicPr>
        <p:blipFill>
          <a:blip r:embed="rId3"/>
          <a:stretch>
            <a:fillRect/>
          </a:stretch>
        </p:blipFill>
        <p:spPr>
          <a:xfrm>
            <a:off x="673359" y="1550132"/>
            <a:ext cx="11156301" cy="2210407"/>
          </a:xfrm>
          <a:prstGeom prst="rect">
            <a:avLst/>
          </a:prstGeom>
        </p:spPr>
      </p:pic>
    </p:spTree>
    <p:extLst>
      <p:ext uri="{BB962C8B-B14F-4D97-AF65-F5344CB8AC3E}">
        <p14:creationId xmlns:p14="http://schemas.microsoft.com/office/powerpoint/2010/main" val="3044658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Activity Log</a:t>
            </a:r>
          </a:p>
        </p:txBody>
      </p:sp>
      <p:sp>
        <p:nvSpPr>
          <p:cNvPr id="6" name="Text Placeholder 5"/>
          <p:cNvSpPr>
            <a:spLocks noGrp="1"/>
          </p:cNvSpPr>
          <p:nvPr>
            <p:ph type="body" sz="quarter" idx="10"/>
          </p:nvPr>
        </p:nvSpPr>
        <p:spPr>
          <a:xfrm>
            <a:off x="584200" y="1708630"/>
            <a:ext cx="5948485" cy="3360920"/>
          </a:xfrm>
        </p:spPr>
        <p:txBody>
          <a:bodyPr/>
          <a:lstStyle/>
          <a:p>
            <a:pPr lvl="0"/>
            <a:r>
              <a:rPr lang="en-US" dirty="0"/>
              <a:t>Send data to Log Analytics for advanced search and alerts</a:t>
            </a:r>
          </a:p>
          <a:p>
            <a:pPr lvl="0"/>
            <a:r>
              <a:rPr lang="en-US" dirty="0"/>
              <a:t>Query or manage events in the Portal, PowerShell, CLI, and REST API</a:t>
            </a:r>
          </a:p>
          <a:p>
            <a:pPr lvl="0"/>
            <a:r>
              <a:rPr lang="en-US" dirty="0"/>
              <a:t>Stream information to Event Hub</a:t>
            </a:r>
          </a:p>
          <a:p>
            <a:pPr lvl="0"/>
            <a:r>
              <a:rPr lang="en-US" dirty="0"/>
              <a:t>Archive data to a storage account</a:t>
            </a:r>
          </a:p>
          <a:p>
            <a:pPr lvl="0"/>
            <a:r>
              <a:rPr lang="en-US" dirty="0"/>
              <a:t>Analyze data with Power BI</a:t>
            </a:r>
          </a:p>
        </p:txBody>
      </p:sp>
      <p:pic>
        <p:nvPicPr>
          <p:cNvPr id="3" name="Picture 2" descr="Application and resources are shown populating the activity logs.">
            <a:extLst>
              <a:ext uri="{FF2B5EF4-FFF2-40B4-BE49-F238E27FC236}">
                <a16:creationId xmlns:a16="http://schemas.microsoft.com/office/drawing/2014/main" id="{C254D1CC-E81D-41C4-B4DE-F9FC6FD6DBE6}"/>
              </a:ext>
            </a:extLst>
          </p:cNvPr>
          <p:cNvPicPr>
            <a:picLocks noChangeAspect="1"/>
          </p:cNvPicPr>
          <p:nvPr/>
        </p:nvPicPr>
        <p:blipFill>
          <a:blip r:embed="rId3"/>
          <a:stretch>
            <a:fillRect/>
          </a:stretch>
        </p:blipFill>
        <p:spPr>
          <a:xfrm>
            <a:off x="6455832" y="1298222"/>
            <a:ext cx="5342753" cy="4516437"/>
          </a:xfrm>
          <a:prstGeom prst="rect">
            <a:avLst/>
          </a:prstGeom>
        </p:spPr>
      </p:pic>
    </p:spTree>
    <p:extLst>
      <p:ext uri="{BB962C8B-B14F-4D97-AF65-F5344CB8AC3E}">
        <p14:creationId xmlns:p14="http://schemas.microsoft.com/office/powerpoint/2010/main" val="3842516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Query the Activity Log</a:t>
            </a:r>
          </a:p>
        </p:txBody>
      </p:sp>
      <p:sp>
        <p:nvSpPr>
          <p:cNvPr id="6" name="Text Placeholder 5"/>
          <p:cNvSpPr>
            <a:spLocks noGrp="1"/>
          </p:cNvSpPr>
          <p:nvPr>
            <p:ph type="body" sz="quarter" idx="10"/>
          </p:nvPr>
        </p:nvSpPr>
        <p:spPr>
          <a:xfrm>
            <a:off x="584200" y="4613857"/>
            <a:ext cx="11018520" cy="1360372"/>
          </a:xfrm>
        </p:spPr>
        <p:txBody>
          <a:bodyPr vert="horz" wrap="square" lIns="0" tIns="0" rIns="0" bIns="0" rtlCol="0" anchor="t">
            <a:spAutoFit/>
          </a:bodyPr>
          <a:lstStyle/>
          <a:p>
            <a:r>
              <a:rPr lang="en-US" sz="2600" dirty="0">
                <a:latin typeface="Segoe UI Semilight"/>
                <a:cs typeface="Segoe UI Semilight"/>
              </a:rPr>
              <a:t>Filter by: Management group, Subscription, Timespan, and Event Severity</a:t>
            </a:r>
          </a:p>
          <a:p>
            <a:r>
              <a:rPr lang="en-US" sz="2600" dirty="0">
                <a:latin typeface="Segoe UI Semilight"/>
                <a:cs typeface="Segoe UI Semilight"/>
              </a:rPr>
              <a:t>Add a filter, like Event Category (Security, Recommendations, Alerts) </a:t>
            </a:r>
            <a:endParaRPr lang="en-US" sz="2600" dirty="0"/>
          </a:p>
          <a:p>
            <a:r>
              <a:rPr lang="en-US" sz="2600" dirty="0">
                <a:latin typeface="Segoe UI Semilight"/>
                <a:cs typeface="Segoe UI Semilight"/>
              </a:rPr>
              <a:t>Pin current filters and download as CSV</a:t>
            </a:r>
            <a:endParaRPr lang="en-US" sz="2600" dirty="0"/>
          </a:p>
        </p:txBody>
      </p:sp>
      <p:pic>
        <p:nvPicPr>
          <p:cNvPr id="2" name="Picture 2" descr="Screenshot of the Activity Log page. Several events are shown. ">
            <a:extLst>
              <a:ext uri="{FF2B5EF4-FFF2-40B4-BE49-F238E27FC236}">
                <a16:creationId xmlns:a16="http://schemas.microsoft.com/office/drawing/2014/main" id="{E0462F92-0D2E-4EE1-9D41-314F01ECCD6E}"/>
              </a:ext>
            </a:extLst>
          </p:cNvPr>
          <p:cNvPicPr>
            <a:picLocks noChangeAspect="1"/>
          </p:cNvPicPr>
          <p:nvPr/>
        </p:nvPicPr>
        <p:blipFill>
          <a:blip r:embed="rId3"/>
          <a:stretch>
            <a:fillRect/>
          </a:stretch>
        </p:blipFill>
        <p:spPr>
          <a:xfrm>
            <a:off x="1233197" y="1186851"/>
            <a:ext cx="8061648" cy="3069154"/>
          </a:xfrm>
          <a:prstGeom prst="rect">
            <a:avLst/>
          </a:prstGeom>
          <a:ln>
            <a:solidFill>
              <a:schemeClr val="tx1"/>
            </a:solidFill>
          </a:ln>
        </p:spPr>
      </p:pic>
    </p:spTree>
    <p:extLst>
      <p:ext uri="{BB962C8B-B14F-4D97-AF65-F5344CB8AC3E}">
        <p14:creationId xmlns:p14="http://schemas.microsoft.com/office/powerpoint/2010/main" val="2070277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6" y="3035808"/>
            <a:ext cx="10764656" cy="498598"/>
          </a:xfrm>
        </p:spPr>
        <p:txBody>
          <a:bodyPr/>
          <a:lstStyle/>
          <a:p>
            <a:r>
              <a:rPr lang="en-US" dirty="0"/>
              <a:t>Azure Alerts</a:t>
            </a:r>
          </a:p>
        </p:txBody>
      </p:sp>
    </p:spTree>
    <p:extLst>
      <p:ext uri="{BB962C8B-B14F-4D97-AF65-F5344CB8AC3E}">
        <p14:creationId xmlns:p14="http://schemas.microsoft.com/office/powerpoint/2010/main" val="3820388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2FB1F-5AB3-4049-A586-FF1938836FA3}"/>
              </a:ext>
            </a:extLst>
          </p:cNvPr>
          <p:cNvSpPr>
            <a:spLocks noGrp="1"/>
          </p:cNvSpPr>
          <p:nvPr>
            <p:ph type="title"/>
          </p:nvPr>
        </p:nvSpPr>
        <p:spPr/>
        <p:txBody>
          <a:bodyPr/>
          <a:lstStyle/>
          <a:p>
            <a:r>
              <a:rPr lang="en-US" dirty="0"/>
              <a:t>Azure Alerts Overview</a:t>
            </a:r>
          </a:p>
        </p:txBody>
      </p:sp>
      <p:sp>
        <p:nvSpPr>
          <p:cNvPr id="3" name="Text Placeholder 2">
            <a:extLst>
              <a:ext uri="{FF2B5EF4-FFF2-40B4-BE49-F238E27FC236}">
                <a16:creationId xmlns:a16="http://schemas.microsoft.com/office/drawing/2014/main" id="{FB28A233-B27E-456E-A1B7-0C3B684E7A82}"/>
              </a:ext>
            </a:extLst>
          </p:cNvPr>
          <p:cNvSpPr>
            <a:spLocks noGrp="1"/>
          </p:cNvSpPr>
          <p:nvPr>
            <p:ph type="body" sz="quarter" idx="10"/>
          </p:nvPr>
        </p:nvSpPr>
        <p:spPr>
          <a:xfrm>
            <a:off x="584200" y="1435497"/>
            <a:ext cx="11018520" cy="1465016"/>
          </a:xfrm>
        </p:spPr>
        <p:txBody>
          <a:bodyPr vert="horz" wrap="square" lIns="0" tIns="0" rIns="0" bIns="0" rtlCol="0" anchor="t">
            <a:spAutoFit/>
          </a:bodyPr>
          <a:lstStyle/>
          <a:p>
            <a:r>
              <a:rPr lang="en-US" dirty="0"/>
              <a:t>Azure Monitor Alerts</a:t>
            </a:r>
          </a:p>
          <a:p>
            <a:r>
              <a:rPr lang="en-US" dirty="0"/>
              <a:t>Creating Alert Rules</a:t>
            </a:r>
          </a:p>
          <a:p>
            <a:r>
              <a:rPr lang="en-US" dirty="0"/>
              <a:t>Action Groups</a:t>
            </a:r>
            <a:endParaRPr lang="en-US" dirty="0">
              <a:latin typeface="Segoe UI Semilight"/>
              <a:cs typeface="Segoe UI Semilight"/>
            </a:endParaRPr>
          </a:p>
        </p:txBody>
      </p:sp>
    </p:spTree>
    <p:extLst>
      <p:ext uri="{BB962C8B-B14F-4D97-AF65-F5344CB8AC3E}">
        <p14:creationId xmlns:p14="http://schemas.microsoft.com/office/powerpoint/2010/main" val="1467616634"/>
      </p:ext>
    </p:extLst>
  </p:cSld>
  <p:clrMapOvr>
    <a:masterClrMapping/>
  </p:clrMapOvr>
  <p:transition>
    <p:fade/>
  </p:transition>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Monitor Alerts</a:t>
            </a:r>
          </a:p>
        </p:txBody>
      </p:sp>
      <p:sp>
        <p:nvSpPr>
          <p:cNvPr id="6" name="Text Placeholder 5"/>
          <p:cNvSpPr>
            <a:spLocks noGrp="1"/>
          </p:cNvSpPr>
          <p:nvPr>
            <p:ph type="body" sz="quarter" idx="10"/>
          </p:nvPr>
        </p:nvSpPr>
        <p:spPr>
          <a:xfrm>
            <a:off x="590868" y="4666725"/>
            <a:ext cx="11018520" cy="1465016"/>
          </a:xfrm>
        </p:spPr>
        <p:txBody>
          <a:bodyPr vert="horz" wrap="square" lIns="0" tIns="0" rIns="0" bIns="0" rtlCol="0" anchor="t">
            <a:spAutoFit/>
          </a:bodyPr>
          <a:lstStyle/>
          <a:p>
            <a:r>
              <a:rPr lang="en-US" dirty="0">
                <a:latin typeface="Segoe UI Semilight"/>
                <a:cs typeface="Segoe UI Semilight"/>
              </a:rPr>
              <a:t>Unified authoring experience</a:t>
            </a:r>
          </a:p>
          <a:p>
            <a:r>
              <a:rPr lang="en-US" dirty="0">
                <a:latin typeface="Segoe UI Semilight"/>
                <a:cs typeface="Segoe UI Semilight"/>
              </a:rPr>
              <a:t>Displayed by severity </a:t>
            </a:r>
          </a:p>
          <a:p>
            <a:r>
              <a:rPr lang="en-US" dirty="0">
                <a:latin typeface="Segoe UI Semilight"/>
                <a:cs typeface="Segoe UI Semilight"/>
              </a:rPr>
              <a:t>Categorized by New, Acknowledged, and Closed</a:t>
            </a:r>
          </a:p>
        </p:txBody>
      </p:sp>
      <p:pic>
        <p:nvPicPr>
          <p:cNvPr id="2" name="Picture 2" descr="Screenshot of the Azure Monitor alerts page. Several Sev 3 alerts are shown. ">
            <a:extLst>
              <a:ext uri="{FF2B5EF4-FFF2-40B4-BE49-F238E27FC236}">
                <a16:creationId xmlns:a16="http://schemas.microsoft.com/office/drawing/2014/main" id="{7614E294-5392-4E05-A6EB-63502F7EF3A9}"/>
              </a:ext>
            </a:extLst>
          </p:cNvPr>
          <p:cNvPicPr>
            <a:picLocks noChangeAspect="1"/>
          </p:cNvPicPr>
          <p:nvPr/>
        </p:nvPicPr>
        <p:blipFill>
          <a:blip r:embed="rId3"/>
          <a:stretch>
            <a:fillRect/>
          </a:stretch>
        </p:blipFill>
        <p:spPr>
          <a:xfrm>
            <a:off x="2096278" y="1123254"/>
            <a:ext cx="6421016" cy="3017512"/>
          </a:xfrm>
          <a:prstGeom prst="rect">
            <a:avLst/>
          </a:prstGeom>
          <a:ln>
            <a:solidFill>
              <a:schemeClr val="tx1"/>
            </a:solidFill>
          </a:ln>
        </p:spPr>
      </p:pic>
    </p:spTree>
    <p:extLst>
      <p:ext uri="{BB962C8B-B14F-4D97-AF65-F5344CB8AC3E}">
        <p14:creationId xmlns:p14="http://schemas.microsoft.com/office/powerpoint/2010/main" val="4226552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Creating Alert Rules</a:t>
            </a:r>
          </a:p>
        </p:txBody>
      </p:sp>
      <p:sp>
        <p:nvSpPr>
          <p:cNvPr id="6" name="Text Placeholder 5"/>
          <p:cNvSpPr>
            <a:spLocks noGrp="1"/>
          </p:cNvSpPr>
          <p:nvPr>
            <p:ph type="body" sz="quarter" idx="10"/>
          </p:nvPr>
        </p:nvSpPr>
        <p:spPr>
          <a:xfrm>
            <a:off x="553097" y="1282835"/>
            <a:ext cx="4830490" cy="4998291"/>
          </a:xfrm>
        </p:spPr>
        <p:txBody>
          <a:bodyPr vert="horz" wrap="square" lIns="0" tIns="0" rIns="0" bIns="0" rtlCol="0" anchor="t">
            <a:spAutoFit/>
          </a:bodyPr>
          <a:lstStyle/>
          <a:p>
            <a:pPr marL="514350" indent="-514350">
              <a:buAutoNum type="arabicPeriod"/>
            </a:pPr>
            <a:r>
              <a:rPr lang="en-US" b="1" dirty="0">
                <a:latin typeface="Segoe UI Semilight"/>
                <a:cs typeface="Segoe UI Semilight"/>
              </a:rPr>
              <a:t>Resource</a:t>
            </a:r>
            <a:r>
              <a:rPr lang="en-US" dirty="0">
                <a:latin typeface="Segoe UI Semilight"/>
                <a:cs typeface="Segoe UI Semilight"/>
              </a:rPr>
              <a:t>: Target selection, Alert criteria, and Alert logic</a:t>
            </a:r>
            <a:endParaRPr lang="en-US" dirty="0"/>
          </a:p>
          <a:p>
            <a:pPr marL="514350" indent="-514350">
              <a:buAutoNum type="arabicPeriod"/>
            </a:pPr>
            <a:r>
              <a:rPr lang="en-US" b="1" dirty="0">
                <a:latin typeface="Segoe UI Semilight"/>
                <a:cs typeface="Segoe UI Semilight"/>
              </a:rPr>
              <a:t>Condition: </a:t>
            </a:r>
            <a:r>
              <a:rPr lang="en-US" dirty="0">
                <a:latin typeface="Segoe UI Semilight"/>
                <a:cs typeface="Segoe UI Semilight"/>
              </a:rPr>
              <a:t>Alert rule name, description, and severity (0 to 4)</a:t>
            </a:r>
          </a:p>
          <a:p>
            <a:pPr marL="514350" indent="-514350">
              <a:buAutoNum type="arabicPeriod"/>
            </a:pPr>
            <a:r>
              <a:rPr lang="en-US" b="1" dirty="0">
                <a:latin typeface="Segoe UI Semilight"/>
                <a:cs typeface="Segoe UI Semilight"/>
              </a:rPr>
              <a:t>Action group</a:t>
            </a:r>
            <a:r>
              <a:rPr lang="en-US" dirty="0">
                <a:latin typeface="Segoe UI Semilight"/>
                <a:cs typeface="Segoe UI Semilight"/>
              </a:rPr>
              <a:t>: notify your team via email and text messages or automate actions using webhooks and runbooks</a:t>
            </a:r>
          </a:p>
          <a:p>
            <a:pPr marL="457200" indent="-457200">
              <a:buAutoNum type="arabicPeriod"/>
            </a:pPr>
            <a:endParaRPr lang="en-US" dirty="0"/>
          </a:p>
        </p:txBody>
      </p:sp>
      <p:pic>
        <p:nvPicPr>
          <p:cNvPr id="3" name="Picture 2" descr="Screenshot of the create an alert page with resources, conditions, and action groups. ">
            <a:extLst>
              <a:ext uri="{FF2B5EF4-FFF2-40B4-BE49-F238E27FC236}">
                <a16:creationId xmlns:a16="http://schemas.microsoft.com/office/drawing/2014/main" id="{39893435-C237-4CDB-8D52-585DB120B491}"/>
              </a:ext>
            </a:extLst>
          </p:cNvPr>
          <p:cNvPicPr>
            <a:picLocks noChangeAspect="1"/>
          </p:cNvPicPr>
          <p:nvPr/>
        </p:nvPicPr>
        <p:blipFill>
          <a:blip r:embed="rId3"/>
          <a:stretch>
            <a:fillRect/>
          </a:stretch>
        </p:blipFill>
        <p:spPr>
          <a:xfrm>
            <a:off x="5998776" y="1584259"/>
            <a:ext cx="5871376" cy="4037134"/>
          </a:xfrm>
          <a:prstGeom prst="rect">
            <a:avLst/>
          </a:prstGeom>
          <a:ln>
            <a:solidFill>
              <a:schemeClr val="tx1"/>
            </a:solidFill>
          </a:ln>
        </p:spPr>
      </p:pic>
    </p:spTree>
    <p:extLst>
      <p:ext uri="{BB962C8B-B14F-4D97-AF65-F5344CB8AC3E}">
        <p14:creationId xmlns:p14="http://schemas.microsoft.com/office/powerpoint/2010/main" val="2992554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tx1"/>
                </a:solidFill>
              </a:rPr>
              <a:t>Resource Tags</a:t>
            </a:r>
          </a:p>
        </p:txBody>
      </p:sp>
      <p:sp>
        <p:nvSpPr>
          <p:cNvPr id="6" name="Text Placeholder 5"/>
          <p:cNvSpPr>
            <a:spLocks noGrp="1"/>
          </p:cNvSpPr>
          <p:nvPr>
            <p:ph type="body" sz="quarter" idx="10"/>
          </p:nvPr>
        </p:nvSpPr>
        <p:spPr>
          <a:xfrm>
            <a:off x="584200" y="1502522"/>
            <a:ext cx="6397040" cy="3791807"/>
          </a:xfrm>
        </p:spPr>
        <p:txBody>
          <a:bodyPr vert="horz" wrap="square" lIns="0" tIns="0" rIns="0" bIns="0" rtlCol="0" anchor="t">
            <a:spAutoFit/>
          </a:bodyPr>
          <a:lstStyle/>
          <a:p>
            <a:pPr algn="just"/>
            <a:r>
              <a:rPr lang="en-US" dirty="0">
                <a:latin typeface="Segoe UI Semilight"/>
                <a:cs typeface="Segoe UI Semilight"/>
              </a:rPr>
              <a:t>Provides metadata for your Azure resources </a:t>
            </a:r>
            <a:endParaRPr lang="en-US" dirty="0"/>
          </a:p>
          <a:p>
            <a:pPr algn="just"/>
            <a:r>
              <a:rPr lang="en-US" dirty="0">
                <a:latin typeface="Segoe UI Semilight"/>
                <a:cs typeface="Segoe UI Semilight"/>
              </a:rPr>
              <a:t>Logically organizes resources into a taxonomy </a:t>
            </a:r>
            <a:endParaRPr lang="en-US" dirty="0"/>
          </a:p>
          <a:p>
            <a:pPr algn="just"/>
            <a:r>
              <a:rPr lang="en-US" dirty="0">
                <a:latin typeface="Segoe UI Semilight"/>
                <a:cs typeface="Segoe UI Semilight"/>
              </a:rPr>
              <a:t>Consists of a name-value pair</a:t>
            </a:r>
            <a:endParaRPr lang="en-US" dirty="0"/>
          </a:p>
          <a:p>
            <a:pPr algn="just"/>
            <a:r>
              <a:rPr lang="en-US" dirty="0">
                <a:latin typeface="Segoe UI Semilight"/>
                <a:cs typeface="Segoe UI Semilight"/>
              </a:rPr>
              <a:t>Very useful for rolling up billing information</a:t>
            </a:r>
            <a:endParaRPr lang="en-US" dirty="0"/>
          </a:p>
          <a:p>
            <a:pPr algn="just"/>
            <a:endParaRPr lang="en-US" dirty="0">
              <a:latin typeface="Segoe UI Semilight"/>
              <a:cs typeface="Segoe UI Semilight"/>
            </a:endParaRPr>
          </a:p>
        </p:txBody>
      </p:sp>
      <p:pic>
        <p:nvPicPr>
          <p:cNvPr id="3" name="Picture 3" descr="A tag is associated with a resource or a resource group. ">
            <a:extLst>
              <a:ext uri="{FF2B5EF4-FFF2-40B4-BE49-F238E27FC236}">
                <a16:creationId xmlns:a16="http://schemas.microsoft.com/office/drawing/2014/main" id="{74284A7C-12AF-4886-9219-FA215A017766}"/>
              </a:ext>
            </a:extLst>
          </p:cNvPr>
          <p:cNvPicPr>
            <a:picLocks noChangeAspect="1"/>
          </p:cNvPicPr>
          <p:nvPr/>
        </p:nvPicPr>
        <p:blipFill>
          <a:blip r:embed="rId3"/>
          <a:stretch>
            <a:fillRect/>
          </a:stretch>
        </p:blipFill>
        <p:spPr>
          <a:xfrm>
            <a:off x="7505205" y="1414455"/>
            <a:ext cx="3772395" cy="2881141"/>
          </a:xfrm>
          <a:prstGeom prst="rect">
            <a:avLst/>
          </a:prstGeom>
        </p:spPr>
      </p:pic>
      <p:pic>
        <p:nvPicPr>
          <p:cNvPr id="7" name="Picture 7" descr="Two tags: Joe from the Marketing department and Cost Center Marketing.">
            <a:extLst>
              <a:ext uri="{FF2B5EF4-FFF2-40B4-BE49-F238E27FC236}">
                <a16:creationId xmlns:a16="http://schemas.microsoft.com/office/drawing/2014/main" id="{1E35448E-69F3-495D-8E8B-837F1BB53E3B}"/>
              </a:ext>
            </a:extLst>
          </p:cNvPr>
          <p:cNvPicPr>
            <a:picLocks noChangeAspect="1"/>
          </p:cNvPicPr>
          <p:nvPr/>
        </p:nvPicPr>
        <p:blipFill>
          <a:blip r:embed="rId4"/>
          <a:stretch>
            <a:fillRect/>
          </a:stretch>
        </p:blipFill>
        <p:spPr>
          <a:xfrm>
            <a:off x="7277595" y="4914411"/>
            <a:ext cx="4613563" cy="888656"/>
          </a:xfrm>
          <a:prstGeom prst="rect">
            <a:avLst/>
          </a:prstGeom>
        </p:spPr>
      </p:pic>
    </p:spTree>
    <p:extLst>
      <p:ext uri="{BB962C8B-B14F-4D97-AF65-F5344CB8AC3E}">
        <p14:creationId xmlns:p14="http://schemas.microsoft.com/office/powerpoint/2010/main" val="2979227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Action Groups</a:t>
            </a:r>
          </a:p>
        </p:txBody>
      </p:sp>
      <p:sp>
        <p:nvSpPr>
          <p:cNvPr id="6" name="Text Placeholder 5"/>
          <p:cNvSpPr>
            <a:spLocks noGrp="1"/>
          </p:cNvSpPr>
          <p:nvPr>
            <p:ph type="body" sz="quarter" idx="10"/>
          </p:nvPr>
        </p:nvSpPr>
        <p:spPr>
          <a:xfrm>
            <a:off x="531381" y="1856894"/>
            <a:ext cx="5535612" cy="1809726"/>
          </a:xfrm>
        </p:spPr>
        <p:txBody>
          <a:bodyPr vert="horz" wrap="square" lIns="0" tIns="0" rIns="0" bIns="0" rtlCol="0" anchor="t">
            <a:spAutoFit/>
          </a:bodyPr>
          <a:lstStyle/>
          <a:p>
            <a:r>
              <a:rPr lang="en-US" dirty="0">
                <a:latin typeface="Segoe UI Semilight"/>
                <a:cs typeface="Segoe UI Semilight"/>
              </a:rPr>
              <a:t>Notifies a group of users that an alert has been triggered</a:t>
            </a:r>
          </a:p>
          <a:p>
            <a:r>
              <a:rPr lang="en-US" dirty="0">
                <a:latin typeface="Segoe UI Semilight"/>
                <a:cs typeface="Segoe UI Semilight"/>
              </a:rPr>
              <a:t>Is a collection of notification preferences</a:t>
            </a:r>
          </a:p>
        </p:txBody>
      </p:sp>
      <p:pic>
        <p:nvPicPr>
          <p:cNvPr id="2" name="Picture 2" descr="Screenshot of the Add action page group.  Several actions types are shown including runbook, email/sms, and webhook. ">
            <a:extLst>
              <a:ext uri="{FF2B5EF4-FFF2-40B4-BE49-F238E27FC236}">
                <a16:creationId xmlns:a16="http://schemas.microsoft.com/office/drawing/2014/main" id="{B695F5E5-3EEC-4807-B171-212529168D1E}"/>
              </a:ext>
            </a:extLst>
          </p:cNvPr>
          <p:cNvPicPr>
            <a:picLocks noChangeAspect="1"/>
          </p:cNvPicPr>
          <p:nvPr/>
        </p:nvPicPr>
        <p:blipFill>
          <a:blip r:embed="rId3"/>
          <a:stretch>
            <a:fillRect/>
          </a:stretch>
        </p:blipFill>
        <p:spPr>
          <a:xfrm>
            <a:off x="7134808" y="1099128"/>
            <a:ext cx="3870648" cy="5134050"/>
          </a:xfrm>
          <a:prstGeom prst="rect">
            <a:avLst/>
          </a:prstGeom>
          <a:ln>
            <a:solidFill>
              <a:schemeClr val="tx1"/>
            </a:solidFill>
          </a:ln>
        </p:spPr>
      </p:pic>
    </p:spTree>
    <p:extLst>
      <p:ext uri="{BB962C8B-B14F-4D97-AF65-F5344CB8AC3E}">
        <p14:creationId xmlns:p14="http://schemas.microsoft.com/office/powerpoint/2010/main" val="1082155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6" y="3035808"/>
            <a:ext cx="10764656" cy="498598"/>
          </a:xfrm>
        </p:spPr>
        <p:txBody>
          <a:bodyPr/>
          <a:lstStyle/>
          <a:p>
            <a:r>
              <a:rPr lang="en-US" dirty="0"/>
              <a:t>Log Analytics</a:t>
            </a:r>
          </a:p>
        </p:txBody>
      </p:sp>
    </p:spTree>
    <p:extLst>
      <p:ext uri="{BB962C8B-B14F-4D97-AF65-F5344CB8AC3E}">
        <p14:creationId xmlns:p14="http://schemas.microsoft.com/office/powerpoint/2010/main" val="3009258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2FB1F-5AB3-4049-A586-FF1938836FA3}"/>
              </a:ext>
            </a:extLst>
          </p:cNvPr>
          <p:cNvSpPr>
            <a:spLocks noGrp="1"/>
          </p:cNvSpPr>
          <p:nvPr>
            <p:ph type="title"/>
          </p:nvPr>
        </p:nvSpPr>
        <p:spPr/>
        <p:txBody>
          <a:bodyPr/>
          <a:lstStyle/>
          <a:p>
            <a:r>
              <a:rPr lang="en-US" dirty="0"/>
              <a:t>Log Analytics Overview</a:t>
            </a:r>
          </a:p>
        </p:txBody>
      </p:sp>
      <p:sp>
        <p:nvSpPr>
          <p:cNvPr id="3" name="Text Placeholder 2">
            <a:extLst>
              <a:ext uri="{FF2B5EF4-FFF2-40B4-BE49-F238E27FC236}">
                <a16:creationId xmlns:a16="http://schemas.microsoft.com/office/drawing/2014/main" id="{97646B31-8D71-49FF-8D10-412C49985820}"/>
              </a:ext>
            </a:extLst>
          </p:cNvPr>
          <p:cNvSpPr>
            <a:spLocks noGrp="1"/>
          </p:cNvSpPr>
          <p:nvPr>
            <p:ph type="body" sz="quarter" idx="10"/>
          </p:nvPr>
        </p:nvSpPr>
        <p:spPr>
          <a:xfrm>
            <a:off x="584200" y="1435497"/>
            <a:ext cx="11018520" cy="3016210"/>
          </a:xfrm>
        </p:spPr>
        <p:txBody>
          <a:bodyPr/>
          <a:lstStyle/>
          <a:p>
            <a:r>
              <a:rPr lang="en-US" dirty="0"/>
              <a:t>Log Analytics</a:t>
            </a:r>
          </a:p>
          <a:p>
            <a:r>
              <a:rPr lang="en-US" dirty="0"/>
              <a:t>Create a Workspace</a:t>
            </a:r>
          </a:p>
          <a:p>
            <a:r>
              <a:rPr lang="en-US" dirty="0"/>
              <a:t>Connected Sources</a:t>
            </a:r>
          </a:p>
          <a:p>
            <a:r>
              <a:rPr lang="en-US" dirty="0"/>
              <a:t>Data Sources</a:t>
            </a:r>
          </a:p>
          <a:p>
            <a:r>
              <a:rPr lang="en-US" dirty="0"/>
              <a:t>Log Analytics Querying</a:t>
            </a:r>
          </a:p>
          <a:p>
            <a:r>
              <a:rPr lang="en-US" dirty="0"/>
              <a:t>Query Language Syntax</a:t>
            </a:r>
          </a:p>
        </p:txBody>
      </p:sp>
    </p:spTree>
    <p:extLst>
      <p:ext uri="{BB962C8B-B14F-4D97-AF65-F5344CB8AC3E}">
        <p14:creationId xmlns:p14="http://schemas.microsoft.com/office/powerpoint/2010/main" val="4038080133"/>
      </p:ext>
    </p:extLst>
  </p:cSld>
  <p:clrMapOvr>
    <a:masterClrMapping/>
  </p:clrMapOvr>
  <p:transition>
    <p:fade/>
  </p:transition>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BB8E15-07CC-4B42-AB9F-9162C9F776EB}"/>
              </a:ext>
            </a:extLst>
          </p:cNvPr>
          <p:cNvSpPr>
            <a:spLocks noGrp="1"/>
          </p:cNvSpPr>
          <p:nvPr>
            <p:ph type="title"/>
          </p:nvPr>
        </p:nvSpPr>
        <p:spPr/>
        <p:txBody>
          <a:bodyPr/>
          <a:lstStyle/>
          <a:p>
            <a:r>
              <a:rPr lang="en-US" dirty="0">
                <a:cs typeface="Segoe UI"/>
              </a:rPr>
              <a:t>Log Analytics </a:t>
            </a:r>
          </a:p>
        </p:txBody>
      </p:sp>
      <p:sp>
        <p:nvSpPr>
          <p:cNvPr id="5" name="Text Placeholder 4">
            <a:extLst>
              <a:ext uri="{FF2B5EF4-FFF2-40B4-BE49-F238E27FC236}">
                <a16:creationId xmlns:a16="http://schemas.microsoft.com/office/drawing/2014/main" id="{3DEAA8B7-AEE0-4F9F-8258-1619B1132534}"/>
              </a:ext>
            </a:extLst>
          </p:cNvPr>
          <p:cNvSpPr>
            <a:spLocks noGrp="1"/>
          </p:cNvSpPr>
          <p:nvPr>
            <p:ph type="body" sz="quarter" idx="10"/>
          </p:nvPr>
        </p:nvSpPr>
        <p:spPr>
          <a:xfrm>
            <a:off x="584200" y="1435497"/>
            <a:ext cx="5637867" cy="3914918"/>
          </a:xfrm>
        </p:spPr>
        <p:txBody>
          <a:bodyPr vert="horz" wrap="square" lIns="0" tIns="0" rIns="0" bIns="0" rtlCol="0" anchor="t">
            <a:spAutoFit/>
          </a:bodyPr>
          <a:lstStyle/>
          <a:p>
            <a:r>
              <a:rPr lang="en-US" sz="2400" dirty="0">
                <a:latin typeface="Segoe UI Semilight"/>
                <a:cs typeface="Segoe UI Semilight"/>
              </a:rPr>
              <a:t>A service that helps you collect and analyze data generated by resources in your cloud and on-premises environments</a:t>
            </a:r>
          </a:p>
          <a:p>
            <a:r>
              <a:rPr lang="en-US" sz="2400" dirty="0">
                <a:latin typeface="Segoe UI Semilight"/>
                <a:cs typeface="Segoe UI Semilight"/>
              </a:rPr>
              <a:t>Write log queries and interactively analyze their results</a:t>
            </a:r>
          </a:p>
          <a:p>
            <a:r>
              <a:rPr lang="en-US" sz="2400" dirty="0">
                <a:latin typeface="Segoe UI Semilight"/>
                <a:cs typeface="Segoe UI Semilight"/>
              </a:rPr>
              <a:t>Examples include assessing system updates and troubleshooting operational incidents</a:t>
            </a:r>
          </a:p>
          <a:p>
            <a:endParaRPr lang="en-US" sz="2400" b="1" dirty="0"/>
          </a:p>
        </p:txBody>
      </p:sp>
      <p:pic>
        <p:nvPicPr>
          <p:cNvPr id="2" name="Picture 2" descr="Screenshot of the Logs blade of Azure Monitor.">
            <a:extLst>
              <a:ext uri="{FF2B5EF4-FFF2-40B4-BE49-F238E27FC236}">
                <a16:creationId xmlns:a16="http://schemas.microsoft.com/office/drawing/2014/main" id="{2B123903-9386-4D62-8827-2914A02356F4}"/>
              </a:ext>
            </a:extLst>
          </p:cNvPr>
          <p:cNvPicPr>
            <a:picLocks noChangeAspect="1"/>
          </p:cNvPicPr>
          <p:nvPr/>
        </p:nvPicPr>
        <p:blipFill>
          <a:blip r:embed="rId3"/>
          <a:stretch>
            <a:fillRect/>
          </a:stretch>
        </p:blipFill>
        <p:spPr>
          <a:xfrm>
            <a:off x="6952472" y="914161"/>
            <a:ext cx="4552950" cy="4743928"/>
          </a:xfrm>
          <a:prstGeom prst="rect">
            <a:avLst/>
          </a:prstGeom>
          <a:ln>
            <a:solidFill>
              <a:schemeClr val="tx1"/>
            </a:solidFill>
          </a:ln>
        </p:spPr>
      </p:pic>
    </p:spTree>
    <p:extLst>
      <p:ext uri="{BB962C8B-B14F-4D97-AF65-F5344CB8AC3E}">
        <p14:creationId xmlns:p14="http://schemas.microsoft.com/office/powerpoint/2010/main" val="2838728891"/>
      </p:ext>
    </p:extLst>
  </p:cSld>
  <p:clrMapOvr>
    <a:masterClrMapping/>
  </p:clrMapOvr>
  <p:transition>
    <p:fade/>
  </p:transition>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630F1-5051-4E93-9C87-3C53BC5E769F}"/>
              </a:ext>
            </a:extLst>
          </p:cNvPr>
          <p:cNvSpPr>
            <a:spLocks noGrp="1"/>
          </p:cNvSpPr>
          <p:nvPr>
            <p:ph type="title"/>
          </p:nvPr>
        </p:nvSpPr>
        <p:spPr/>
        <p:txBody>
          <a:bodyPr/>
          <a:lstStyle/>
          <a:p>
            <a:r>
              <a:rPr lang="en-US" dirty="0"/>
              <a:t>Connected Sources</a:t>
            </a:r>
          </a:p>
        </p:txBody>
      </p:sp>
      <p:sp>
        <p:nvSpPr>
          <p:cNvPr id="3" name="Text Placeholder 2">
            <a:extLst>
              <a:ext uri="{FF2B5EF4-FFF2-40B4-BE49-F238E27FC236}">
                <a16:creationId xmlns:a16="http://schemas.microsoft.com/office/drawing/2014/main" id="{482C891D-307E-4D2E-9096-D2722E623048}"/>
              </a:ext>
            </a:extLst>
          </p:cNvPr>
          <p:cNvSpPr>
            <a:spLocks noGrp="1"/>
          </p:cNvSpPr>
          <p:nvPr>
            <p:ph type="body" sz="quarter" idx="10"/>
          </p:nvPr>
        </p:nvSpPr>
        <p:spPr>
          <a:xfrm>
            <a:off x="514220" y="5221418"/>
            <a:ext cx="11018520" cy="1465016"/>
          </a:xfrm>
        </p:spPr>
        <p:txBody>
          <a:bodyPr/>
          <a:lstStyle/>
          <a:p>
            <a:r>
              <a:rPr lang="en-US" dirty="0"/>
              <a:t>Connected Sources generate data</a:t>
            </a:r>
          </a:p>
          <a:p>
            <a:r>
              <a:rPr lang="en-US" dirty="0"/>
              <a:t>Data can be collected from Windows, Linux, SCOM and Azure Storage</a:t>
            </a:r>
          </a:p>
          <a:p>
            <a:endParaRPr lang="en-US" dirty="0"/>
          </a:p>
        </p:txBody>
      </p:sp>
      <p:pic>
        <p:nvPicPr>
          <p:cNvPr id="7" name="Picture 7" descr="VM agents in Azure and on-premises are providing data to a workspace. ">
            <a:extLst>
              <a:ext uri="{FF2B5EF4-FFF2-40B4-BE49-F238E27FC236}">
                <a16:creationId xmlns:a16="http://schemas.microsoft.com/office/drawing/2014/main" id="{50FEACF8-1FF7-4640-B743-FE9E57A624B3}"/>
              </a:ext>
            </a:extLst>
          </p:cNvPr>
          <p:cNvPicPr>
            <a:picLocks noChangeAspect="1"/>
          </p:cNvPicPr>
          <p:nvPr/>
        </p:nvPicPr>
        <p:blipFill>
          <a:blip r:embed="rId3"/>
          <a:stretch>
            <a:fillRect/>
          </a:stretch>
        </p:blipFill>
        <p:spPr>
          <a:xfrm>
            <a:off x="827088" y="1360003"/>
            <a:ext cx="10108388" cy="3772545"/>
          </a:xfrm>
          <a:prstGeom prst="rect">
            <a:avLst/>
          </a:prstGeom>
        </p:spPr>
      </p:pic>
    </p:spTree>
    <p:extLst>
      <p:ext uri="{BB962C8B-B14F-4D97-AF65-F5344CB8AC3E}">
        <p14:creationId xmlns:p14="http://schemas.microsoft.com/office/powerpoint/2010/main" val="282188384"/>
      </p:ext>
    </p:extLst>
  </p:cSld>
  <p:clrMapOvr>
    <a:masterClrMapping/>
  </p:clrMapOvr>
  <p:transition>
    <p:fade/>
  </p:transition>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630F1-5051-4E93-9C87-3C53BC5E769F}"/>
              </a:ext>
            </a:extLst>
          </p:cNvPr>
          <p:cNvSpPr>
            <a:spLocks noGrp="1"/>
          </p:cNvSpPr>
          <p:nvPr>
            <p:ph type="title"/>
          </p:nvPr>
        </p:nvSpPr>
        <p:spPr/>
        <p:txBody>
          <a:bodyPr/>
          <a:lstStyle/>
          <a:p>
            <a:r>
              <a:rPr lang="en-US" dirty="0"/>
              <a:t>Data Sources</a:t>
            </a:r>
          </a:p>
        </p:txBody>
      </p:sp>
      <p:sp>
        <p:nvSpPr>
          <p:cNvPr id="3" name="Text Placeholder 2">
            <a:extLst>
              <a:ext uri="{FF2B5EF4-FFF2-40B4-BE49-F238E27FC236}">
                <a16:creationId xmlns:a16="http://schemas.microsoft.com/office/drawing/2014/main" id="{482C891D-307E-4D2E-9096-D2722E623048}"/>
              </a:ext>
            </a:extLst>
          </p:cNvPr>
          <p:cNvSpPr>
            <a:spLocks noGrp="1"/>
          </p:cNvSpPr>
          <p:nvPr>
            <p:ph type="body" sz="quarter" idx="10"/>
          </p:nvPr>
        </p:nvSpPr>
        <p:spPr>
          <a:xfrm>
            <a:off x="553098" y="4754781"/>
            <a:ext cx="11018520" cy="1809726"/>
          </a:xfrm>
        </p:spPr>
        <p:txBody>
          <a:bodyPr/>
          <a:lstStyle/>
          <a:p>
            <a:r>
              <a:rPr lang="en-US" dirty="0"/>
              <a:t>Data sources include: Windows Event Logs, Windows Performance Counters, Linux Performance Counters, IIS Logs, Custom Fields, Custom Logs, and Syslog. </a:t>
            </a:r>
          </a:p>
          <a:p>
            <a:r>
              <a:rPr lang="en-US" dirty="0"/>
              <a:t>Each data source has additional configuration options.</a:t>
            </a:r>
          </a:p>
        </p:txBody>
      </p:sp>
      <p:pic>
        <p:nvPicPr>
          <p:cNvPr id="4" name="Picture 5" descr="Diagram showing how data is collected from various connected sources and stored as a set of records with its own set of properties. The data is then stored in the Repository.">
            <a:extLst>
              <a:ext uri="{FF2B5EF4-FFF2-40B4-BE49-F238E27FC236}">
                <a16:creationId xmlns:a16="http://schemas.microsoft.com/office/drawing/2014/main" id="{3A1E031E-F93A-4DB4-B83E-C5C38E0036A0}"/>
              </a:ext>
            </a:extLst>
          </p:cNvPr>
          <p:cNvPicPr>
            <a:picLocks noChangeAspect="1"/>
          </p:cNvPicPr>
          <p:nvPr/>
        </p:nvPicPr>
        <p:blipFill>
          <a:blip r:embed="rId3"/>
          <a:stretch>
            <a:fillRect/>
          </a:stretch>
        </p:blipFill>
        <p:spPr>
          <a:xfrm>
            <a:off x="1108788" y="1071507"/>
            <a:ext cx="9189097" cy="3548657"/>
          </a:xfrm>
          <a:prstGeom prst="rect">
            <a:avLst/>
          </a:prstGeom>
        </p:spPr>
      </p:pic>
    </p:spTree>
    <p:extLst>
      <p:ext uri="{BB962C8B-B14F-4D97-AF65-F5344CB8AC3E}">
        <p14:creationId xmlns:p14="http://schemas.microsoft.com/office/powerpoint/2010/main" val="1525277129"/>
      </p:ext>
    </p:extLst>
  </p:cSld>
  <p:clrMapOvr>
    <a:masterClrMapping/>
  </p:clrMapOvr>
  <p:transition>
    <p:fade/>
  </p:transition>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621376-13AB-4493-AA50-3523327179B5}"/>
              </a:ext>
            </a:extLst>
          </p:cNvPr>
          <p:cNvSpPr>
            <a:spLocks noGrp="1"/>
          </p:cNvSpPr>
          <p:nvPr>
            <p:ph type="title"/>
          </p:nvPr>
        </p:nvSpPr>
        <p:spPr>
          <a:xfrm>
            <a:off x="588263" y="457200"/>
            <a:ext cx="11018520" cy="553998"/>
          </a:xfrm>
        </p:spPr>
        <p:txBody>
          <a:bodyPr/>
          <a:lstStyle/>
          <a:p>
            <a:r>
              <a:rPr lang="en-US" b="1" dirty="0"/>
              <a:t>Log Analytics Querying</a:t>
            </a:r>
          </a:p>
        </p:txBody>
      </p:sp>
      <p:sp>
        <p:nvSpPr>
          <p:cNvPr id="5" name="Text Placeholder 4">
            <a:extLst>
              <a:ext uri="{FF2B5EF4-FFF2-40B4-BE49-F238E27FC236}">
                <a16:creationId xmlns:a16="http://schemas.microsoft.com/office/drawing/2014/main" id="{A58B3146-DCAC-4D71-BFC2-2AB05F09CDA2}"/>
              </a:ext>
            </a:extLst>
          </p:cNvPr>
          <p:cNvSpPr>
            <a:spLocks noGrp="1"/>
          </p:cNvSpPr>
          <p:nvPr>
            <p:ph type="body" sz="quarter" idx="10"/>
          </p:nvPr>
        </p:nvSpPr>
        <p:spPr>
          <a:xfrm>
            <a:off x="546100" y="1332242"/>
            <a:ext cx="5735061" cy="4213652"/>
          </a:xfrm>
        </p:spPr>
        <p:txBody>
          <a:bodyPr/>
          <a:lstStyle/>
          <a:p>
            <a:r>
              <a:rPr lang="en-US" dirty="0"/>
              <a:t>Log Analytics provides a query syntax </a:t>
            </a:r>
          </a:p>
          <a:p>
            <a:r>
              <a:rPr lang="en-US" dirty="0"/>
              <a:t>Quickly retrieve and consolidate data in the repository</a:t>
            </a:r>
          </a:p>
          <a:p>
            <a:r>
              <a:rPr lang="en-US" dirty="0"/>
              <a:t>Save or have log searches run automatically to create an alert </a:t>
            </a:r>
          </a:p>
          <a:p>
            <a:r>
              <a:rPr lang="en-US" dirty="0"/>
              <a:t>Export the data to Power BI or Excel</a:t>
            </a:r>
          </a:p>
        </p:txBody>
      </p:sp>
      <p:pic>
        <p:nvPicPr>
          <p:cNvPr id="3" name="Picture 5" descr="Screenshot of a Log Analytics query. Shows 120 results based on data source with bar chart visualizations of the query results.">
            <a:extLst>
              <a:ext uri="{FF2B5EF4-FFF2-40B4-BE49-F238E27FC236}">
                <a16:creationId xmlns:a16="http://schemas.microsoft.com/office/drawing/2014/main" id="{029BF8B2-8D48-4156-B9DB-F0E74AE01CF2}"/>
              </a:ext>
            </a:extLst>
          </p:cNvPr>
          <p:cNvPicPr>
            <a:picLocks noChangeAspect="1"/>
          </p:cNvPicPr>
          <p:nvPr/>
        </p:nvPicPr>
        <p:blipFill>
          <a:blip r:embed="rId3"/>
          <a:stretch>
            <a:fillRect/>
          </a:stretch>
        </p:blipFill>
        <p:spPr>
          <a:xfrm>
            <a:off x="6457514" y="1114587"/>
            <a:ext cx="5122506" cy="5225762"/>
          </a:xfrm>
          <a:prstGeom prst="rect">
            <a:avLst/>
          </a:prstGeom>
          <a:ln>
            <a:solidFill>
              <a:schemeClr val="tx1"/>
            </a:solidFill>
          </a:ln>
        </p:spPr>
      </p:pic>
    </p:spTree>
    <p:extLst>
      <p:ext uri="{BB962C8B-B14F-4D97-AF65-F5344CB8AC3E}">
        <p14:creationId xmlns:p14="http://schemas.microsoft.com/office/powerpoint/2010/main" val="3053248424"/>
      </p:ext>
    </p:extLst>
  </p:cSld>
  <p:clrMapOvr>
    <a:masterClrMapping/>
  </p:clrMapOvr>
  <p:transition>
    <p:fade/>
  </p:transition>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621376-13AB-4493-AA50-3523327179B5}"/>
              </a:ext>
            </a:extLst>
          </p:cNvPr>
          <p:cNvSpPr>
            <a:spLocks noGrp="1"/>
          </p:cNvSpPr>
          <p:nvPr>
            <p:ph type="title"/>
          </p:nvPr>
        </p:nvSpPr>
        <p:spPr>
          <a:xfrm>
            <a:off x="588263" y="457200"/>
            <a:ext cx="11018520" cy="553998"/>
          </a:xfrm>
        </p:spPr>
        <p:txBody>
          <a:bodyPr/>
          <a:lstStyle/>
          <a:p>
            <a:r>
              <a:rPr lang="en-US" b="1" dirty="0"/>
              <a:t>Query Language Syntax</a:t>
            </a:r>
          </a:p>
        </p:txBody>
      </p:sp>
      <p:sp>
        <p:nvSpPr>
          <p:cNvPr id="5" name="Text Placeholder 4">
            <a:extLst>
              <a:ext uri="{FF2B5EF4-FFF2-40B4-BE49-F238E27FC236}">
                <a16:creationId xmlns:a16="http://schemas.microsoft.com/office/drawing/2014/main" id="{A58B3146-DCAC-4D71-BFC2-2AB05F09CDA2}"/>
              </a:ext>
            </a:extLst>
          </p:cNvPr>
          <p:cNvSpPr>
            <a:spLocks noGrp="1"/>
          </p:cNvSpPr>
          <p:nvPr>
            <p:ph type="body" sz="quarter" idx="10"/>
          </p:nvPr>
        </p:nvSpPr>
        <p:spPr>
          <a:xfrm>
            <a:off x="861270" y="4511366"/>
            <a:ext cx="7638732" cy="1785104"/>
          </a:xfrm>
        </p:spPr>
        <p:txBody>
          <a:bodyPr/>
          <a:lstStyle/>
          <a:p>
            <a:pPr marL="228600" lvl="1" indent="0">
              <a:buNone/>
            </a:pPr>
            <a:r>
              <a:rPr lang="en-US" dirty="0">
                <a:latin typeface="Consolas" panose="020B0609020204030204" pitchFamily="49" charset="0"/>
              </a:rPr>
              <a:t>Event</a:t>
            </a:r>
          </a:p>
          <a:p>
            <a:pPr marL="228600" lvl="1" indent="0">
              <a:buNone/>
            </a:pPr>
            <a:r>
              <a:rPr lang="en-US" dirty="0">
                <a:latin typeface="Consolas" panose="020B0609020204030204" pitchFamily="49" charset="0"/>
              </a:rPr>
              <a:t>| where (EventLevelName == "Error")</a:t>
            </a:r>
          </a:p>
          <a:p>
            <a:pPr marL="228600" lvl="1" indent="0">
              <a:buNone/>
            </a:pPr>
            <a:r>
              <a:rPr lang="en-US" dirty="0">
                <a:latin typeface="Consolas" panose="020B0609020204030204" pitchFamily="49" charset="0"/>
              </a:rPr>
              <a:t>| where (TimeGenerated &gt; ago(1days))</a:t>
            </a:r>
          </a:p>
          <a:p>
            <a:pPr marL="228600" lvl="1" indent="0">
              <a:buNone/>
            </a:pPr>
            <a:r>
              <a:rPr lang="en-US" dirty="0">
                <a:latin typeface="Consolas" panose="020B0609020204030204" pitchFamily="49" charset="0"/>
              </a:rPr>
              <a:t>| summarize ErrorCount = count() by Computer</a:t>
            </a:r>
          </a:p>
          <a:p>
            <a:pPr marL="228600" lvl="1" indent="0">
              <a:buNone/>
            </a:pPr>
            <a:r>
              <a:rPr lang="en-US" dirty="0">
                <a:latin typeface="Consolas" panose="020B0609020204030204" pitchFamily="49" charset="0"/>
              </a:rPr>
              <a:t>| top 10 by ErrorCount desc</a:t>
            </a:r>
          </a:p>
        </p:txBody>
      </p:sp>
      <p:pic>
        <p:nvPicPr>
          <p:cNvPr id="6" name="Picture 5" descr="Illustration showing how Log Analytics queries are built from data in dedicated tables in a Log Analytics workspace. An example of a query is given that uses the main query tables (Event, Syslog, Heartbeat, and Alert).">
            <a:extLst>
              <a:ext uri="{FF2B5EF4-FFF2-40B4-BE49-F238E27FC236}">
                <a16:creationId xmlns:a16="http://schemas.microsoft.com/office/drawing/2014/main" id="{1EDFD141-9E91-43BB-8AD9-9C5B8BA7E06C}"/>
              </a:ext>
            </a:extLst>
          </p:cNvPr>
          <p:cNvPicPr/>
          <p:nvPr/>
        </p:nvPicPr>
        <p:blipFill>
          <a:blip r:embed="rId3"/>
          <a:stretch>
            <a:fillRect/>
          </a:stretch>
        </p:blipFill>
        <p:spPr>
          <a:xfrm>
            <a:off x="1036615" y="1447591"/>
            <a:ext cx="7375982" cy="2982521"/>
          </a:xfrm>
          <a:prstGeom prst="rect">
            <a:avLst/>
          </a:prstGeom>
        </p:spPr>
      </p:pic>
    </p:spTree>
    <p:extLst>
      <p:ext uri="{BB962C8B-B14F-4D97-AF65-F5344CB8AC3E}">
        <p14:creationId xmlns:p14="http://schemas.microsoft.com/office/powerpoint/2010/main" val="3742336202"/>
      </p:ext>
    </p:extLst>
  </p:cSld>
  <p:clrMapOvr>
    <a:masterClrMapping/>
  </p:clrMapOvr>
  <p:transition>
    <p:fade/>
  </p:transition>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6" y="3035808"/>
            <a:ext cx="10764656" cy="498598"/>
          </a:xfrm>
        </p:spPr>
        <p:txBody>
          <a:bodyPr/>
          <a:lstStyle/>
          <a:p>
            <a:r>
              <a:rPr lang="en-US" dirty="0"/>
              <a:t>Network Watcher</a:t>
            </a:r>
          </a:p>
        </p:txBody>
      </p:sp>
    </p:spTree>
    <p:extLst>
      <p:ext uri="{BB962C8B-B14F-4D97-AF65-F5344CB8AC3E}">
        <p14:creationId xmlns:p14="http://schemas.microsoft.com/office/powerpoint/2010/main" val="2425073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2FB1F-5AB3-4049-A586-FF1938836FA3}"/>
              </a:ext>
            </a:extLst>
          </p:cNvPr>
          <p:cNvSpPr>
            <a:spLocks noGrp="1"/>
          </p:cNvSpPr>
          <p:nvPr>
            <p:ph type="title"/>
          </p:nvPr>
        </p:nvSpPr>
        <p:spPr/>
        <p:txBody>
          <a:bodyPr/>
          <a:lstStyle/>
          <a:p>
            <a:r>
              <a:rPr lang="en-US" dirty="0"/>
              <a:t>Network Watcher Overview</a:t>
            </a:r>
          </a:p>
        </p:txBody>
      </p:sp>
      <p:sp>
        <p:nvSpPr>
          <p:cNvPr id="3" name="Text Placeholder 2">
            <a:extLst>
              <a:ext uri="{FF2B5EF4-FFF2-40B4-BE49-F238E27FC236}">
                <a16:creationId xmlns:a16="http://schemas.microsoft.com/office/drawing/2014/main" id="{97646B31-8D71-49FF-8D10-412C49985820}"/>
              </a:ext>
            </a:extLst>
          </p:cNvPr>
          <p:cNvSpPr>
            <a:spLocks noGrp="1"/>
          </p:cNvSpPr>
          <p:nvPr>
            <p:ph type="body" sz="quarter" idx="10"/>
          </p:nvPr>
        </p:nvSpPr>
        <p:spPr>
          <a:xfrm>
            <a:off x="584200" y="1435497"/>
            <a:ext cx="11018520" cy="6118598"/>
          </a:xfrm>
        </p:spPr>
        <p:txBody>
          <a:bodyPr vert="horz" wrap="square" lIns="0" tIns="0" rIns="0" bIns="0" rtlCol="0" anchor="t">
            <a:spAutoFit/>
          </a:bodyPr>
          <a:lstStyle/>
          <a:p>
            <a:r>
              <a:rPr lang="en-US" dirty="0"/>
              <a:t>Network Watcher</a:t>
            </a:r>
          </a:p>
          <a:p>
            <a:r>
              <a:rPr lang="en-US" dirty="0"/>
              <a:t>Network Watcher Diagnostics</a:t>
            </a:r>
          </a:p>
          <a:p>
            <a:r>
              <a:rPr lang="en-US" dirty="0"/>
              <a:t>Diagnostics – IP Flow Verify</a:t>
            </a:r>
          </a:p>
          <a:p>
            <a:r>
              <a:rPr lang="en-US" dirty="0"/>
              <a:t>Diagnostics – Next Hop</a:t>
            </a:r>
          </a:p>
          <a:p>
            <a:r>
              <a:rPr lang="en-US" dirty="0">
                <a:latin typeface="Segoe UI Semilight"/>
                <a:cs typeface="Segoe UI Semilight"/>
              </a:rPr>
              <a:t>Diagnostics – Effective Security Rules</a:t>
            </a:r>
          </a:p>
          <a:p>
            <a:r>
              <a:rPr lang="en-US" dirty="0">
                <a:latin typeface="Segoe UI Semilight"/>
                <a:cs typeface="Segoe UI Semilight"/>
              </a:rPr>
              <a:t>Diagnostics – VPN Troubleshoot</a:t>
            </a:r>
            <a:endParaRPr lang="en-US" dirty="0"/>
          </a:p>
          <a:p>
            <a:r>
              <a:rPr lang="en-US" dirty="0">
                <a:latin typeface="Segoe UI Semilight"/>
                <a:cs typeface="Segoe UI Semilight"/>
              </a:rPr>
              <a:t>Diagnostics – Packet Capture</a:t>
            </a:r>
          </a:p>
          <a:p>
            <a:r>
              <a:rPr lang="en-US" dirty="0">
                <a:latin typeface="Segoe UI Semilight"/>
                <a:cs typeface="Segoe UI Semilight"/>
              </a:rPr>
              <a:t>Diagnostics - Connection Troubleshoot</a:t>
            </a:r>
          </a:p>
          <a:p>
            <a:r>
              <a:rPr lang="en-US" dirty="0">
                <a:latin typeface="Segoe UI Semilight"/>
                <a:cs typeface="Segoe UI Semilight"/>
              </a:rPr>
              <a:t>Logs - NSG Flow Logs</a:t>
            </a:r>
          </a:p>
          <a:p>
            <a:r>
              <a:rPr lang="en-US" dirty="0">
                <a:latin typeface="Segoe UI Semilight"/>
                <a:cs typeface="Segoe UI Semilight"/>
              </a:rPr>
              <a:t>Monitoring - Topology</a:t>
            </a:r>
            <a:endParaRPr lang="en-US" dirty="0"/>
          </a:p>
          <a:p>
            <a:endParaRPr lang="en-US" dirty="0"/>
          </a:p>
          <a:p>
            <a:endParaRPr lang="en-US" dirty="0"/>
          </a:p>
        </p:txBody>
      </p:sp>
    </p:spTree>
    <p:extLst>
      <p:ext uri="{BB962C8B-B14F-4D97-AF65-F5344CB8AC3E}">
        <p14:creationId xmlns:p14="http://schemas.microsoft.com/office/powerpoint/2010/main" val="292544392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993AA-4DA8-4B19-9E38-18F12BE14C8A}"/>
              </a:ext>
            </a:extLst>
          </p:cNvPr>
          <p:cNvSpPr>
            <a:spLocks noGrp="1"/>
          </p:cNvSpPr>
          <p:nvPr>
            <p:ph type="title"/>
          </p:nvPr>
        </p:nvSpPr>
        <p:spPr/>
        <p:txBody>
          <a:bodyPr/>
          <a:lstStyle/>
          <a:p>
            <a:r>
              <a:rPr lang="en-US" dirty="0">
                <a:cs typeface="Segoe UI"/>
              </a:rPr>
              <a:t>Cost Savings</a:t>
            </a:r>
            <a:endParaRPr lang="en-US" dirty="0"/>
          </a:p>
        </p:txBody>
      </p:sp>
      <p:sp>
        <p:nvSpPr>
          <p:cNvPr id="3" name="Text Placeholder 2">
            <a:extLst>
              <a:ext uri="{FF2B5EF4-FFF2-40B4-BE49-F238E27FC236}">
                <a16:creationId xmlns:a16="http://schemas.microsoft.com/office/drawing/2014/main" id="{FBDC0826-31A4-428E-936A-04976BF88A28}"/>
              </a:ext>
            </a:extLst>
          </p:cNvPr>
          <p:cNvSpPr>
            <a:spLocks noGrp="1"/>
          </p:cNvSpPr>
          <p:nvPr>
            <p:ph type="body" sz="quarter" idx="10"/>
          </p:nvPr>
        </p:nvSpPr>
        <p:spPr>
          <a:xfrm>
            <a:off x="584199" y="1435497"/>
            <a:ext cx="6699827" cy="4567404"/>
          </a:xfrm>
        </p:spPr>
        <p:txBody>
          <a:bodyPr vert="horz" wrap="square" lIns="0" tIns="0" rIns="0" bIns="0" rtlCol="0" anchor="t">
            <a:spAutoFit/>
          </a:bodyPr>
          <a:lstStyle/>
          <a:p>
            <a:pPr algn="just"/>
            <a:r>
              <a:rPr lang="en-US" b="1" dirty="0">
                <a:latin typeface="Segoe UI Semilight"/>
                <a:cs typeface="Segoe UI Semilight"/>
              </a:rPr>
              <a:t>Azure Reservations</a:t>
            </a:r>
            <a:r>
              <a:rPr lang="en-US" dirty="0">
                <a:latin typeface="Segoe UI Semilight"/>
                <a:cs typeface="Segoe UI Semilight"/>
              </a:rPr>
              <a:t> - helps you save money by pre-paying for services</a:t>
            </a:r>
          </a:p>
          <a:p>
            <a:pPr algn="just"/>
            <a:r>
              <a:rPr lang="en-US" b="1" dirty="0">
                <a:latin typeface="Segoe UI Semilight"/>
                <a:cs typeface="Segoe UI Semilight"/>
              </a:rPr>
              <a:t>Azure Hybrid Benefits</a:t>
            </a:r>
            <a:r>
              <a:rPr lang="en-US" dirty="0">
                <a:latin typeface="Segoe UI Semilight"/>
                <a:cs typeface="Segoe UI Semilight"/>
              </a:rPr>
              <a:t> - use Windows Server and SQL Server on-premises licenses with Software Assurance </a:t>
            </a:r>
          </a:p>
          <a:p>
            <a:pPr algn="just"/>
            <a:r>
              <a:rPr lang="en-US" b="1" dirty="0">
                <a:latin typeface="Segoe UI Semilight"/>
                <a:cs typeface="Segoe UI Semilight"/>
              </a:rPr>
              <a:t>Azure Credits</a:t>
            </a:r>
            <a:r>
              <a:rPr lang="en-US" dirty="0">
                <a:latin typeface="Segoe UI Semilight"/>
                <a:cs typeface="Segoe UI Semilight"/>
              </a:rPr>
              <a:t> - monthly credit benefit that allows you to experiment with, develop, and test new solutions on Azure</a:t>
            </a:r>
          </a:p>
          <a:p>
            <a:pPr algn="just"/>
            <a:r>
              <a:rPr lang="en-US" b="1" dirty="0">
                <a:latin typeface="Segoe UI Semilight"/>
                <a:cs typeface="Segoe UI Semilight"/>
              </a:rPr>
              <a:t>Regions</a:t>
            </a:r>
            <a:r>
              <a:rPr lang="en-US" dirty="0">
                <a:latin typeface="Segoe UI Semilight"/>
                <a:cs typeface="Segoe UI Semilight"/>
              </a:rPr>
              <a:t> - Choose low-cost locations and regions</a:t>
            </a:r>
          </a:p>
        </p:txBody>
      </p:sp>
      <p:pic>
        <p:nvPicPr>
          <p:cNvPr id="7" name="Picture 7" descr="Bar chart with three bars. The largest bar is pay-as-you-go. The next bar is 72% savings with Azure reseved instances. The last bar is 80% savings with Azure reserved instances and Azure hybrid benefit.">
            <a:extLst>
              <a:ext uri="{FF2B5EF4-FFF2-40B4-BE49-F238E27FC236}">
                <a16:creationId xmlns:a16="http://schemas.microsoft.com/office/drawing/2014/main" id="{36559633-0BF0-4FF7-BD5F-B5563A55A684}"/>
              </a:ext>
            </a:extLst>
          </p:cNvPr>
          <p:cNvPicPr>
            <a:picLocks noChangeAspect="1"/>
          </p:cNvPicPr>
          <p:nvPr/>
        </p:nvPicPr>
        <p:blipFill>
          <a:blip r:embed="rId3"/>
          <a:stretch>
            <a:fillRect/>
          </a:stretch>
        </p:blipFill>
        <p:spPr>
          <a:xfrm>
            <a:off x="7444451" y="1710321"/>
            <a:ext cx="4190035" cy="3456650"/>
          </a:xfrm>
          <a:prstGeom prst="rect">
            <a:avLst/>
          </a:prstGeom>
        </p:spPr>
      </p:pic>
    </p:spTree>
    <p:extLst>
      <p:ext uri="{BB962C8B-B14F-4D97-AF65-F5344CB8AC3E}">
        <p14:creationId xmlns:p14="http://schemas.microsoft.com/office/powerpoint/2010/main" val="3257352775"/>
      </p:ext>
    </p:extLst>
  </p:cSld>
  <p:clrMapOvr>
    <a:masterClrMapping/>
  </p:clrMapOvr>
  <p:transition>
    <p:fade/>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solidFill>
                  <a:schemeClr val="tx1"/>
                </a:solidFill>
              </a:rPr>
              <a:t>Network Watcher</a:t>
            </a:r>
          </a:p>
        </p:txBody>
      </p:sp>
      <p:sp>
        <p:nvSpPr>
          <p:cNvPr id="6" name="Text Placeholder 5"/>
          <p:cNvSpPr>
            <a:spLocks noGrp="1"/>
          </p:cNvSpPr>
          <p:nvPr>
            <p:ph type="body" sz="quarter" idx="10"/>
          </p:nvPr>
        </p:nvSpPr>
        <p:spPr>
          <a:xfrm>
            <a:off x="584200" y="1435100"/>
            <a:ext cx="5659681" cy="4653582"/>
          </a:xfrm>
        </p:spPr>
        <p:txBody>
          <a:bodyPr/>
          <a:lstStyle/>
          <a:p>
            <a:r>
              <a:rPr lang="en-US" dirty="0"/>
              <a:t>Is a regional service</a:t>
            </a:r>
          </a:p>
          <a:p>
            <a:r>
              <a:rPr lang="en-US" dirty="0"/>
              <a:t>Provides tools to monitor, diagnose, view metrics, and enable or disable logs</a:t>
            </a:r>
          </a:p>
          <a:p>
            <a:r>
              <a:rPr lang="en-US" dirty="0"/>
              <a:t>Provides scenario level monitoring so you can diagnose problems at an end to end network level view</a:t>
            </a:r>
          </a:p>
          <a:p>
            <a:r>
              <a:rPr lang="en-US" dirty="0"/>
              <a:t>Provides a visual representation of your networking elements</a:t>
            </a:r>
          </a:p>
          <a:p>
            <a:endParaRPr lang="en-US" dirty="0"/>
          </a:p>
        </p:txBody>
      </p:sp>
      <p:pic>
        <p:nvPicPr>
          <p:cNvPr id="7" name="Picture 6" descr="A screenshot of the connectivity troubleshoot check graph view of the Azure Network Watcher Connection Troubleshoot tool. Accessed from the portal and showing the topology of Azure VM source and destination.">
            <a:extLst>
              <a:ext uri="{FF2B5EF4-FFF2-40B4-BE49-F238E27FC236}">
                <a16:creationId xmlns:a16="http://schemas.microsoft.com/office/drawing/2014/main" id="{A2DD388E-CB52-4F9D-8D33-431050680D94}"/>
              </a:ext>
            </a:extLst>
          </p:cNvPr>
          <p:cNvPicPr>
            <a:picLocks noChangeAspect="1"/>
          </p:cNvPicPr>
          <p:nvPr/>
        </p:nvPicPr>
        <p:blipFill>
          <a:blip r:embed="rId3"/>
          <a:stretch>
            <a:fillRect/>
          </a:stretch>
        </p:blipFill>
        <p:spPr>
          <a:xfrm>
            <a:off x="6709743" y="1362177"/>
            <a:ext cx="5173313" cy="4151934"/>
          </a:xfrm>
          <a:prstGeom prst="rect">
            <a:avLst/>
          </a:prstGeom>
        </p:spPr>
      </p:pic>
    </p:spTree>
    <p:extLst>
      <p:ext uri="{BB962C8B-B14F-4D97-AF65-F5344CB8AC3E}">
        <p14:creationId xmlns:p14="http://schemas.microsoft.com/office/powerpoint/2010/main" val="281404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tx1"/>
                </a:solidFill>
              </a:rPr>
              <a:t>Network Watcher Diagnostics </a:t>
            </a:r>
          </a:p>
        </p:txBody>
      </p:sp>
      <p:sp>
        <p:nvSpPr>
          <p:cNvPr id="6" name="Text Placeholder 5"/>
          <p:cNvSpPr>
            <a:spLocks noGrp="1"/>
          </p:cNvSpPr>
          <p:nvPr>
            <p:ph type="body" sz="quarter" idx="10"/>
          </p:nvPr>
        </p:nvSpPr>
        <p:spPr>
          <a:xfrm>
            <a:off x="588263" y="1387719"/>
            <a:ext cx="6367463" cy="3767185"/>
          </a:xfrm>
        </p:spPr>
        <p:txBody>
          <a:bodyPr vert="horz" wrap="square" lIns="0" tIns="0" rIns="0" bIns="0" rtlCol="0" anchor="t">
            <a:spAutoFit/>
          </a:bodyPr>
          <a:lstStyle/>
          <a:p>
            <a:r>
              <a:rPr lang="en-US" sz="2400" b="1" dirty="0">
                <a:latin typeface="Segoe UI Semilight"/>
                <a:cs typeface="Segoe UI Semilight"/>
              </a:rPr>
              <a:t>IP Flow Verify </a:t>
            </a:r>
            <a:r>
              <a:rPr lang="en-US" sz="2400" dirty="0">
                <a:latin typeface="Segoe UI Semilight"/>
                <a:cs typeface="Segoe UI Semilight"/>
              </a:rPr>
              <a:t>diagnoses connectivity issues</a:t>
            </a:r>
          </a:p>
          <a:p>
            <a:r>
              <a:rPr lang="en-US" sz="2400" b="1" dirty="0">
                <a:latin typeface="Segoe UI Semilight"/>
                <a:cs typeface="Segoe UI Semilight"/>
              </a:rPr>
              <a:t>Next Hop</a:t>
            </a:r>
            <a:r>
              <a:rPr lang="en-US" sz="2400" dirty="0">
                <a:latin typeface="Segoe UI Semilight"/>
                <a:cs typeface="Segoe UI Semilight"/>
              </a:rPr>
              <a:t> determines if traffic is being correctly routed</a:t>
            </a:r>
            <a:endParaRPr lang="en-US" sz="2400" dirty="0"/>
          </a:p>
          <a:p>
            <a:r>
              <a:rPr lang="en-US" sz="2400" b="1" dirty="0">
                <a:latin typeface="Segoe UI Semilight"/>
                <a:cs typeface="Segoe UI Semilight"/>
              </a:rPr>
              <a:t>VPN Diagnostics </a:t>
            </a:r>
            <a:r>
              <a:rPr lang="en-US" sz="2400" dirty="0">
                <a:latin typeface="Segoe UI Semilight"/>
                <a:cs typeface="Segoe UI Semilight"/>
              </a:rPr>
              <a:t>troubleshoots gateways and connections</a:t>
            </a:r>
          </a:p>
          <a:p>
            <a:r>
              <a:rPr lang="en-US" sz="2400" b="1" dirty="0">
                <a:latin typeface="Segoe UI Semilight"/>
                <a:cs typeface="Segoe UI Semilight"/>
              </a:rPr>
              <a:t>NSG Flow Logs </a:t>
            </a:r>
            <a:r>
              <a:rPr lang="en-US" sz="2400" dirty="0">
                <a:latin typeface="Segoe UI Semilight"/>
                <a:cs typeface="Segoe UI Semilight"/>
              </a:rPr>
              <a:t>maps IP traffic through a network security group</a:t>
            </a:r>
          </a:p>
          <a:p>
            <a:r>
              <a:rPr lang="en-US" sz="2400" b="1" dirty="0">
                <a:latin typeface="Segoe UI Semilight"/>
                <a:cs typeface="Segoe UI Semilight"/>
              </a:rPr>
              <a:t>Connection troubleshoot </a:t>
            </a:r>
            <a:r>
              <a:rPr lang="en-US" sz="2400" dirty="0">
                <a:latin typeface="Segoe UI Semilight"/>
                <a:cs typeface="Segoe UI Semilight"/>
              </a:rPr>
              <a:t>shows connectivity between source VM and destination</a:t>
            </a:r>
          </a:p>
          <a:p>
            <a:r>
              <a:rPr lang="en-US" sz="2400" b="1" dirty="0">
                <a:latin typeface="Segoe UI Semilight"/>
                <a:cs typeface="Segoe UI Semilight"/>
              </a:rPr>
              <a:t>Topology </a:t>
            </a:r>
            <a:r>
              <a:rPr lang="en-US" sz="2400" dirty="0">
                <a:latin typeface="Segoe UI Semilight"/>
                <a:cs typeface="Segoe UI Semilight"/>
              </a:rPr>
              <a:t>generates a visual diagram of resources</a:t>
            </a:r>
            <a:endParaRPr lang="en-US" sz="2400" dirty="0"/>
          </a:p>
          <a:p>
            <a:endParaRPr lang="en-US" sz="2400" dirty="0"/>
          </a:p>
        </p:txBody>
      </p:sp>
      <p:pic>
        <p:nvPicPr>
          <p:cNvPr id="2" name="Picture 2" descr="Screenshot of the Network Watcher page. Four headings are highlighted: Monitoring, Network Diagnostic Tools, Metrics, and Logs.">
            <a:extLst>
              <a:ext uri="{FF2B5EF4-FFF2-40B4-BE49-F238E27FC236}">
                <a16:creationId xmlns:a16="http://schemas.microsoft.com/office/drawing/2014/main" id="{3ADF79BC-3101-48C2-9429-44DE4E195CBE}"/>
              </a:ext>
            </a:extLst>
          </p:cNvPr>
          <p:cNvPicPr>
            <a:picLocks noChangeAspect="1"/>
          </p:cNvPicPr>
          <p:nvPr/>
        </p:nvPicPr>
        <p:blipFill>
          <a:blip r:embed="rId3"/>
          <a:stretch>
            <a:fillRect/>
          </a:stretch>
        </p:blipFill>
        <p:spPr>
          <a:xfrm>
            <a:off x="6983250" y="1910900"/>
            <a:ext cx="4764832" cy="3104312"/>
          </a:xfrm>
          <a:prstGeom prst="rect">
            <a:avLst/>
          </a:prstGeom>
          <a:ln>
            <a:solidFill>
              <a:schemeClr val="tx1"/>
            </a:solidFill>
          </a:ln>
        </p:spPr>
      </p:pic>
    </p:spTree>
    <p:extLst>
      <p:ext uri="{BB962C8B-B14F-4D97-AF65-F5344CB8AC3E}">
        <p14:creationId xmlns:p14="http://schemas.microsoft.com/office/powerpoint/2010/main" val="327474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75382-A4CE-48F3-A068-9D22C12CFA9C}"/>
              </a:ext>
            </a:extLst>
          </p:cNvPr>
          <p:cNvSpPr>
            <a:spLocks noGrp="1"/>
          </p:cNvSpPr>
          <p:nvPr>
            <p:ph type="title"/>
          </p:nvPr>
        </p:nvSpPr>
        <p:spPr/>
        <p:txBody>
          <a:bodyPr/>
          <a:lstStyle/>
          <a:p>
            <a:r>
              <a:rPr lang="en-US" dirty="0">
                <a:cs typeface="Segoe UI"/>
              </a:rPr>
              <a:t>Diagnostics - IP Flow Verify</a:t>
            </a:r>
            <a:endParaRPr lang="en-US" dirty="0"/>
          </a:p>
        </p:txBody>
      </p:sp>
      <p:sp>
        <p:nvSpPr>
          <p:cNvPr id="3" name="Text Placeholder 2">
            <a:extLst>
              <a:ext uri="{FF2B5EF4-FFF2-40B4-BE49-F238E27FC236}">
                <a16:creationId xmlns:a16="http://schemas.microsoft.com/office/drawing/2014/main" id="{65CB57E9-EF3B-48B0-85F3-FCE5497163D4}"/>
              </a:ext>
            </a:extLst>
          </p:cNvPr>
          <p:cNvSpPr>
            <a:spLocks noGrp="1"/>
          </p:cNvSpPr>
          <p:nvPr>
            <p:ph type="body" sz="quarter" idx="10"/>
          </p:nvPr>
        </p:nvSpPr>
        <p:spPr>
          <a:xfrm>
            <a:off x="588992" y="1660742"/>
            <a:ext cx="4481615" cy="3533275"/>
          </a:xfrm>
        </p:spPr>
        <p:txBody>
          <a:bodyPr vert="horz" wrap="square" lIns="0" tIns="0" rIns="0" bIns="0" rtlCol="0" anchor="t">
            <a:spAutoFit/>
          </a:bodyPr>
          <a:lstStyle/>
          <a:p>
            <a:r>
              <a:rPr lang="en-US" dirty="0">
                <a:latin typeface="Segoe UI Semilight"/>
                <a:cs typeface="Segoe UI Semilight"/>
              </a:rPr>
              <a:t>Diagnose connectivity issues from or to the internet and from or to the on-premises environment. Ideal for ensuring security rules are being correctly applied.</a:t>
            </a:r>
          </a:p>
          <a:p>
            <a:endParaRPr lang="en-US" dirty="0"/>
          </a:p>
        </p:txBody>
      </p:sp>
      <p:pic>
        <p:nvPicPr>
          <p:cNvPr id="5" name="Picture 5" descr="A screenshot of IP Flow Verify.  Protocol is TCP. Direction is Inbound. Local IP address is 10.1.1.4. Local port is 3389. Remote IP address is 13.24.35.46. Remote port is 3389. Access is denied due to DenyAllInBound rule.">
            <a:extLst>
              <a:ext uri="{FF2B5EF4-FFF2-40B4-BE49-F238E27FC236}">
                <a16:creationId xmlns:a16="http://schemas.microsoft.com/office/drawing/2014/main" id="{D93CDF2D-7131-4F28-878D-8771FFC671DD}"/>
              </a:ext>
            </a:extLst>
          </p:cNvPr>
          <p:cNvPicPr>
            <a:picLocks noChangeAspect="1"/>
          </p:cNvPicPr>
          <p:nvPr/>
        </p:nvPicPr>
        <p:blipFill>
          <a:blip r:embed="rId2"/>
          <a:stretch>
            <a:fillRect/>
          </a:stretch>
        </p:blipFill>
        <p:spPr>
          <a:xfrm>
            <a:off x="5456601" y="1658909"/>
            <a:ext cx="6110473" cy="3199623"/>
          </a:xfrm>
          <a:prstGeom prst="rect">
            <a:avLst/>
          </a:prstGeom>
          <a:ln>
            <a:solidFill>
              <a:schemeClr val="tx1"/>
            </a:solidFill>
          </a:ln>
        </p:spPr>
      </p:pic>
    </p:spTree>
    <p:extLst>
      <p:ext uri="{BB962C8B-B14F-4D97-AF65-F5344CB8AC3E}">
        <p14:creationId xmlns:p14="http://schemas.microsoft.com/office/powerpoint/2010/main" val="4191966929"/>
      </p:ext>
    </p:extLst>
  </p:cSld>
  <p:clrMapOvr>
    <a:masterClrMapping/>
  </p:clrMapOvr>
  <p:transition>
    <p:fade/>
  </p:transition>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Diagnostics - Next Hop</a:t>
            </a:r>
          </a:p>
        </p:txBody>
      </p:sp>
      <p:sp>
        <p:nvSpPr>
          <p:cNvPr id="7" name="Text Placeholder 6">
            <a:extLst>
              <a:ext uri="{FF2B5EF4-FFF2-40B4-BE49-F238E27FC236}">
                <a16:creationId xmlns:a16="http://schemas.microsoft.com/office/drawing/2014/main" id="{62882EB7-438F-43CB-91FF-E69A85C5034A}"/>
              </a:ext>
            </a:extLst>
          </p:cNvPr>
          <p:cNvSpPr>
            <a:spLocks noGrp="1"/>
          </p:cNvSpPr>
          <p:nvPr>
            <p:ph type="body" sz="quarter" idx="10"/>
          </p:nvPr>
        </p:nvSpPr>
        <p:spPr>
          <a:xfrm>
            <a:off x="584200" y="2470477"/>
            <a:ext cx="4831862" cy="2240613"/>
          </a:xfrm>
        </p:spPr>
        <p:txBody>
          <a:bodyPr/>
          <a:lstStyle/>
          <a:p>
            <a:pPr marL="0" indent="0">
              <a:buNone/>
            </a:pPr>
            <a:r>
              <a:rPr lang="en-US" dirty="0"/>
              <a:t>Helps with determining whether traffic is being directed to the intended destination by showing the next hop</a:t>
            </a:r>
          </a:p>
          <a:p>
            <a:endParaRPr lang="en-US" dirty="0"/>
          </a:p>
        </p:txBody>
      </p:sp>
      <p:pic>
        <p:nvPicPr>
          <p:cNvPr id="2" name="Picture 3" descr="Screenshot of the Next hop page. The Next hop button is highlighted showing that the next hop is a virtual appliance on IP address 10.1.1.100.">
            <a:extLst>
              <a:ext uri="{FF2B5EF4-FFF2-40B4-BE49-F238E27FC236}">
                <a16:creationId xmlns:a16="http://schemas.microsoft.com/office/drawing/2014/main" id="{097391FB-CD7D-481A-ADFC-FEF70E8A4549}"/>
              </a:ext>
            </a:extLst>
          </p:cNvPr>
          <p:cNvPicPr>
            <a:picLocks noChangeAspect="1"/>
          </p:cNvPicPr>
          <p:nvPr/>
        </p:nvPicPr>
        <p:blipFill>
          <a:blip r:embed="rId3"/>
          <a:stretch>
            <a:fillRect/>
          </a:stretch>
        </p:blipFill>
        <p:spPr>
          <a:xfrm>
            <a:off x="5703506" y="1280566"/>
            <a:ext cx="4778037" cy="5024812"/>
          </a:xfrm>
          <a:prstGeom prst="rect">
            <a:avLst/>
          </a:prstGeom>
          <a:ln>
            <a:solidFill>
              <a:schemeClr val="tx1"/>
            </a:solidFill>
          </a:ln>
        </p:spPr>
      </p:pic>
    </p:spTree>
    <p:extLst>
      <p:ext uri="{BB962C8B-B14F-4D97-AF65-F5344CB8AC3E}">
        <p14:creationId xmlns:p14="http://schemas.microsoft.com/office/powerpoint/2010/main" val="3712709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cs typeface="Segoe UI"/>
              </a:rPr>
              <a:t>Diagnostics - Effective Security Rules</a:t>
            </a:r>
            <a:endParaRPr lang="en-US" dirty="0"/>
          </a:p>
        </p:txBody>
      </p:sp>
      <p:sp>
        <p:nvSpPr>
          <p:cNvPr id="7" name="Text Placeholder 6">
            <a:extLst>
              <a:ext uri="{FF2B5EF4-FFF2-40B4-BE49-F238E27FC236}">
                <a16:creationId xmlns:a16="http://schemas.microsoft.com/office/drawing/2014/main" id="{62882EB7-438F-43CB-91FF-E69A85C5034A}"/>
              </a:ext>
            </a:extLst>
          </p:cNvPr>
          <p:cNvSpPr>
            <a:spLocks noGrp="1"/>
          </p:cNvSpPr>
          <p:nvPr>
            <p:ph type="body" sz="quarter" idx="10"/>
          </p:nvPr>
        </p:nvSpPr>
        <p:spPr>
          <a:xfrm>
            <a:off x="711909" y="5224745"/>
            <a:ext cx="10995974" cy="1378839"/>
          </a:xfrm>
        </p:spPr>
        <p:txBody>
          <a:bodyPr vert="horz" wrap="square" lIns="0" tIns="0" rIns="0" bIns="0" rtlCol="0" anchor="t">
            <a:spAutoFit/>
          </a:bodyPr>
          <a:lstStyle/>
          <a:p>
            <a:pPr marL="0" indent="0">
              <a:buNone/>
            </a:pPr>
            <a:r>
              <a:rPr lang="en-US" dirty="0">
                <a:latin typeface="Segoe UI Semilight"/>
                <a:cs typeface="Segoe UI Semilight"/>
              </a:rPr>
              <a:t>Details the Effective Security Rules (inbound and outbound) of the Network Interface card of a Virtual Machine.</a:t>
            </a:r>
            <a:endParaRPr lang="en-US" dirty="0"/>
          </a:p>
          <a:p>
            <a:endParaRPr lang="en-US" dirty="0"/>
          </a:p>
        </p:txBody>
      </p:sp>
      <p:pic>
        <p:nvPicPr>
          <p:cNvPr id="3" name="Picture 3" descr="A screenshot of the Effective Security Rules of a Virtual Machine">
            <a:extLst>
              <a:ext uri="{FF2B5EF4-FFF2-40B4-BE49-F238E27FC236}">
                <a16:creationId xmlns:a16="http://schemas.microsoft.com/office/drawing/2014/main" id="{A2C0FDDF-9AD2-4137-9874-3F23A797140B}"/>
              </a:ext>
            </a:extLst>
          </p:cNvPr>
          <p:cNvPicPr>
            <a:picLocks noChangeAspect="1"/>
          </p:cNvPicPr>
          <p:nvPr/>
        </p:nvPicPr>
        <p:blipFill>
          <a:blip r:embed="rId3"/>
          <a:stretch>
            <a:fillRect/>
          </a:stretch>
        </p:blipFill>
        <p:spPr>
          <a:xfrm>
            <a:off x="1182590" y="1353503"/>
            <a:ext cx="9362808" cy="3244257"/>
          </a:xfrm>
          <a:prstGeom prst="rect">
            <a:avLst/>
          </a:prstGeom>
          <a:ln>
            <a:solidFill>
              <a:schemeClr val="tx1"/>
            </a:solidFill>
          </a:ln>
        </p:spPr>
      </p:pic>
    </p:spTree>
    <p:extLst>
      <p:ext uri="{BB962C8B-B14F-4D97-AF65-F5344CB8AC3E}">
        <p14:creationId xmlns:p14="http://schemas.microsoft.com/office/powerpoint/2010/main" val="1437718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cs typeface="Segoe UI"/>
              </a:rPr>
              <a:t>Diagnostics - VPN Troubleshoot</a:t>
            </a:r>
            <a:endParaRPr lang="en-US" dirty="0"/>
          </a:p>
        </p:txBody>
      </p:sp>
      <p:sp>
        <p:nvSpPr>
          <p:cNvPr id="6" name="Text Placeholder 5"/>
          <p:cNvSpPr>
            <a:spLocks noGrp="1"/>
          </p:cNvSpPr>
          <p:nvPr>
            <p:ph type="body" sz="quarter" idx="10"/>
          </p:nvPr>
        </p:nvSpPr>
        <p:spPr>
          <a:xfrm>
            <a:off x="590868" y="4804022"/>
            <a:ext cx="11018520" cy="1465016"/>
          </a:xfrm>
        </p:spPr>
        <p:txBody>
          <a:bodyPr/>
          <a:lstStyle/>
          <a:p>
            <a:r>
              <a:rPr lang="en-US" dirty="0"/>
              <a:t>Helps you troubleshoot gateways and connections</a:t>
            </a:r>
          </a:p>
          <a:p>
            <a:r>
              <a:rPr lang="en-US" dirty="0"/>
              <a:t>Provides summary information and detailed information</a:t>
            </a:r>
          </a:p>
          <a:p>
            <a:r>
              <a:rPr lang="en-US" dirty="0"/>
              <a:t>Can troubleshoot multiple gateways or connections simultaneously</a:t>
            </a:r>
          </a:p>
        </p:txBody>
      </p:sp>
      <p:pic>
        <p:nvPicPr>
          <p:cNvPr id="2" name="Picture 2" descr="Screenshot of the VPN Troubleshooting page. The Virtual Network Gateway, vng01, is chosen.  The Connection cn01 is chosen.">
            <a:extLst>
              <a:ext uri="{FF2B5EF4-FFF2-40B4-BE49-F238E27FC236}">
                <a16:creationId xmlns:a16="http://schemas.microsoft.com/office/drawing/2014/main" id="{052CE820-4920-4AD6-B925-511ED2212874}"/>
              </a:ext>
            </a:extLst>
          </p:cNvPr>
          <p:cNvPicPr>
            <a:picLocks noChangeAspect="1"/>
          </p:cNvPicPr>
          <p:nvPr/>
        </p:nvPicPr>
        <p:blipFill>
          <a:blip r:embed="rId3"/>
          <a:stretch>
            <a:fillRect/>
          </a:stretch>
        </p:blipFill>
        <p:spPr>
          <a:xfrm>
            <a:off x="905886" y="1471519"/>
            <a:ext cx="10499423" cy="2727263"/>
          </a:xfrm>
          <a:prstGeom prst="rect">
            <a:avLst/>
          </a:prstGeom>
          <a:ln>
            <a:solidFill>
              <a:schemeClr val="tx1"/>
            </a:solidFill>
          </a:ln>
        </p:spPr>
      </p:pic>
    </p:spTree>
    <p:extLst>
      <p:ext uri="{BB962C8B-B14F-4D97-AF65-F5344CB8AC3E}">
        <p14:creationId xmlns:p14="http://schemas.microsoft.com/office/powerpoint/2010/main" val="187748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cs typeface="Segoe UI"/>
              </a:rPr>
              <a:t>Diagnostics - Packet Capture</a:t>
            </a:r>
            <a:endParaRPr lang="en-US" dirty="0"/>
          </a:p>
        </p:txBody>
      </p:sp>
      <p:sp>
        <p:nvSpPr>
          <p:cNvPr id="6" name="Text Placeholder 5"/>
          <p:cNvSpPr>
            <a:spLocks noGrp="1"/>
          </p:cNvSpPr>
          <p:nvPr>
            <p:ph type="body" sz="quarter" idx="10"/>
          </p:nvPr>
        </p:nvSpPr>
        <p:spPr>
          <a:xfrm>
            <a:off x="586611" y="2313687"/>
            <a:ext cx="5548297" cy="2843855"/>
          </a:xfrm>
        </p:spPr>
        <p:txBody>
          <a:bodyPr vert="horz" wrap="square" lIns="0" tIns="0" rIns="0" bIns="0" rtlCol="0" anchor="t">
            <a:spAutoFit/>
          </a:bodyPr>
          <a:lstStyle/>
          <a:p>
            <a:r>
              <a:rPr lang="en-US" dirty="0">
                <a:latin typeface="Segoe UI Semilight"/>
                <a:cs typeface="Segoe UI Semilight"/>
              </a:rPr>
              <a:t>Captures inbound and outbound traffic from a Virtual Machine</a:t>
            </a:r>
            <a:endParaRPr lang="en-US" dirty="0"/>
          </a:p>
          <a:p>
            <a:r>
              <a:rPr lang="en-US" dirty="0">
                <a:latin typeface="Segoe UI Semilight"/>
                <a:cs typeface="Segoe UI Semilight"/>
              </a:rPr>
              <a:t>Saves data to a storage account, a local file, or both.</a:t>
            </a:r>
          </a:p>
          <a:p>
            <a:pPr marL="0" indent="0">
              <a:buNone/>
            </a:pPr>
            <a:endParaRPr lang="en-US" dirty="0">
              <a:latin typeface="Segoe UI Semilight"/>
              <a:cs typeface="Segoe UI Semilight"/>
            </a:endParaRPr>
          </a:p>
          <a:p>
            <a:endParaRPr lang="en-US" dirty="0"/>
          </a:p>
        </p:txBody>
      </p:sp>
      <p:pic>
        <p:nvPicPr>
          <p:cNvPr id="3" name="Picture 3" descr="A screenshot of adding a packet capture. The target virtual machine is vm01. The packet capture name is capture01. Storage account is selected for capture configuratrion.">
            <a:extLst>
              <a:ext uri="{FF2B5EF4-FFF2-40B4-BE49-F238E27FC236}">
                <a16:creationId xmlns:a16="http://schemas.microsoft.com/office/drawing/2014/main" id="{3F0F5372-46CF-4FA5-BD7C-F1B4DE6B078B}"/>
              </a:ext>
            </a:extLst>
          </p:cNvPr>
          <p:cNvPicPr>
            <a:picLocks noChangeAspect="1"/>
          </p:cNvPicPr>
          <p:nvPr/>
        </p:nvPicPr>
        <p:blipFill>
          <a:blip r:embed="rId3"/>
          <a:stretch>
            <a:fillRect/>
          </a:stretch>
        </p:blipFill>
        <p:spPr>
          <a:xfrm>
            <a:off x="6576188" y="1356753"/>
            <a:ext cx="4820607" cy="4889466"/>
          </a:xfrm>
          <a:prstGeom prst="rect">
            <a:avLst/>
          </a:prstGeom>
          <a:ln>
            <a:solidFill>
              <a:schemeClr val="tx1"/>
            </a:solidFill>
          </a:ln>
        </p:spPr>
      </p:pic>
    </p:spTree>
    <p:extLst>
      <p:ext uri="{BB962C8B-B14F-4D97-AF65-F5344CB8AC3E}">
        <p14:creationId xmlns:p14="http://schemas.microsoft.com/office/powerpoint/2010/main" val="73146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cs typeface="Segoe UI"/>
              </a:rPr>
              <a:t>Diagnostics - Connection Troubleshoot</a:t>
            </a:r>
          </a:p>
        </p:txBody>
      </p:sp>
      <p:sp>
        <p:nvSpPr>
          <p:cNvPr id="6" name="Text Placeholder 5"/>
          <p:cNvSpPr>
            <a:spLocks noGrp="1"/>
          </p:cNvSpPr>
          <p:nvPr>
            <p:ph type="body" sz="quarter" idx="10"/>
          </p:nvPr>
        </p:nvSpPr>
        <p:spPr>
          <a:xfrm>
            <a:off x="584200" y="1435496"/>
            <a:ext cx="5962904" cy="5515356"/>
          </a:xfrm>
        </p:spPr>
        <p:txBody>
          <a:bodyPr/>
          <a:lstStyle/>
          <a:p>
            <a:r>
              <a:rPr lang="en-US" dirty="0"/>
              <a:t>Check connectivity between source VM and destination</a:t>
            </a:r>
          </a:p>
          <a:p>
            <a:r>
              <a:rPr lang="en-US" dirty="0"/>
              <a:t>Identify configuration issues that are impacting reachability</a:t>
            </a:r>
          </a:p>
          <a:p>
            <a:r>
              <a:rPr lang="en-US" dirty="0"/>
              <a:t>Provide all possible hop by hop paths from the source to destination</a:t>
            </a:r>
          </a:p>
          <a:p>
            <a:r>
              <a:rPr lang="en-US" dirty="0"/>
              <a:t>Review hop by hop latency - min, max, and average between source and destination</a:t>
            </a:r>
          </a:p>
          <a:p>
            <a:r>
              <a:rPr lang="en-US" dirty="0"/>
              <a:t>View a graphical topology from your source to destination</a:t>
            </a:r>
          </a:p>
        </p:txBody>
      </p:sp>
      <p:pic>
        <p:nvPicPr>
          <p:cNvPr id="2" name="Picture 2" descr="A screenshot of the Connection Troubleshoot configuration. Virtual machine is vm01. Destination is specified maually of 13.24.35.46. Protocol is TCP. Destination port is 3389. Source port is 3389.">
            <a:extLst>
              <a:ext uri="{FF2B5EF4-FFF2-40B4-BE49-F238E27FC236}">
                <a16:creationId xmlns:a16="http://schemas.microsoft.com/office/drawing/2014/main" id="{E6288604-B5FC-4521-8679-03421DBD5941}"/>
              </a:ext>
            </a:extLst>
          </p:cNvPr>
          <p:cNvPicPr>
            <a:picLocks noChangeAspect="1"/>
          </p:cNvPicPr>
          <p:nvPr/>
        </p:nvPicPr>
        <p:blipFill>
          <a:blip r:embed="rId3"/>
          <a:stretch>
            <a:fillRect/>
          </a:stretch>
        </p:blipFill>
        <p:spPr>
          <a:xfrm>
            <a:off x="7035942" y="1435130"/>
            <a:ext cx="4360853" cy="4937047"/>
          </a:xfrm>
          <a:prstGeom prst="rect">
            <a:avLst/>
          </a:prstGeom>
          <a:ln>
            <a:solidFill>
              <a:schemeClr val="tx1"/>
            </a:solidFill>
          </a:ln>
        </p:spPr>
      </p:pic>
    </p:spTree>
    <p:extLst>
      <p:ext uri="{BB962C8B-B14F-4D97-AF65-F5344CB8AC3E}">
        <p14:creationId xmlns:p14="http://schemas.microsoft.com/office/powerpoint/2010/main" val="3154651468"/>
      </p:ext>
    </p:extLst>
  </p:cSld>
  <p:clrMapOvr>
    <a:masterClrMapping/>
  </p:clrMapOvr>
  <p:transition>
    <p:fade/>
  </p:transition>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6A3CF-F9F3-497D-8EAB-4EC017C36814}"/>
              </a:ext>
            </a:extLst>
          </p:cNvPr>
          <p:cNvSpPr>
            <a:spLocks noGrp="1"/>
          </p:cNvSpPr>
          <p:nvPr>
            <p:ph type="title"/>
          </p:nvPr>
        </p:nvSpPr>
        <p:spPr>
          <a:xfrm>
            <a:off x="588263" y="457200"/>
            <a:ext cx="11018520" cy="553998"/>
          </a:xfrm>
        </p:spPr>
        <p:txBody>
          <a:bodyPr/>
          <a:lstStyle/>
          <a:p>
            <a:r>
              <a:rPr lang="en-US" b="1" dirty="0">
                <a:cs typeface="Segoe UI"/>
              </a:rPr>
              <a:t>Logs - NSG Flow Logs</a:t>
            </a:r>
            <a:endParaRPr lang="en-US" dirty="0">
              <a:cs typeface="Segoe UI"/>
            </a:endParaRPr>
          </a:p>
        </p:txBody>
      </p:sp>
      <p:sp>
        <p:nvSpPr>
          <p:cNvPr id="3" name="Text Placeholder 2">
            <a:extLst>
              <a:ext uri="{FF2B5EF4-FFF2-40B4-BE49-F238E27FC236}">
                <a16:creationId xmlns:a16="http://schemas.microsoft.com/office/drawing/2014/main" id="{A39D4600-A927-4D2B-B458-C9F8DA1CFD4A}"/>
              </a:ext>
            </a:extLst>
          </p:cNvPr>
          <p:cNvSpPr>
            <a:spLocks noGrp="1"/>
          </p:cNvSpPr>
          <p:nvPr>
            <p:ph type="body" sz="quarter" idx="10"/>
          </p:nvPr>
        </p:nvSpPr>
        <p:spPr>
          <a:xfrm>
            <a:off x="590868" y="3960714"/>
            <a:ext cx="11018520" cy="2326791"/>
          </a:xfrm>
        </p:spPr>
        <p:txBody>
          <a:bodyPr/>
          <a:lstStyle/>
          <a:p>
            <a:r>
              <a:rPr lang="en-US" dirty="0"/>
              <a:t>View information about ingress and egress IP traffic through an NSG</a:t>
            </a:r>
          </a:p>
          <a:p>
            <a:r>
              <a:rPr lang="en-US" dirty="0"/>
              <a:t>Flow logs are written in JSON format and show outbound and inbound flows on a per rule basis</a:t>
            </a:r>
          </a:p>
          <a:p>
            <a:r>
              <a:rPr lang="en-US" dirty="0"/>
              <a:t>The JSON format can be visually displayed in Power BI or third-party tools like Kibana</a:t>
            </a:r>
          </a:p>
        </p:txBody>
      </p:sp>
      <p:pic>
        <p:nvPicPr>
          <p:cNvPr id="5" name="Picture 5" descr="Screenshot of the NSG flow logs page. Several NSGs are shown including Name, Resource Group, Status, and Location.">
            <a:extLst>
              <a:ext uri="{FF2B5EF4-FFF2-40B4-BE49-F238E27FC236}">
                <a16:creationId xmlns:a16="http://schemas.microsoft.com/office/drawing/2014/main" id="{827C3DC1-7904-4FA0-9F97-FEB6474D7BBF}"/>
              </a:ext>
            </a:extLst>
          </p:cNvPr>
          <p:cNvPicPr>
            <a:picLocks noChangeAspect="1"/>
          </p:cNvPicPr>
          <p:nvPr/>
        </p:nvPicPr>
        <p:blipFill>
          <a:blip r:embed="rId3"/>
          <a:stretch>
            <a:fillRect/>
          </a:stretch>
        </p:blipFill>
        <p:spPr>
          <a:xfrm>
            <a:off x="1157048" y="1476604"/>
            <a:ext cx="9779993" cy="1840155"/>
          </a:xfrm>
          <a:prstGeom prst="rect">
            <a:avLst/>
          </a:prstGeom>
          <a:ln>
            <a:solidFill>
              <a:schemeClr val="tx1"/>
            </a:solidFill>
          </a:ln>
        </p:spPr>
      </p:pic>
    </p:spTree>
    <p:extLst>
      <p:ext uri="{BB962C8B-B14F-4D97-AF65-F5344CB8AC3E}">
        <p14:creationId xmlns:p14="http://schemas.microsoft.com/office/powerpoint/2010/main" val="2872138543"/>
      </p:ext>
    </p:extLst>
  </p:cSld>
  <p:clrMapOvr>
    <a:masterClrMapping/>
  </p:clrMapOvr>
  <p:transition>
    <p:fade/>
  </p:transition>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100B4-10C8-4BEF-B037-F660CEAD1755}"/>
              </a:ext>
            </a:extLst>
          </p:cNvPr>
          <p:cNvSpPr>
            <a:spLocks noGrp="1"/>
          </p:cNvSpPr>
          <p:nvPr>
            <p:ph type="title"/>
          </p:nvPr>
        </p:nvSpPr>
        <p:spPr/>
        <p:txBody>
          <a:bodyPr/>
          <a:lstStyle/>
          <a:p>
            <a:r>
              <a:rPr lang="en-US" dirty="0">
                <a:cs typeface="Segoe UI"/>
              </a:rPr>
              <a:t>Monitoring - Topology</a:t>
            </a:r>
            <a:endParaRPr lang="en-US" dirty="0"/>
          </a:p>
        </p:txBody>
      </p:sp>
      <p:sp>
        <p:nvSpPr>
          <p:cNvPr id="3" name="Text Placeholder 2">
            <a:extLst>
              <a:ext uri="{FF2B5EF4-FFF2-40B4-BE49-F238E27FC236}">
                <a16:creationId xmlns:a16="http://schemas.microsoft.com/office/drawing/2014/main" id="{89864F84-0CE0-43B6-BDC0-8CD61CC7F4F1}"/>
              </a:ext>
            </a:extLst>
          </p:cNvPr>
          <p:cNvSpPr>
            <a:spLocks noGrp="1"/>
          </p:cNvSpPr>
          <p:nvPr>
            <p:ph type="body" sz="quarter" idx="10"/>
          </p:nvPr>
        </p:nvSpPr>
        <p:spPr>
          <a:xfrm>
            <a:off x="680109" y="4432278"/>
            <a:ext cx="11018520" cy="2326791"/>
          </a:xfrm>
        </p:spPr>
        <p:txBody>
          <a:bodyPr vert="horz" wrap="square" lIns="0" tIns="0" rIns="0" bIns="0" rtlCol="0" anchor="t">
            <a:spAutoFit/>
          </a:bodyPr>
          <a:lstStyle/>
          <a:p>
            <a:r>
              <a:rPr lang="en-US" dirty="0">
                <a:latin typeface="Segoe UI Semilight"/>
                <a:cs typeface="Segoe UI Semilight"/>
              </a:rPr>
              <a:t>Provides a visual representation of your networking elements</a:t>
            </a:r>
          </a:p>
          <a:p>
            <a:r>
              <a:rPr lang="en-US" dirty="0">
                <a:latin typeface="Segoe UI Semilight"/>
                <a:cs typeface="Segoe UI Semilight"/>
              </a:rPr>
              <a:t>View all the resources in a virtual network, resource to resource associations, and relationships between the resources</a:t>
            </a:r>
          </a:p>
          <a:p>
            <a:r>
              <a:rPr lang="en-US" dirty="0">
                <a:latin typeface="Segoe UI Semilight"/>
                <a:cs typeface="Segoe UI Semilight"/>
              </a:rPr>
              <a:t>The Network Watcher instance in the same region as the virtual network</a:t>
            </a:r>
          </a:p>
        </p:txBody>
      </p:sp>
      <p:pic>
        <p:nvPicPr>
          <p:cNvPr id="6" name="Picture 6" descr="Screenshot of the Network Watcher Topology page. The illustration is described in the text.">
            <a:extLst>
              <a:ext uri="{FF2B5EF4-FFF2-40B4-BE49-F238E27FC236}">
                <a16:creationId xmlns:a16="http://schemas.microsoft.com/office/drawing/2014/main" id="{58BB9726-D023-44AF-BDA3-43A12BA799DE}"/>
              </a:ext>
            </a:extLst>
          </p:cNvPr>
          <p:cNvPicPr>
            <a:picLocks noChangeAspect="1"/>
          </p:cNvPicPr>
          <p:nvPr/>
        </p:nvPicPr>
        <p:blipFill>
          <a:blip r:embed="rId2"/>
          <a:stretch>
            <a:fillRect/>
          </a:stretch>
        </p:blipFill>
        <p:spPr>
          <a:xfrm>
            <a:off x="1219200" y="1254913"/>
            <a:ext cx="9429750" cy="2890848"/>
          </a:xfrm>
          <a:prstGeom prst="rect">
            <a:avLst/>
          </a:prstGeom>
        </p:spPr>
      </p:pic>
    </p:spTree>
    <p:extLst>
      <p:ext uri="{BB962C8B-B14F-4D97-AF65-F5344CB8AC3E}">
        <p14:creationId xmlns:p14="http://schemas.microsoft.com/office/powerpoint/2010/main" val="196864748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6" y="3035808"/>
            <a:ext cx="10764656" cy="498598"/>
          </a:xfrm>
        </p:spPr>
        <p:txBody>
          <a:bodyPr/>
          <a:lstStyle/>
          <a:p>
            <a:r>
              <a:rPr lang="en-US" dirty="0"/>
              <a:t>Azure Policy</a:t>
            </a:r>
          </a:p>
        </p:txBody>
      </p:sp>
    </p:spTree>
    <p:extLst>
      <p:ext uri="{BB962C8B-B14F-4D97-AF65-F5344CB8AC3E}">
        <p14:creationId xmlns:p14="http://schemas.microsoft.com/office/powerpoint/2010/main" val="200024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640080" y="2980944"/>
            <a:ext cx="9308592" cy="498598"/>
          </a:xfrm>
        </p:spPr>
        <p:txBody>
          <a:bodyPr/>
          <a:lstStyle/>
          <a:p>
            <a:r>
              <a:rPr lang="en-US" dirty="0"/>
              <a:t>Module 11 Lab and Review</a:t>
            </a:r>
          </a:p>
        </p:txBody>
      </p:sp>
    </p:spTree>
    <p:extLst>
      <p:ext uri="{BB962C8B-B14F-4D97-AF65-F5344CB8AC3E}">
        <p14:creationId xmlns:p14="http://schemas.microsoft.com/office/powerpoint/2010/main" val="3475170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06FB1-ADCB-44A6-A586-4BE06B83C4E8}"/>
              </a:ext>
            </a:extLst>
          </p:cNvPr>
          <p:cNvSpPr>
            <a:spLocks noGrp="1"/>
          </p:cNvSpPr>
          <p:nvPr>
            <p:ph type="title"/>
          </p:nvPr>
        </p:nvSpPr>
        <p:spPr/>
        <p:txBody>
          <a:bodyPr/>
          <a:lstStyle/>
          <a:p>
            <a:r>
              <a:rPr lang="en-US" dirty="0"/>
              <a:t>Azure Policy Overview</a:t>
            </a:r>
          </a:p>
        </p:txBody>
      </p:sp>
      <p:sp>
        <p:nvSpPr>
          <p:cNvPr id="3" name="Text Placeholder 2">
            <a:extLst>
              <a:ext uri="{FF2B5EF4-FFF2-40B4-BE49-F238E27FC236}">
                <a16:creationId xmlns:a16="http://schemas.microsoft.com/office/drawing/2014/main" id="{332D3DB3-B59D-4E6F-98E4-F1169ABE032D}"/>
              </a:ext>
            </a:extLst>
          </p:cNvPr>
          <p:cNvSpPr>
            <a:spLocks noGrp="1"/>
          </p:cNvSpPr>
          <p:nvPr>
            <p:ph type="body" sz="quarter" idx="10"/>
          </p:nvPr>
        </p:nvSpPr>
        <p:spPr>
          <a:xfrm>
            <a:off x="584200" y="1435497"/>
            <a:ext cx="11018520" cy="4050340"/>
          </a:xfrm>
        </p:spPr>
        <p:txBody>
          <a:bodyPr vert="horz" wrap="square" lIns="0" tIns="0" rIns="0" bIns="0" rtlCol="0" anchor="t">
            <a:spAutoFit/>
          </a:bodyPr>
          <a:lstStyle/>
          <a:p>
            <a:r>
              <a:rPr lang="en-US" dirty="0">
                <a:latin typeface="Segoe UI Semilight"/>
                <a:cs typeface="Segoe UI Semilight"/>
              </a:rPr>
              <a:t>Management Groups</a:t>
            </a:r>
            <a:endParaRPr lang="en-US" dirty="0"/>
          </a:p>
          <a:p>
            <a:r>
              <a:rPr lang="en-US" dirty="0">
                <a:latin typeface="Segoe UI Semilight"/>
                <a:cs typeface="Segoe UI Semilight"/>
              </a:rPr>
              <a:t>Azure Policy</a:t>
            </a:r>
            <a:endParaRPr lang="en-US" dirty="0"/>
          </a:p>
          <a:p>
            <a:r>
              <a:rPr lang="en-US" dirty="0"/>
              <a:t>Implementing Azure Policy</a:t>
            </a:r>
          </a:p>
          <a:p>
            <a:r>
              <a:rPr lang="en-US" dirty="0"/>
              <a:t>Policy Definitions</a:t>
            </a:r>
          </a:p>
          <a:p>
            <a:r>
              <a:rPr lang="en-US" dirty="0"/>
              <a:t>Create Initiative Definitions</a:t>
            </a:r>
          </a:p>
          <a:p>
            <a:r>
              <a:rPr lang="en-US" dirty="0"/>
              <a:t>Scope the Initiative Definition</a:t>
            </a:r>
          </a:p>
          <a:p>
            <a:r>
              <a:rPr lang="en-US" dirty="0"/>
              <a:t>Determine Compliance</a:t>
            </a:r>
          </a:p>
          <a:p>
            <a:r>
              <a:rPr lang="en-US" dirty="0"/>
              <a:t>Demonstration – Azure Policy</a:t>
            </a:r>
          </a:p>
        </p:txBody>
      </p:sp>
    </p:spTree>
    <p:extLst>
      <p:ext uri="{BB962C8B-B14F-4D97-AF65-F5344CB8AC3E}">
        <p14:creationId xmlns:p14="http://schemas.microsoft.com/office/powerpoint/2010/main" val="171827964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tx1"/>
                </a:solidFill>
              </a:rPr>
              <a:t>Management Groups</a:t>
            </a:r>
          </a:p>
        </p:txBody>
      </p:sp>
      <p:sp>
        <p:nvSpPr>
          <p:cNvPr id="6" name="Text Placeholder 5"/>
          <p:cNvSpPr>
            <a:spLocks noGrp="1"/>
          </p:cNvSpPr>
          <p:nvPr>
            <p:ph type="body" sz="quarter" idx="10"/>
          </p:nvPr>
        </p:nvSpPr>
        <p:spPr>
          <a:xfrm>
            <a:off x="589023" y="1478902"/>
            <a:ext cx="5434763" cy="5348900"/>
          </a:xfrm>
        </p:spPr>
        <p:txBody>
          <a:bodyPr vert="horz" wrap="square" lIns="0" tIns="0" rIns="0" bIns="0" rtlCol="0" anchor="t">
            <a:spAutoFit/>
          </a:bodyPr>
          <a:lstStyle/>
          <a:p>
            <a:pPr algn="just">
              <a:lnSpc>
                <a:spcPct val="150000"/>
              </a:lnSpc>
            </a:pPr>
            <a:r>
              <a:rPr lang="en-US" dirty="0">
                <a:latin typeface="Segoe UI Semilight"/>
                <a:cs typeface="Segoe UI Semilight"/>
              </a:rPr>
              <a:t>Provides a level of scope above subscriptions</a:t>
            </a:r>
          </a:p>
          <a:p>
            <a:pPr lvl="0" algn="just">
              <a:lnSpc>
                <a:spcPct val="150000"/>
              </a:lnSpc>
            </a:pPr>
            <a:r>
              <a:rPr lang="en-US" dirty="0">
                <a:latin typeface="Segoe UI Semilight"/>
                <a:cs typeface="Segoe UI Semilight"/>
              </a:rPr>
              <a:t>Targeting of policies and spend budgets across subscriptions and inheritance down the hierarchies</a:t>
            </a:r>
          </a:p>
          <a:p>
            <a:pPr lvl="0" algn="just">
              <a:lnSpc>
                <a:spcPct val="150000"/>
              </a:lnSpc>
            </a:pPr>
            <a:r>
              <a:rPr lang="en-US" dirty="0">
                <a:latin typeface="Segoe UI Semilight"/>
                <a:cs typeface="Segoe UI Semilight"/>
              </a:rPr>
              <a:t>Compliance and cost reporting by organization (business/teams)</a:t>
            </a:r>
          </a:p>
          <a:p>
            <a:pPr algn="just">
              <a:lnSpc>
                <a:spcPct val="150000"/>
              </a:lnSpc>
            </a:pPr>
            <a:endParaRPr lang="en-US" dirty="0"/>
          </a:p>
        </p:txBody>
      </p:sp>
      <p:pic>
        <p:nvPicPr>
          <p:cNvPr id="2" name="Picture 2" descr="Diagram showing how Azure management groups are used to organize subscriptions in a hierarchy of unified policy and access management. A single top-level management, or root group (Contoso) and every directory below is folded into it.">
            <a:extLst>
              <a:ext uri="{FF2B5EF4-FFF2-40B4-BE49-F238E27FC236}">
                <a16:creationId xmlns:a16="http://schemas.microsoft.com/office/drawing/2014/main" id="{E67EE83F-BF82-4A40-8F99-A5815D7E7F98}"/>
              </a:ext>
            </a:extLst>
          </p:cNvPr>
          <p:cNvPicPr>
            <a:picLocks noChangeAspect="1"/>
          </p:cNvPicPr>
          <p:nvPr/>
        </p:nvPicPr>
        <p:blipFill>
          <a:blip r:embed="rId3"/>
          <a:stretch>
            <a:fillRect/>
          </a:stretch>
        </p:blipFill>
        <p:spPr>
          <a:xfrm>
            <a:off x="6168216" y="1685897"/>
            <a:ext cx="5646516" cy="3486206"/>
          </a:xfrm>
          <a:prstGeom prst="rect">
            <a:avLst/>
          </a:prstGeom>
        </p:spPr>
      </p:pic>
    </p:spTree>
    <p:extLst>
      <p:ext uri="{BB962C8B-B14F-4D97-AF65-F5344CB8AC3E}">
        <p14:creationId xmlns:p14="http://schemas.microsoft.com/office/powerpoint/2010/main" val="3203764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Azure Policy</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584200" y="1435497"/>
            <a:ext cx="5962073" cy="4604337"/>
          </a:xfrm>
        </p:spPr>
        <p:txBody>
          <a:bodyPr/>
          <a:lstStyle/>
          <a:p>
            <a:pPr algn="just"/>
            <a:r>
              <a:rPr lang="en-US" dirty="0"/>
              <a:t>Azure Policy is a service in Azure that you use to create, assign and, manage policies</a:t>
            </a:r>
          </a:p>
          <a:p>
            <a:pPr algn="just"/>
            <a:r>
              <a:rPr lang="en-US" dirty="0"/>
              <a:t>Azure Policy runs evaluations and scans for non-compliant resources</a:t>
            </a:r>
          </a:p>
          <a:p>
            <a:pPr algn="just"/>
            <a:r>
              <a:rPr lang="en-US" dirty="0"/>
              <a:t>Advantages:</a:t>
            </a:r>
          </a:p>
          <a:p>
            <a:pPr lvl="1" algn="just"/>
            <a:r>
              <a:rPr lang="en-US" sz="2400" dirty="0"/>
              <a:t>Enforcement and compliance</a:t>
            </a:r>
          </a:p>
          <a:p>
            <a:pPr lvl="1" algn="just"/>
            <a:r>
              <a:rPr lang="en-US" sz="2400" dirty="0"/>
              <a:t>Apply policies at scale</a:t>
            </a:r>
          </a:p>
          <a:p>
            <a:pPr lvl="1" algn="just"/>
            <a:r>
              <a:rPr lang="en-US" sz="2400" dirty="0"/>
              <a:t>Remediation</a:t>
            </a:r>
          </a:p>
          <a:p>
            <a:pPr algn="just"/>
            <a:endParaRPr lang="en-US" dirty="0"/>
          </a:p>
        </p:txBody>
      </p:sp>
      <p:graphicFrame>
        <p:nvGraphicFramePr>
          <p:cNvPr id="5" name="Table 5">
            <a:extLst>
              <a:ext uri="{FF2B5EF4-FFF2-40B4-BE49-F238E27FC236}">
                <a16:creationId xmlns:a16="http://schemas.microsoft.com/office/drawing/2014/main" id="{9F46DC19-A3CC-43D4-860D-67C56B3C4255}"/>
              </a:ext>
            </a:extLst>
          </p:cNvPr>
          <p:cNvGraphicFramePr>
            <a:graphicFrameLocks noGrp="1"/>
          </p:cNvGraphicFramePr>
          <p:nvPr/>
        </p:nvGraphicFramePr>
        <p:xfrm>
          <a:off x="7217064" y="1011198"/>
          <a:ext cx="4597400" cy="4693920"/>
        </p:xfrm>
        <a:graphic>
          <a:graphicData uri="http://schemas.openxmlformats.org/drawingml/2006/table">
            <a:tbl>
              <a:tblPr firstRow="1" bandRow="1">
                <a:tableStyleId>{5C22544A-7EE6-4342-B048-85BDC9FD1C3A}</a:tableStyleId>
              </a:tblPr>
              <a:tblGrid>
                <a:gridCol w="4597400">
                  <a:extLst>
                    <a:ext uri="{9D8B030D-6E8A-4147-A177-3AD203B41FA5}">
                      <a16:colId xmlns:a16="http://schemas.microsoft.com/office/drawing/2014/main" val="2502348108"/>
                    </a:ext>
                  </a:extLst>
                </a:gridCol>
              </a:tblGrid>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mn-lt"/>
                          <a:ea typeface="+mn-ea"/>
                          <a:cs typeface="+mn-cs"/>
                        </a:rPr>
                        <a:t>Usage Cases</a:t>
                      </a:r>
                      <a:endParaRPr kumimoji="0" lang="en-US" sz="1800" b="0" i="0" u="none" strike="noStrike" kern="1200" cap="none" spc="0" normalizeH="0" baseline="0" noProof="0" dirty="0">
                        <a:ln>
                          <a:noFill/>
                        </a:ln>
                        <a:solidFill>
                          <a:schemeClr val="bg1"/>
                        </a:solidFill>
                        <a:effectLst/>
                        <a:uLnTx/>
                        <a:uFillTx/>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06494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1A1A1A"/>
                          </a:solidFill>
                          <a:effectLst/>
                          <a:uLnTx/>
                          <a:uFillTx/>
                          <a:latin typeface="+mn-lt"/>
                          <a:ea typeface="+mn-ea"/>
                          <a:cs typeface="+mn-cs"/>
                        </a:rPr>
                        <a:t>Allowed resource types </a:t>
                      </a:r>
                      <a:r>
                        <a:rPr kumimoji="0" lang="en-US" sz="1800" b="0" i="0" u="none" strike="noStrike" kern="1200" cap="none" spc="0" normalizeH="0" baseline="0" noProof="0" dirty="0">
                          <a:ln>
                            <a:noFill/>
                          </a:ln>
                          <a:solidFill>
                            <a:srgbClr val="1A1A1A"/>
                          </a:solidFill>
                          <a:effectLst/>
                          <a:uLnTx/>
                          <a:uFillTx/>
                          <a:latin typeface="+mn-lt"/>
                          <a:ea typeface="+mn-ea"/>
                          <a:cs typeface="+mn-cs"/>
                        </a:rPr>
                        <a:t>- Specify the resource types that your organization can deploy.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35617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1A1A1A"/>
                          </a:solidFill>
                          <a:effectLst/>
                          <a:uLnTx/>
                          <a:uFillTx/>
                          <a:latin typeface="+mn-lt"/>
                          <a:ea typeface="+mn-ea"/>
                          <a:cs typeface="+mn-cs"/>
                        </a:rPr>
                        <a:t>Allowed virtual machine SKUs </a:t>
                      </a:r>
                      <a:r>
                        <a:rPr kumimoji="0" lang="en-US" sz="1800" b="0" i="0" u="none" strike="noStrike" kern="1200" cap="none" spc="0" normalizeH="0" baseline="0" noProof="0" dirty="0">
                          <a:ln>
                            <a:noFill/>
                          </a:ln>
                          <a:solidFill>
                            <a:srgbClr val="1A1A1A"/>
                          </a:solidFill>
                          <a:effectLst/>
                          <a:uLnTx/>
                          <a:uFillTx/>
                          <a:latin typeface="+mn-lt"/>
                          <a:ea typeface="+mn-ea"/>
                          <a:cs typeface="+mn-cs"/>
                        </a:rPr>
                        <a:t>– Specify a set of virtual machine SKUs that your organization can deploy.</a:t>
                      </a:r>
                      <a:endPar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913111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1A1A1A"/>
                          </a:solidFill>
                          <a:effectLst/>
                          <a:uLnTx/>
                          <a:uFillTx/>
                          <a:latin typeface="+mn-lt"/>
                          <a:ea typeface="+mn-ea"/>
                          <a:cs typeface="+mn-cs"/>
                        </a:rPr>
                        <a:t>Allowed locations </a:t>
                      </a:r>
                      <a:r>
                        <a:rPr kumimoji="0" lang="en-US" sz="1800" b="0" i="0" u="none" strike="noStrike" kern="1200" cap="none" spc="0" normalizeH="0" baseline="0" noProof="0" dirty="0">
                          <a:ln>
                            <a:noFill/>
                          </a:ln>
                          <a:solidFill>
                            <a:srgbClr val="1A1A1A"/>
                          </a:solidFill>
                          <a:effectLst/>
                          <a:uLnTx/>
                          <a:uFillTx/>
                          <a:latin typeface="+mn-lt"/>
                          <a:ea typeface="+mn-ea"/>
                          <a:cs typeface="+mn-cs"/>
                        </a:rPr>
                        <a:t>– Restrict the locations your organization can specify when deploying resources.</a:t>
                      </a:r>
                      <a:endPar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267147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1A1A1A"/>
                          </a:solidFill>
                          <a:effectLst/>
                          <a:uLnTx/>
                          <a:uFillTx/>
                          <a:latin typeface="+mn-lt"/>
                          <a:ea typeface="+mn-ea"/>
                          <a:cs typeface="+mn-cs"/>
                        </a:rPr>
                        <a:t>Require tag and its value </a:t>
                      </a:r>
                      <a:r>
                        <a:rPr kumimoji="0" lang="en-US" sz="1800" b="0" i="0" u="none" strike="noStrike" kern="1200" cap="none" spc="0" normalizeH="0" baseline="0" noProof="0" dirty="0">
                          <a:ln>
                            <a:noFill/>
                          </a:ln>
                          <a:solidFill>
                            <a:srgbClr val="1A1A1A"/>
                          </a:solidFill>
                          <a:effectLst/>
                          <a:uLnTx/>
                          <a:uFillTx/>
                          <a:latin typeface="+mn-lt"/>
                          <a:ea typeface="+mn-ea"/>
                          <a:cs typeface="+mn-cs"/>
                        </a:rPr>
                        <a:t>- Enforces a required tag and its value. </a:t>
                      </a:r>
                      <a:endPar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769175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1A1A1A"/>
                          </a:solidFill>
                          <a:effectLst/>
                          <a:uLnTx/>
                          <a:uFillTx/>
                          <a:latin typeface="+mn-lt"/>
                          <a:ea typeface="+mn-ea"/>
                          <a:cs typeface="+mn-cs"/>
                        </a:rPr>
                        <a:t>Azure Backup should be enabled for Virtual Machines </a:t>
                      </a:r>
                      <a:r>
                        <a:rPr kumimoji="0" lang="en-US" sz="1800" b="0" i="0" u="none" strike="noStrike" kern="1200" cap="none" spc="0" normalizeH="0" baseline="0" noProof="0" dirty="0">
                          <a:ln>
                            <a:noFill/>
                          </a:ln>
                          <a:solidFill>
                            <a:srgbClr val="1A1A1A"/>
                          </a:solidFill>
                          <a:effectLst/>
                          <a:uLnTx/>
                          <a:uFillTx/>
                          <a:latin typeface="+mn-lt"/>
                          <a:ea typeface="+mn-ea"/>
                          <a:cs typeface="+mn-cs"/>
                        </a:rPr>
                        <a:t>– Audit if Azure Backup service is enabled for all Virtual machines. </a:t>
                      </a:r>
                      <a:endPar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7058963"/>
                  </a:ext>
                </a:extLst>
              </a:tr>
            </a:tbl>
          </a:graphicData>
        </a:graphic>
      </p:graphicFrame>
    </p:spTree>
    <p:extLst>
      <p:ext uri="{BB962C8B-B14F-4D97-AF65-F5344CB8AC3E}">
        <p14:creationId xmlns:p14="http://schemas.microsoft.com/office/powerpoint/2010/main" val="18349786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Implementing Azure Policy</a:t>
            </a:r>
          </a:p>
        </p:txBody>
      </p:sp>
      <p:sp>
        <p:nvSpPr>
          <p:cNvPr id="6" name="Text Placeholder 5"/>
          <p:cNvSpPr>
            <a:spLocks noGrp="1"/>
          </p:cNvSpPr>
          <p:nvPr>
            <p:ph type="body" sz="quarter" idx="10"/>
          </p:nvPr>
        </p:nvSpPr>
        <p:spPr>
          <a:xfrm>
            <a:off x="584200" y="4340724"/>
            <a:ext cx="11018520" cy="2499146"/>
          </a:xfrm>
        </p:spPr>
        <p:txBody>
          <a:bodyPr/>
          <a:lstStyle/>
          <a:p>
            <a:pPr marL="514350" indent="-514350">
              <a:buFont typeface="+mj-lt"/>
              <a:buAutoNum type="arabicPeriod"/>
            </a:pPr>
            <a:r>
              <a:rPr lang="en-US" dirty="0"/>
              <a:t>Browse Policy Definitions</a:t>
            </a:r>
          </a:p>
          <a:p>
            <a:pPr marL="514350" indent="-514350">
              <a:buFont typeface="+mj-lt"/>
              <a:buAutoNum type="arabicPeriod"/>
            </a:pPr>
            <a:r>
              <a:rPr lang="en-US" dirty="0"/>
              <a:t>Create Initiative Definitions</a:t>
            </a:r>
          </a:p>
          <a:p>
            <a:pPr marL="514350" indent="-514350">
              <a:buFont typeface="+mj-lt"/>
              <a:buAutoNum type="arabicPeriod"/>
            </a:pPr>
            <a:r>
              <a:rPr lang="en-US" dirty="0"/>
              <a:t>Scope the Initiative Definition</a:t>
            </a:r>
          </a:p>
          <a:p>
            <a:pPr marL="514350" indent="-514350">
              <a:buFont typeface="+mj-lt"/>
              <a:buAutoNum type="arabicPeriod"/>
            </a:pPr>
            <a:r>
              <a:rPr lang="en-US" dirty="0"/>
              <a:t>View Policy evaluation results</a:t>
            </a:r>
          </a:p>
          <a:p>
            <a:endParaRPr lang="en-US" dirty="0"/>
          </a:p>
        </p:txBody>
      </p:sp>
      <p:pic>
        <p:nvPicPr>
          <p:cNvPr id="3" name="Picture 2" descr="Several policy definitions are grouped into an initiative and assigned to resources.">
            <a:extLst>
              <a:ext uri="{FF2B5EF4-FFF2-40B4-BE49-F238E27FC236}">
                <a16:creationId xmlns:a16="http://schemas.microsoft.com/office/drawing/2014/main" id="{3FA1541F-3061-42E4-994B-81C639299FC4}"/>
              </a:ext>
            </a:extLst>
          </p:cNvPr>
          <p:cNvPicPr>
            <a:picLocks noChangeAspect="1"/>
          </p:cNvPicPr>
          <p:nvPr/>
        </p:nvPicPr>
        <p:blipFill>
          <a:blip r:embed="rId3"/>
          <a:stretch>
            <a:fillRect/>
          </a:stretch>
        </p:blipFill>
        <p:spPr>
          <a:xfrm>
            <a:off x="1517274" y="1512168"/>
            <a:ext cx="8292621" cy="2499146"/>
          </a:xfrm>
          <a:prstGeom prst="rect">
            <a:avLst/>
          </a:prstGeom>
        </p:spPr>
      </p:pic>
    </p:spTree>
    <p:extLst>
      <p:ext uri="{BB962C8B-B14F-4D97-AF65-F5344CB8AC3E}">
        <p14:creationId xmlns:p14="http://schemas.microsoft.com/office/powerpoint/2010/main" val="3717496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Policy Definitions</a:t>
            </a:r>
          </a:p>
        </p:txBody>
      </p:sp>
      <p:sp>
        <p:nvSpPr>
          <p:cNvPr id="6" name="Text Placeholder 5"/>
          <p:cNvSpPr>
            <a:spLocks noGrp="1"/>
          </p:cNvSpPr>
          <p:nvPr>
            <p:ph type="body" sz="quarter" idx="10"/>
          </p:nvPr>
        </p:nvSpPr>
        <p:spPr>
          <a:xfrm>
            <a:off x="556768" y="1569087"/>
            <a:ext cx="6255512" cy="3360920"/>
          </a:xfrm>
        </p:spPr>
        <p:txBody>
          <a:bodyPr/>
          <a:lstStyle/>
          <a:p>
            <a:r>
              <a:rPr lang="en-US" dirty="0"/>
              <a:t>Many policy definitions are available</a:t>
            </a:r>
          </a:p>
          <a:p>
            <a:r>
              <a:rPr lang="en-US" dirty="0"/>
              <a:t>You can import policies from GitHub</a:t>
            </a:r>
          </a:p>
          <a:p>
            <a:r>
              <a:rPr lang="en-US" dirty="0"/>
              <a:t>Policy Definitions have a specific JSON format </a:t>
            </a:r>
          </a:p>
          <a:p>
            <a:r>
              <a:rPr lang="en-US" dirty="0"/>
              <a:t>You can create custom policy definitions</a:t>
            </a:r>
          </a:p>
          <a:p>
            <a:endParaRPr lang="en-US" dirty="0"/>
          </a:p>
        </p:txBody>
      </p:sp>
      <p:pic>
        <p:nvPicPr>
          <p:cNvPr id="5" name="Picture 6" descr="Screenshot of the Policy definition page. the import sample policy definition from GitHub link is highlighted.  ">
            <a:extLst>
              <a:ext uri="{FF2B5EF4-FFF2-40B4-BE49-F238E27FC236}">
                <a16:creationId xmlns:a16="http://schemas.microsoft.com/office/drawing/2014/main" id="{59D2E40A-48F6-4CD7-A0C4-A26D57E98DD5}"/>
              </a:ext>
            </a:extLst>
          </p:cNvPr>
          <p:cNvPicPr>
            <a:picLocks noChangeAspect="1"/>
          </p:cNvPicPr>
          <p:nvPr/>
        </p:nvPicPr>
        <p:blipFill>
          <a:blip r:embed="rId3"/>
          <a:stretch>
            <a:fillRect/>
          </a:stretch>
        </p:blipFill>
        <p:spPr>
          <a:xfrm>
            <a:off x="8074226" y="1011198"/>
            <a:ext cx="3212210" cy="5296382"/>
          </a:xfrm>
          <a:prstGeom prst="rect">
            <a:avLst/>
          </a:prstGeom>
          <a:ln>
            <a:solidFill>
              <a:schemeClr val="tx1"/>
            </a:solidFill>
          </a:ln>
        </p:spPr>
      </p:pic>
    </p:spTree>
    <p:extLst>
      <p:ext uri="{BB962C8B-B14F-4D97-AF65-F5344CB8AC3E}">
        <p14:creationId xmlns:p14="http://schemas.microsoft.com/office/powerpoint/2010/main" val="2181828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2D1CF0-95BA-44EB-9EE8-1B4E09105856}"/>
              </a:ext>
            </a:extLst>
          </p:cNvPr>
          <p:cNvSpPr>
            <a:spLocks noGrp="1"/>
          </p:cNvSpPr>
          <p:nvPr>
            <p:ph type="title"/>
          </p:nvPr>
        </p:nvSpPr>
        <p:spPr/>
        <p:txBody>
          <a:bodyPr/>
          <a:lstStyle/>
          <a:p>
            <a:r>
              <a:rPr lang="en-US" dirty="0"/>
              <a:t>Create Initiative Definitions</a:t>
            </a:r>
          </a:p>
        </p:txBody>
      </p:sp>
      <p:sp>
        <p:nvSpPr>
          <p:cNvPr id="4" name="Text Placeholder 3">
            <a:extLst>
              <a:ext uri="{FF2B5EF4-FFF2-40B4-BE49-F238E27FC236}">
                <a16:creationId xmlns:a16="http://schemas.microsoft.com/office/drawing/2014/main" id="{39B805FD-56F5-4BE9-82B8-BC2227C3436C}"/>
              </a:ext>
            </a:extLst>
          </p:cNvPr>
          <p:cNvSpPr>
            <a:spLocks noGrp="1"/>
          </p:cNvSpPr>
          <p:nvPr>
            <p:ph type="body" sz="quarter" idx="10"/>
          </p:nvPr>
        </p:nvSpPr>
        <p:spPr>
          <a:xfrm>
            <a:off x="584200" y="1435497"/>
            <a:ext cx="11018520" cy="3385542"/>
          </a:xfrm>
        </p:spPr>
        <p:txBody>
          <a:bodyPr/>
          <a:lstStyle/>
          <a:p>
            <a:r>
              <a:rPr lang="en-US" dirty="0"/>
              <a:t>Group policy definitions</a:t>
            </a:r>
          </a:p>
          <a:p>
            <a:r>
              <a:rPr lang="en-US" dirty="0"/>
              <a:t>Include one or more policies</a:t>
            </a:r>
          </a:p>
          <a:p>
            <a:r>
              <a:rPr lang="en-US" dirty="0"/>
              <a:t>Requires planning</a:t>
            </a:r>
          </a:p>
          <a:p>
            <a:pPr marL="228600" lvl="1" indent="0">
              <a:buNone/>
            </a:pPr>
            <a:endParaRPr lang="en-US" dirty="0"/>
          </a:p>
          <a:p>
            <a:pPr marL="0" indent="0">
              <a:buNone/>
            </a:pPr>
            <a:endParaRPr lang="en-US" dirty="0"/>
          </a:p>
          <a:p>
            <a:endParaRPr lang="en-US" dirty="0"/>
          </a:p>
          <a:p>
            <a:endParaRPr lang="en-US" dirty="0"/>
          </a:p>
        </p:txBody>
      </p:sp>
      <p:pic>
        <p:nvPicPr>
          <p:cNvPr id="2" name="Picture 4" descr="Screenshot of the New Initiative definition page. Options shown for Definition location, Name, Description, and Category. POLICIES is highlighted with examples of policies that be used to create Initiative definitions.">
            <a:extLst>
              <a:ext uri="{FF2B5EF4-FFF2-40B4-BE49-F238E27FC236}">
                <a16:creationId xmlns:a16="http://schemas.microsoft.com/office/drawing/2014/main" id="{99110E7A-9EDD-425F-9D10-BA6AB65041C0}"/>
              </a:ext>
            </a:extLst>
          </p:cNvPr>
          <p:cNvPicPr>
            <a:picLocks noChangeAspect="1"/>
          </p:cNvPicPr>
          <p:nvPr/>
        </p:nvPicPr>
        <p:blipFill>
          <a:blip r:embed="rId3"/>
          <a:stretch>
            <a:fillRect/>
          </a:stretch>
        </p:blipFill>
        <p:spPr>
          <a:xfrm>
            <a:off x="5486400" y="1434976"/>
            <a:ext cx="6152908" cy="4812742"/>
          </a:xfrm>
          <a:prstGeom prst="rect">
            <a:avLst/>
          </a:prstGeom>
          <a:ln>
            <a:solidFill>
              <a:schemeClr val="tx1"/>
            </a:solidFill>
          </a:ln>
        </p:spPr>
      </p:pic>
    </p:spTree>
    <p:extLst>
      <p:ext uri="{BB962C8B-B14F-4D97-AF65-F5344CB8AC3E}">
        <p14:creationId xmlns:p14="http://schemas.microsoft.com/office/powerpoint/2010/main" val="43993026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F48BE-C782-407D-A807-DFC5C97C1A10}"/>
              </a:ext>
            </a:extLst>
          </p:cNvPr>
          <p:cNvSpPr>
            <a:spLocks noGrp="1"/>
          </p:cNvSpPr>
          <p:nvPr>
            <p:ph type="title"/>
          </p:nvPr>
        </p:nvSpPr>
        <p:spPr/>
        <p:txBody>
          <a:bodyPr/>
          <a:lstStyle/>
          <a:p>
            <a:r>
              <a:rPr lang="en-US" dirty="0"/>
              <a:t>Azure Active Directory Overview</a:t>
            </a:r>
          </a:p>
        </p:txBody>
      </p:sp>
      <p:sp>
        <p:nvSpPr>
          <p:cNvPr id="3" name="Text Placeholder 2">
            <a:extLst>
              <a:ext uri="{FF2B5EF4-FFF2-40B4-BE49-F238E27FC236}">
                <a16:creationId xmlns:a16="http://schemas.microsoft.com/office/drawing/2014/main" id="{CD5757C3-8E61-41FD-9E72-B103ECDE9B24}"/>
              </a:ext>
            </a:extLst>
          </p:cNvPr>
          <p:cNvSpPr>
            <a:spLocks noGrp="1"/>
          </p:cNvSpPr>
          <p:nvPr>
            <p:ph type="body" sz="quarter" idx="10"/>
          </p:nvPr>
        </p:nvSpPr>
        <p:spPr>
          <a:xfrm>
            <a:off x="584200" y="1377462"/>
            <a:ext cx="11018520" cy="3533275"/>
          </a:xfrm>
        </p:spPr>
        <p:txBody>
          <a:bodyPr/>
          <a:lstStyle/>
          <a:p>
            <a:r>
              <a:rPr lang="en-US" dirty="0"/>
              <a:t>Azure Active Directory</a:t>
            </a:r>
          </a:p>
          <a:p>
            <a:r>
              <a:rPr lang="en-US" dirty="0">
                <a:solidFill>
                  <a:schemeClr val="tx1"/>
                </a:solidFill>
              </a:rPr>
              <a:t>Azure AD Concepts</a:t>
            </a:r>
          </a:p>
          <a:p>
            <a:r>
              <a:rPr lang="en-US" dirty="0">
                <a:solidFill>
                  <a:schemeClr val="tx1"/>
                </a:solidFill>
              </a:rPr>
              <a:t>AD DS vs. Azure Active Directory</a:t>
            </a:r>
          </a:p>
          <a:p>
            <a:r>
              <a:rPr lang="en-US" dirty="0">
                <a:solidFill>
                  <a:schemeClr val="tx1"/>
                </a:solidFill>
              </a:rPr>
              <a:t>Azure Active Directory Editions</a:t>
            </a:r>
          </a:p>
          <a:p>
            <a:r>
              <a:rPr lang="en-US" dirty="0">
                <a:solidFill>
                  <a:schemeClr val="tx1"/>
                </a:solidFill>
              </a:rPr>
              <a:t>Azure AD Join</a:t>
            </a:r>
          </a:p>
          <a:p>
            <a:r>
              <a:rPr lang="en-US" dirty="0">
                <a:solidFill>
                  <a:schemeClr val="tx1"/>
                </a:solidFill>
              </a:rPr>
              <a:t>Multi-Factor Authentication</a:t>
            </a:r>
          </a:p>
          <a:p>
            <a:r>
              <a:rPr lang="en-US" dirty="0">
                <a:solidFill>
                  <a:schemeClr val="tx1"/>
                </a:solidFill>
              </a:rPr>
              <a:t>Self-Service Password Reset</a:t>
            </a:r>
          </a:p>
        </p:txBody>
      </p:sp>
    </p:spTree>
    <p:extLst>
      <p:ext uri="{BB962C8B-B14F-4D97-AF65-F5344CB8AC3E}">
        <p14:creationId xmlns:p14="http://schemas.microsoft.com/office/powerpoint/2010/main" val="97839842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Scope the Initiative Definition</a:t>
            </a:r>
          </a:p>
        </p:txBody>
      </p:sp>
      <p:sp>
        <p:nvSpPr>
          <p:cNvPr id="6" name="Text Placeholder 5"/>
          <p:cNvSpPr>
            <a:spLocks noGrp="1"/>
          </p:cNvSpPr>
          <p:nvPr>
            <p:ph type="body" sz="quarter" idx="10"/>
          </p:nvPr>
        </p:nvSpPr>
        <p:spPr>
          <a:xfrm>
            <a:off x="584200" y="4524498"/>
            <a:ext cx="11018520" cy="2499146"/>
          </a:xfrm>
        </p:spPr>
        <p:txBody>
          <a:bodyPr/>
          <a:lstStyle/>
          <a:p>
            <a:r>
              <a:rPr lang="en-US" dirty="0"/>
              <a:t>Assign the definition to a scope</a:t>
            </a:r>
          </a:p>
          <a:p>
            <a:r>
              <a:rPr lang="en-US" dirty="0"/>
              <a:t>The scope enforces the policy</a:t>
            </a:r>
          </a:p>
          <a:p>
            <a:r>
              <a:rPr lang="en-US" dirty="0"/>
              <a:t>Select the subscription, and optionally the resource group</a:t>
            </a:r>
          </a:p>
          <a:p>
            <a:pPr marL="0" indent="0">
              <a:buNone/>
            </a:pPr>
            <a:endParaRPr lang="en-US" dirty="0"/>
          </a:p>
          <a:p>
            <a:endParaRPr lang="en-US" dirty="0"/>
          </a:p>
        </p:txBody>
      </p:sp>
      <p:pic>
        <p:nvPicPr>
          <p:cNvPr id="2" name="Picture 2" descr="Screenshot of the Definitions page for assigning an Initiative Definition to resources or groups or resources.">
            <a:extLst>
              <a:ext uri="{FF2B5EF4-FFF2-40B4-BE49-F238E27FC236}">
                <a16:creationId xmlns:a16="http://schemas.microsoft.com/office/drawing/2014/main" id="{D956FA3C-2509-4E6B-B402-3ED698C9630F}"/>
              </a:ext>
            </a:extLst>
          </p:cNvPr>
          <p:cNvPicPr>
            <a:picLocks noChangeAspect="1"/>
          </p:cNvPicPr>
          <p:nvPr/>
        </p:nvPicPr>
        <p:blipFill>
          <a:blip r:embed="rId3"/>
          <a:stretch>
            <a:fillRect/>
          </a:stretch>
        </p:blipFill>
        <p:spPr>
          <a:xfrm>
            <a:off x="584579" y="1300783"/>
            <a:ext cx="10884060" cy="2891370"/>
          </a:xfrm>
          <a:prstGeom prst="rect">
            <a:avLst/>
          </a:prstGeom>
          <a:ln>
            <a:solidFill>
              <a:schemeClr val="tx1"/>
            </a:solidFill>
          </a:ln>
        </p:spPr>
      </p:pic>
    </p:spTree>
    <p:extLst>
      <p:ext uri="{BB962C8B-B14F-4D97-AF65-F5344CB8AC3E}">
        <p14:creationId xmlns:p14="http://schemas.microsoft.com/office/powerpoint/2010/main" val="2740166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Determine Compliance</a:t>
            </a:r>
          </a:p>
        </p:txBody>
      </p:sp>
      <p:sp>
        <p:nvSpPr>
          <p:cNvPr id="6" name="Text Placeholder 5"/>
          <p:cNvSpPr>
            <a:spLocks noGrp="1"/>
          </p:cNvSpPr>
          <p:nvPr>
            <p:ph type="body" sz="quarter" idx="10"/>
          </p:nvPr>
        </p:nvSpPr>
        <p:spPr>
          <a:xfrm>
            <a:off x="584200" y="4524498"/>
            <a:ext cx="11018520" cy="1982081"/>
          </a:xfrm>
        </p:spPr>
        <p:txBody>
          <a:bodyPr/>
          <a:lstStyle/>
          <a:p>
            <a:r>
              <a:rPr lang="en-US" dirty="0"/>
              <a:t>Non-compliant initiatives</a:t>
            </a:r>
          </a:p>
          <a:p>
            <a:r>
              <a:rPr lang="en-US" dirty="0"/>
              <a:t>Non-compliant policies</a:t>
            </a:r>
          </a:p>
          <a:p>
            <a:r>
              <a:rPr lang="en-US" dirty="0"/>
              <a:t>Non-compliant resources</a:t>
            </a:r>
          </a:p>
          <a:p>
            <a:endParaRPr lang="en-US" dirty="0"/>
          </a:p>
        </p:txBody>
      </p:sp>
      <p:pic>
        <p:nvPicPr>
          <p:cNvPr id="2" name="Picture 2" descr="Screenshot of the Compliance blade. The East Region policy is selected. There are choices for non-compliant initiatives, non-compliant policies, and non-compliant resources.">
            <a:extLst>
              <a:ext uri="{FF2B5EF4-FFF2-40B4-BE49-F238E27FC236}">
                <a16:creationId xmlns:a16="http://schemas.microsoft.com/office/drawing/2014/main" id="{D64EAF2C-89F3-4776-A8DF-347DCAB68F83}"/>
              </a:ext>
            </a:extLst>
          </p:cNvPr>
          <p:cNvPicPr>
            <a:picLocks noChangeAspect="1"/>
          </p:cNvPicPr>
          <p:nvPr/>
        </p:nvPicPr>
        <p:blipFill>
          <a:blip r:embed="rId3"/>
          <a:stretch>
            <a:fillRect/>
          </a:stretch>
        </p:blipFill>
        <p:spPr>
          <a:xfrm>
            <a:off x="586451" y="1281468"/>
            <a:ext cx="10855124" cy="2983266"/>
          </a:xfrm>
          <a:prstGeom prst="rect">
            <a:avLst/>
          </a:prstGeom>
          <a:ln>
            <a:solidFill>
              <a:schemeClr val="tx1"/>
            </a:solidFill>
          </a:ln>
        </p:spPr>
      </p:pic>
    </p:spTree>
    <p:extLst>
      <p:ext uri="{BB962C8B-B14F-4D97-AF65-F5344CB8AC3E}">
        <p14:creationId xmlns:p14="http://schemas.microsoft.com/office/powerpoint/2010/main" val="378995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6" y="3035808"/>
            <a:ext cx="9144000" cy="498598"/>
          </a:xfrm>
        </p:spPr>
        <p:txBody>
          <a:bodyPr/>
          <a:lstStyle/>
          <a:p>
            <a:r>
              <a:rPr lang="en-US" dirty="0"/>
              <a:t>Role-Based Access Control</a:t>
            </a:r>
          </a:p>
        </p:txBody>
      </p:sp>
    </p:spTree>
    <p:extLst>
      <p:ext uri="{BB962C8B-B14F-4D97-AF65-F5344CB8AC3E}">
        <p14:creationId xmlns:p14="http://schemas.microsoft.com/office/powerpoint/2010/main" val="354617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06FB1-ADCB-44A6-A586-4BE06B83C4E8}"/>
              </a:ext>
            </a:extLst>
          </p:cNvPr>
          <p:cNvSpPr>
            <a:spLocks noGrp="1"/>
          </p:cNvSpPr>
          <p:nvPr>
            <p:ph type="title"/>
          </p:nvPr>
        </p:nvSpPr>
        <p:spPr/>
        <p:txBody>
          <a:bodyPr/>
          <a:lstStyle/>
          <a:p>
            <a:r>
              <a:rPr lang="en-US" dirty="0"/>
              <a:t>Role-Based Access Control Overview</a:t>
            </a:r>
          </a:p>
        </p:txBody>
      </p:sp>
      <p:sp>
        <p:nvSpPr>
          <p:cNvPr id="3" name="Text Placeholder 2">
            <a:extLst>
              <a:ext uri="{FF2B5EF4-FFF2-40B4-BE49-F238E27FC236}">
                <a16:creationId xmlns:a16="http://schemas.microsoft.com/office/drawing/2014/main" id="{332D3DB3-B59D-4E6F-98E4-F1169ABE032D}"/>
              </a:ext>
            </a:extLst>
          </p:cNvPr>
          <p:cNvSpPr>
            <a:spLocks noGrp="1"/>
          </p:cNvSpPr>
          <p:nvPr>
            <p:ph type="body" sz="quarter" idx="10"/>
          </p:nvPr>
        </p:nvSpPr>
        <p:spPr>
          <a:xfrm>
            <a:off x="584200" y="1435497"/>
            <a:ext cx="11018520" cy="3016210"/>
          </a:xfrm>
        </p:spPr>
        <p:txBody>
          <a:bodyPr vert="horz" wrap="square" lIns="0" tIns="0" rIns="0" bIns="0" rtlCol="0" anchor="t">
            <a:spAutoFit/>
          </a:bodyPr>
          <a:lstStyle/>
          <a:p>
            <a:r>
              <a:rPr lang="en-US" dirty="0">
                <a:latin typeface="Segoe UI Semilight"/>
                <a:cs typeface="Segoe UI Semilight"/>
              </a:rPr>
              <a:t>Role-Based Access Control</a:t>
            </a:r>
          </a:p>
          <a:p>
            <a:r>
              <a:rPr lang="en-US" dirty="0">
                <a:latin typeface="Segoe UI Semilight"/>
                <a:cs typeface="Segoe UI Semilight"/>
              </a:rPr>
              <a:t>Role Definition</a:t>
            </a:r>
          </a:p>
          <a:p>
            <a:r>
              <a:rPr lang="en-US" dirty="0">
                <a:latin typeface="Segoe UI Semilight"/>
                <a:cs typeface="Segoe UI Semilight"/>
              </a:rPr>
              <a:t>Role Assignment</a:t>
            </a:r>
          </a:p>
          <a:p>
            <a:r>
              <a:rPr lang="en-US" dirty="0">
                <a:latin typeface="Segoe UI Semilight"/>
                <a:cs typeface="Segoe UI Semilight"/>
              </a:rPr>
              <a:t>Azure RBAC Roles vs Azure AD Administrator Roles</a:t>
            </a:r>
          </a:p>
          <a:p>
            <a:r>
              <a:rPr lang="en-US" dirty="0">
                <a:latin typeface="Segoe UI Semilight"/>
                <a:cs typeface="Segoe UI Semilight"/>
              </a:rPr>
              <a:t>RBAC Authentication</a:t>
            </a:r>
          </a:p>
          <a:p>
            <a:r>
              <a:rPr lang="en-US" dirty="0">
                <a:latin typeface="Segoe UI Semilight"/>
                <a:cs typeface="Segoe UI Semilight"/>
              </a:rPr>
              <a:t>Azure RBAC Roles</a:t>
            </a:r>
          </a:p>
        </p:txBody>
      </p:sp>
    </p:spTree>
    <p:extLst>
      <p:ext uri="{BB962C8B-B14F-4D97-AF65-F5344CB8AC3E}">
        <p14:creationId xmlns:p14="http://schemas.microsoft.com/office/powerpoint/2010/main" val="95056102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0E4BC-CB74-4559-A2D6-2F27504E22A8}"/>
              </a:ext>
            </a:extLst>
          </p:cNvPr>
          <p:cNvSpPr>
            <a:spLocks noGrp="1"/>
          </p:cNvSpPr>
          <p:nvPr>
            <p:ph type="title"/>
          </p:nvPr>
        </p:nvSpPr>
        <p:spPr/>
        <p:txBody>
          <a:bodyPr/>
          <a:lstStyle/>
          <a:p>
            <a:r>
              <a:rPr lang="en-US" dirty="0"/>
              <a:t>Role-Based Access Control</a:t>
            </a:r>
          </a:p>
        </p:txBody>
      </p:sp>
      <p:sp>
        <p:nvSpPr>
          <p:cNvPr id="3" name="Text Placeholder 2">
            <a:extLst>
              <a:ext uri="{FF2B5EF4-FFF2-40B4-BE49-F238E27FC236}">
                <a16:creationId xmlns:a16="http://schemas.microsoft.com/office/drawing/2014/main" id="{983B6233-948E-4C5F-B24E-A5E09460BB76}"/>
              </a:ext>
            </a:extLst>
          </p:cNvPr>
          <p:cNvSpPr>
            <a:spLocks noGrp="1"/>
          </p:cNvSpPr>
          <p:nvPr>
            <p:ph type="body" sz="quarter" idx="10"/>
          </p:nvPr>
        </p:nvSpPr>
        <p:spPr>
          <a:xfrm>
            <a:off x="584200" y="1435497"/>
            <a:ext cx="11018520" cy="5078313"/>
          </a:xfrm>
        </p:spPr>
        <p:txBody>
          <a:bodyPr/>
          <a:lstStyle/>
          <a:p>
            <a:pPr fontAlgn="base"/>
            <a:r>
              <a:rPr lang="en-US" sz="2200" dirty="0"/>
              <a:t>Provides fine-grained access management of resources in Azure​</a:t>
            </a:r>
          </a:p>
          <a:p>
            <a:pPr lvl="1" fontAlgn="base"/>
            <a:r>
              <a:rPr lang="en-US" sz="2200" dirty="0">
                <a:latin typeface="Segoe UI Semilight" panose="020B0402040204020203" pitchFamily="34" charset="0"/>
                <a:cs typeface="Segoe UI Semilight" panose="020B0402040204020203" pitchFamily="34" charset="0"/>
              </a:rPr>
              <a:t>Built on Azure Resource Manager ​</a:t>
            </a:r>
          </a:p>
          <a:p>
            <a:pPr lvl="1" fontAlgn="base"/>
            <a:r>
              <a:rPr lang="en-US" sz="2200" dirty="0">
                <a:latin typeface="Segoe UI Semilight" panose="020B0402040204020203" pitchFamily="34" charset="0"/>
                <a:cs typeface="Segoe UI Semilight" panose="020B0402040204020203" pitchFamily="34" charset="0"/>
              </a:rPr>
              <a:t>Segregate duties within your team ​</a:t>
            </a:r>
          </a:p>
          <a:p>
            <a:pPr lvl="1" fontAlgn="base"/>
            <a:r>
              <a:rPr lang="en-US" sz="2200" dirty="0">
                <a:latin typeface="Segoe UI Semilight" panose="020B0402040204020203" pitchFamily="34" charset="0"/>
                <a:cs typeface="Segoe UI Semilight" panose="020B0402040204020203" pitchFamily="34" charset="0"/>
              </a:rPr>
              <a:t>Grant only the amount of access to users that they need to perform their jobs​</a:t>
            </a:r>
          </a:p>
          <a:p>
            <a:pPr fontAlgn="base"/>
            <a:r>
              <a:rPr lang="en-US" sz="2200" dirty="0"/>
              <a:t>Concepts​</a:t>
            </a:r>
          </a:p>
          <a:p>
            <a:pPr lvl="1" fontAlgn="base"/>
            <a:r>
              <a:rPr lang="en-US" sz="2200" b="1" dirty="0">
                <a:latin typeface="Segoe UI Semilight" panose="020B0402040204020203" pitchFamily="34" charset="0"/>
                <a:cs typeface="Segoe UI Semilight" panose="020B0402040204020203" pitchFamily="34" charset="0"/>
              </a:rPr>
              <a:t>Security principal</a:t>
            </a:r>
            <a:r>
              <a:rPr lang="en-US" sz="2200" dirty="0">
                <a:latin typeface="Segoe UI Semilight" panose="020B0402040204020203" pitchFamily="34" charset="0"/>
                <a:cs typeface="Segoe UI Semilight" panose="020B0402040204020203" pitchFamily="34" charset="0"/>
              </a:rPr>
              <a:t>. Object that represents something that is requesting access to resources​</a:t>
            </a:r>
          </a:p>
          <a:p>
            <a:pPr lvl="1" fontAlgn="base"/>
            <a:r>
              <a:rPr lang="en-US" sz="2200" b="1" dirty="0">
                <a:latin typeface="Segoe UI Semilight" panose="020B0402040204020203" pitchFamily="34" charset="0"/>
                <a:cs typeface="Segoe UI Semilight" panose="020B0402040204020203" pitchFamily="34" charset="0"/>
              </a:rPr>
              <a:t>Role definition.</a:t>
            </a:r>
            <a:r>
              <a:rPr lang="en-US" sz="2200" dirty="0">
                <a:latin typeface="Segoe UI Semilight" panose="020B0402040204020203" pitchFamily="34" charset="0"/>
                <a:cs typeface="Segoe UI Semilight" panose="020B0402040204020203" pitchFamily="34" charset="0"/>
              </a:rPr>
              <a:t> Collection of permissions that lists the operations that can be performed​</a:t>
            </a:r>
          </a:p>
          <a:p>
            <a:pPr lvl="1" fontAlgn="base"/>
            <a:r>
              <a:rPr lang="en-US" sz="2200" b="1" dirty="0">
                <a:latin typeface="Segoe UI Semilight" panose="020B0402040204020203" pitchFamily="34" charset="0"/>
                <a:cs typeface="Segoe UI Semilight" panose="020B0402040204020203" pitchFamily="34" charset="0"/>
              </a:rPr>
              <a:t>Scope.</a:t>
            </a:r>
            <a:r>
              <a:rPr lang="en-US" sz="2200" dirty="0">
                <a:latin typeface="Segoe UI Semilight" panose="020B0402040204020203" pitchFamily="34" charset="0"/>
                <a:cs typeface="Segoe UI Semilight" panose="020B0402040204020203" pitchFamily="34" charset="0"/>
              </a:rPr>
              <a:t> Boundary for the level of access that is requested​</a:t>
            </a:r>
          </a:p>
          <a:p>
            <a:pPr lvl="1" fontAlgn="base"/>
            <a:r>
              <a:rPr lang="en-US" sz="2200" b="1" dirty="0">
                <a:latin typeface="Segoe UI Semilight" panose="020B0402040204020203" pitchFamily="34" charset="0"/>
                <a:cs typeface="Segoe UI Semilight" panose="020B0402040204020203" pitchFamily="34" charset="0"/>
              </a:rPr>
              <a:t>Assignment.</a:t>
            </a:r>
            <a:r>
              <a:rPr lang="en-US" sz="2200" dirty="0">
                <a:latin typeface="Segoe UI Semilight" panose="020B0402040204020203" pitchFamily="34" charset="0"/>
                <a:cs typeface="Segoe UI Semilight" panose="020B0402040204020203" pitchFamily="34" charset="0"/>
              </a:rPr>
              <a:t> Attaching a role definition to a security principal at a particular scope​</a:t>
            </a:r>
          </a:p>
          <a:p>
            <a:pPr lvl="2" fontAlgn="base"/>
            <a:r>
              <a:rPr lang="en-US" sz="2200" dirty="0">
                <a:latin typeface="Segoe UI Semilight" panose="020B0402040204020203" pitchFamily="34" charset="0"/>
                <a:cs typeface="Segoe UI Semilight" panose="020B0402040204020203" pitchFamily="34" charset="0"/>
              </a:rPr>
              <a:t>Users can grant access described in a role definition by creating an assignment​</a:t>
            </a:r>
          </a:p>
          <a:p>
            <a:pPr lvl="2" fontAlgn="base"/>
            <a:r>
              <a:rPr lang="en-US" sz="2200" dirty="0">
                <a:latin typeface="Segoe UI Semilight" panose="020B0402040204020203" pitchFamily="34" charset="0"/>
                <a:cs typeface="Segoe UI Semilight" panose="020B0402040204020203" pitchFamily="34" charset="0"/>
              </a:rPr>
              <a:t>Deny assignments are currently read-only and are set by Azure Blueprints and Azure Managed Apps</a:t>
            </a:r>
            <a:endParaRPr lang="en-US" sz="2200" dirty="0"/>
          </a:p>
        </p:txBody>
      </p:sp>
    </p:spTree>
    <p:extLst>
      <p:ext uri="{BB962C8B-B14F-4D97-AF65-F5344CB8AC3E}">
        <p14:creationId xmlns:p14="http://schemas.microsoft.com/office/powerpoint/2010/main" val="29962600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D5243-6AC2-40C3-92C0-AB0946072E9B}"/>
              </a:ext>
            </a:extLst>
          </p:cNvPr>
          <p:cNvSpPr>
            <a:spLocks noGrp="1"/>
          </p:cNvSpPr>
          <p:nvPr>
            <p:ph type="title"/>
          </p:nvPr>
        </p:nvSpPr>
        <p:spPr/>
        <p:txBody>
          <a:bodyPr/>
          <a:lstStyle/>
          <a:p>
            <a:r>
              <a:rPr lang="en-US" dirty="0"/>
              <a:t>Role Definition</a:t>
            </a:r>
          </a:p>
        </p:txBody>
      </p:sp>
      <p:sp>
        <p:nvSpPr>
          <p:cNvPr id="6" name="Rectangle 5">
            <a:extLst>
              <a:ext uri="{FF2B5EF4-FFF2-40B4-BE49-F238E27FC236}">
                <a16:creationId xmlns:a16="http://schemas.microsoft.com/office/drawing/2014/main" id="{6E7B3CD8-77BC-4489-B1AD-442F8D0B5A1E}"/>
              </a:ext>
            </a:extLst>
          </p:cNvPr>
          <p:cNvSpPr/>
          <p:nvPr/>
        </p:nvSpPr>
        <p:spPr>
          <a:xfrm>
            <a:off x="492115" y="1232979"/>
            <a:ext cx="11207769" cy="492443"/>
          </a:xfrm>
          <a:prstGeom prst="rect">
            <a:avLst/>
          </a:prstGeom>
        </p:spPr>
        <p:txBody>
          <a:bodyPr wrap="square">
            <a:spAutoFit/>
          </a:bodyPr>
          <a:lstStyle/>
          <a:p>
            <a:r>
              <a:rPr lang="en-US" sz="2600" dirty="0">
                <a:latin typeface="Segoe UI Semilight" panose="020B0402040204020203" pitchFamily="34" charset="0"/>
                <a:cs typeface="Segoe UI Semilight" panose="020B0402040204020203" pitchFamily="34" charset="0"/>
              </a:rPr>
              <a:t>Collection of permissions that lists the operations that can be performed</a:t>
            </a:r>
            <a:endParaRPr lang="en-US" sz="2600" dirty="0"/>
          </a:p>
        </p:txBody>
      </p:sp>
      <p:sp>
        <p:nvSpPr>
          <p:cNvPr id="23" name="TextBox 22">
            <a:extLst>
              <a:ext uri="{FF2B5EF4-FFF2-40B4-BE49-F238E27FC236}">
                <a16:creationId xmlns:a16="http://schemas.microsoft.com/office/drawing/2014/main" id="{2D374160-0DCC-434D-8702-ECA8BD6168AD}"/>
              </a:ext>
              <a:ext uri="{C183D7F6-B498-43B3-948B-1728B52AA6E4}">
                <adec:decorative xmlns:adec="http://schemas.microsoft.com/office/drawing/2017/decorative" val="1"/>
              </a:ext>
            </a:extLst>
          </p:cNvPr>
          <p:cNvSpPr txBox="1"/>
          <p:nvPr/>
        </p:nvSpPr>
        <p:spPr>
          <a:xfrm>
            <a:off x="1105889" y="4733629"/>
            <a:ext cx="3193034" cy="261610"/>
          </a:xfrm>
          <a:prstGeom prst="rect">
            <a:avLst/>
          </a:prstGeom>
          <a:noFill/>
        </p:spPr>
        <p:txBody>
          <a:bodyPr wrap="square" lIns="0" tIns="0" rIns="0" bIns="0" rtlCol="0">
            <a:spAutoFit/>
          </a:bodyPr>
          <a:lstStyle/>
          <a:p>
            <a:pPr algn="ctr"/>
            <a:r>
              <a:rPr lang="en-IN" sz="1700" b="1" dirty="0">
                <a:gradFill>
                  <a:gsLst>
                    <a:gs pos="2917">
                      <a:schemeClr val="tx1"/>
                    </a:gs>
                    <a:gs pos="30000">
                      <a:schemeClr val="tx1"/>
                    </a:gs>
                  </a:gsLst>
                  <a:lin ang="5400000" scaled="0"/>
                </a:gradFill>
                <a:latin typeface="+mj-lt"/>
              </a:rPr>
              <a:t>Built-in</a:t>
            </a:r>
            <a:endParaRPr lang="en-US" sz="1700" b="1" dirty="0">
              <a:gradFill>
                <a:gsLst>
                  <a:gs pos="2917">
                    <a:schemeClr val="tx1"/>
                  </a:gs>
                  <a:gs pos="30000">
                    <a:schemeClr val="tx1"/>
                  </a:gs>
                </a:gsLst>
                <a:lin ang="5400000" scaled="0"/>
              </a:gradFill>
              <a:latin typeface="+mj-lt"/>
            </a:endParaRPr>
          </a:p>
        </p:txBody>
      </p:sp>
      <p:sp>
        <p:nvSpPr>
          <p:cNvPr id="21" name="Rectangle: Rounded Corners 20">
            <a:extLst>
              <a:ext uri="{FF2B5EF4-FFF2-40B4-BE49-F238E27FC236}">
                <a16:creationId xmlns:a16="http://schemas.microsoft.com/office/drawing/2014/main" id="{F3F64D14-5F6F-43F6-8D0D-204C32E6AE0D}"/>
              </a:ext>
            </a:extLst>
          </p:cNvPr>
          <p:cNvSpPr/>
          <p:nvPr/>
        </p:nvSpPr>
        <p:spPr bwMode="auto">
          <a:xfrm>
            <a:off x="759035" y="2340259"/>
            <a:ext cx="4272770" cy="2368168"/>
          </a:xfrm>
          <a:prstGeom prst="roundRect">
            <a:avLst>
              <a:gd name="adj" fmla="val 10105"/>
            </a:avLst>
          </a:prstGeom>
          <a:noFill/>
          <a:ln w="38100">
            <a:solidFill>
              <a:srgbClr val="01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spAutoFit/>
          </a:bodyPr>
          <a:lstStyle/>
          <a:p>
            <a:pPr defTabSz="932472" fontAlgn="base">
              <a:spcBef>
                <a:spcPct val="0"/>
              </a:spcBef>
              <a:spcAft>
                <a:spcPct val="0"/>
              </a:spcAft>
            </a:pPr>
            <a:r>
              <a:rPr lang="en-IN" sz="1700" dirty="0">
                <a:solidFill>
                  <a:schemeClr val="tx1"/>
                </a:solidFill>
                <a:latin typeface="Consolas" panose="020B0609020204030204" pitchFamily="49" charset="0"/>
              </a:rPr>
              <a:t>Owner</a:t>
            </a:r>
          </a:p>
          <a:p>
            <a:pPr defTabSz="932472" fontAlgn="base">
              <a:spcBef>
                <a:spcPct val="0"/>
              </a:spcBef>
              <a:spcAft>
                <a:spcPct val="0"/>
              </a:spcAft>
            </a:pPr>
            <a:r>
              <a:rPr lang="en-IN" sz="1700" b="1" dirty="0">
                <a:solidFill>
                  <a:schemeClr val="tx1"/>
                </a:solidFill>
                <a:latin typeface="Consolas" panose="020B0609020204030204" pitchFamily="49" charset="0"/>
              </a:rPr>
              <a:t>Contributor</a:t>
            </a:r>
          </a:p>
          <a:p>
            <a:pPr defTabSz="932472" fontAlgn="base">
              <a:spcBef>
                <a:spcPct val="0"/>
              </a:spcBef>
              <a:spcAft>
                <a:spcPct val="0"/>
              </a:spcAft>
            </a:pPr>
            <a:r>
              <a:rPr lang="en-IN" sz="1700" dirty="0">
                <a:solidFill>
                  <a:schemeClr val="tx1"/>
                </a:solidFill>
                <a:latin typeface="Consolas" panose="020B0609020204030204" pitchFamily="49" charset="0"/>
              </a:rPr>
              <a:t>Reader</a:t>
            </a:r>
          </a:p>
          <a:p>
            <a:pPr defTabSz="932472" fontAlgn="base">
              <a:spcBef>
                <a:spcPct val="0"/>
              </a:spcBef>
              <a:spcAft>
                <a:spcPct val="0"/>
              </a:spcAft>
            </a:pPr>
            <a:r>
              <a:rPr lang="en-IN" sz="1700" dirty="0">
                <a:solidFill>
                  <a:schemeClr val="tx1"/>
                </a:solidFill>
                <a:latin typeface="Consolas" panose="020B0609020204030204" pitchFamily="49" charset="0"/>
              </a:rPr>
              <a:t>  …</a:t>
            </a:r>
          </a:p>
          <a:p>
            <a:pPr defTabSz="932472" fontAlgn="base">
              <a:spcBef>
                <a:spcPct val="0"/>
              </a:spcBef>
              <a:spcAft>
                <a:spcPct val="0"/>
              </a:spcAft>
            </a:pPr>
            <a:r>
              <a:rPr lang="en-IN" sz="1700" dirty="0">
                <a:solidFill>
                  <a:schemeClr val="tx1"/>
                </a:solidFill>
                <a:latin typeface="Consolas" panose="020B0609020204030204" pitchFamily="49" charset="0"/>
              </a:rPr>
              <a:t>Backup Operator</a:t>
            </a:r>
          </a:p>
          <a:p>
            <a:pPr defTabSz="932472" fontAlgn="base">
              <a:spcBef>
                <a:spcPct val="0"/>
              </a:spcBef>
              <a:spcAft>
                <a:spcPct val="0"/>
              </a:spcAft>
            </a:pPr>
            <a:r>
              <a:rPr lang="en-IN" sz="1700" dirty="0">
                <a:solidFill>
                  <a:schemeClr val="tx1"/>
                </a:solidFill>
                <a:latin typeface="Consolas" panose="020B0609020204030204" pitchFamily="49" charset="0"/>
              </a:rPr>
              <a:t>Security Reader</a:t>
            </a:r>
          </a:p>
          <a:p>
            <a:pPr defTabSz="932472" fontAlgn="base">
              <a:spcBef>
                <a:spcPct val="0"/>
              </a:spcBef>
              <a:spcAft>
                <a:spcPct val="0"/>
              </a:spcAft>
            </a:pPr>
            <a:r>
              <a:rPr lang="en-IN" sz="1700" dirty="0">
                <a:solidFill>
                  <a:schemeClr val="tx1"/>
                </a:solidFill>
                <a:latin typeface="Consolas" panose="020B0609020204030204" pitchFamily="49" charset="0"/>
              </a:rPr>
              <a:t>User Access Administrator</a:t>
            </a:r>
          </a:p>
          <a:p>
            <a:pPr defTabSz="932472" fontAlgn="base">
              <a:spcBef>
                <a:spcPct val="0"/>
              </a:spcBef>
              <a:spcAft>
                <a:spcPct val="0"/>
              </a:spcAft>
            </a:pPr>
            <a:r>
              <a:rPr lang="en-IN" sz="1700" dirty="0">
                <a:solidFill>
                  <a:schemeClr val="tx1"/>
                </a:solidFill>
                <a:latin typeface="Consolas" panose="020B0609020204030204" pitchFamily="49" charset="0"/>
              </a:rPr>
              <a:t>Virtual Machine Contributor</a:t>
            </a:r>
            <a:endParaRPr lang="en-US" sz="1700" dirty="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E19398E2-DD93-4FAF-BDD9-48A85F7CC3EA}"/>
              </a:ext>
              <a:ext uri="{C183D7F6-B498-43B3-948B-1728B52AA6E4}">
                <adec:decorative xmlns:adec="http://schemas.microsoft.com/office/drawing/2017/decorative" val="1"/>
              </a:ext>
            </a:extLst>
          </p:cNvPr>
          <p:cNvSpPr txBox="1"/>
          <p:nvPr/>
        </p:nvSpPr>
        <p:spPr>
          <a:xfrm>
            <a:off x="1120001" y="6052297"/>
            <a:ext cx="3193034" cy="261610"/>
          </a:xfrm>
          <a:prstGeom prst="rect">
            <a:avLst/>
          </a:prstGeom>
          <a:noFill/>
        </p:spPr>
        <p:txBody>
          <a:bodyPr wrap="square" lIns="0" tIns="0" rIns="0" bIns="0" rtlCol="0">
            <a:spAutoFit/>
          </a:bodyPr>
          <a:lstStyle/>
          <a:p>
            <a:pPr algn="ctr"/>
            <a:r>
              <a:rPr lang="en-IN" sz="1700" b="1" dirty="0">
                <a:gradFill>
                  <a:gsLst>
                    <a:gs pos="2917">
                      <a:schemeClr val="tx1"/>
                    </a:gs>
                    <a:gs pos="30000">
                      <a:schemeClr val="tx1"/>
                    </a:gs>
                  </a:gsLst>
                  <a:lin ang="5400000" scaled="0"/>
                </a:gradFill>
                <a:latin typeface="+mj-lt"/>
              </a:rPr>
              <a:t>Custom</a:t>
            </a:r>
            <a:endParaRPr lang="en-US" sz="1700" b="1" dirty="0">
              <a:gradFill>
                <a:gsLst>
                  <a:gs pos="2917">
                    <a:schemeClr val="tx1"/>
                  </a:gs>
                  <a:gs pos="30000">
                    <a:schemeClr val="tx1"/>
                  </a:gs>
                </a:gsLst>
                <a:lin ang="5400000" scaled="0"/>
              </a:gradFill>
              <a:latin typeface="+mj-lt"/>
            </a:endParaRPr>
          </a:p>
        </p:txBody>
      </p:sp>
      <p:sp>
        <p:nvSpPr>
          <p:cNvPr id="22" name="Rectangle: Rounded Corners 21">
            <a:extLst>
              <a:ext uri="{FF2B5EF4-FFF2-40B4-BE49-F238E27FC236}">
                <a16:creationId xmlns:a16="http://schemas.microsoft.com/office/drawing/2014/main" id="{D1F349E4-B53A-49D3-8011-1D8CCEFD9DD0}"/>
              </a:ext>
              <a:ext uri="{C183D7F6-B498-43B3-948B-1728B52AA6E4}">
                <adec:decorative xmlns:adec="http://schemas.microsoft.com/office/drawing/2017/decorative" val="1"/>
              </a:ext>
            </a:extLst>
          </p:cNvPr>
          <p:cNvSpPr/>
          <p:nvPr/>
        </p:nvSpPr>
        <p:spPr bwMode="auto">
          <a:xfrm>
            <a:off x="759035" y="5240717"/>
            <a:ext cx="4272770" cy="739757"/>
          </a:xfrm>
          <a:prstGeom prst="roundRect">
            <a:avLst/>
          </a:prstGeom>
          <a:noFill/>
          <a:ln w="38100">
            <a:solidFill>
              <a:srgbClr val="107C0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spAutoFit/>
          </a:bodyPr>
          <a:lstStyle/>
          <a:p>
            <a:pPr defTabSz="932472" fontAlgn="base">
              <a:spcBef>
                <a:spcPct val="0"/>
              </a:spcBef>
              <a:spcAft>
                <a:spcPct val="0"/>
              </a:spcAft>
            </a:pPr>
            <a:r>
              <a:rPr lang="en-IN" sz="1700" dirty="0">
                <a:solidFill>
                  <a:schemeClr val="tx1"/>
                </a:solidFill>
                <a:latin typeface="Consolas" panose="020B0609020204030204" pitchFamily="49" charset="0"/>
              </a:rPr>
              <a:t>Reader Support Tickets</a:t>
            </a:r>
          </a:p>
          <a:p>
            <a:pPr defTabSz="932472" fontAlgn="base">
              <a:spcBef>
                <a:spcPct val="0"/>
              </a:spcBef>
              <a:spcAft>
                <a:spcPct val="0"/>
              </a:spcAft>
            </a:pPr>
            <a:r>
              <a:rPr lang="en-IN" sz="1700" dirty="0">
                <a:solidFill>
                  <a:schemeClr val="tx1"/>
                </a:solidFill>
                <a:latin typeface="Consolas" panose="020B0609020204030204" pitchFamily="49" charset="0"/>
              </a:rPr>
              <a:t>Virtual Machine Operator</a:t>
            </a:r>
            <a:endParaRPr lang="en-US" sz="1700" dirty="0">
              <a:solidFill>
                <a:schemeClr val="tx1"/>
              </a:solidFill>
              <a:latin typeface="Consolas" panose="020B0609020204030204" pitchFamily="49" charset="0"/>
            </a:endParaRPr>
          </a:p>
        </p:txBody>
      </p:sp>
      <p:sp>
        <p:nvSpPr>
          <p:cNvPr id="27" name="Rectangle 26">
            <a:extLst>
              <a:ext uri="{FF2B5EF4-FFF2-40B4-BE49-F238E27FC236}">
                <a16:creationId xmlns:a16="http://schemas.microsoft.com/office/drawing/2014/main" id="{9729CE6F-E55B-4688-AF13-91504361B2CD}"/>
              </a:ext>
              <a:ext uri="{C183D7F6-B498-43B3-948B-1728B52AA6E4}">
                <adec:decorative xmlns:adec="http://schemas.microsoft.com/office/drawing/2017/decorative" val="0"/>
              </a:ext>
            </a:extLst>
          </p:cNvPr>
          <p:cNvSpPr/>
          <p:nvPr/>
        </p:nvSpPr>
        <p:spPr>
          <a:xfrm>
            <a:off x="8071597" y="1977980"/>
            <a:ext cx="1299202" cy="369332"/>
          </a:xfrm>
          <a:prstGeom prst="rect">
            <a:avLst/>
          </a:prstGeom>
        </p:spPr>
        <p:txBody>
          <a:bodyPr wrap="none">
            <a:spAutoFit/>
          </a:bodyPr>
          <a:lstStyle/>
          <a:p>
            <a:r>
              <a:rPr lang="en-IN" b="1" dirty="0">
                <a:ea typeface="Segoe UI" pitchFamily="34" charset="0"/>
                <a:cs typeface="Segoe UI" pitchFamily="34" charset="0"/>
              </a:rPr>
              <a:t>Contributor</a:t>
            </a:r>
            <a:endParaRPr lang="en-US" dirty="0"/>
          </a:p>
        </p:txBody>
      </p:sp>
      <p:sp>
        <p:nvSpPr>
          <p:cNvPr id="26" name="Rectangle: Rounded Corners 25">
            <a:extLst>
              <a:ext uri="{FF2B5EF4-FFF2-40B4-BE49-F238E27FC236}">
                <a16:creationId xmlns:a16="http://schemas.microsoft.com/office/drawing/2014/main" id="{527721F3-7E7C-4DD6-9C7D-F835BB6DE2DB}"/>
              </a:ext>
              <a:ext uri="{C183D7F6-B498-43B3-948B-1728B52AA6E4}">
                <adec:decorative xmlns:adec="http://schemas.microsoft.com/office/drawing/2017/decorative" val="0"/>
              </a:ext>
            </a:extLst>
          </p:cNvPr>
          <p:cNvSpPr/>
          <p:nvPr/>
        </p:nvSpPr>
        <p:spPr bwMode="auto">
          <a:xfrm>
            <a:off x="6154162" y="2340260"/>
            <a:ext cx="4986399" cy="3640214"/>
          </a:xfrm>
          <a:prstGeom prst="roundRect">
            <a:avLst>
              <a:gd name="adj" fmla="val 10370"/>
            </a:avLst>
          </a:prstGeom>
          <a:solidFill>
            <a:schemeClr val="bg1"/>
          </a:solidFill>
          <a:ln w="38100">
            <a:solidFill>
              <a:srgbClr val="5B2D9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t" anchorCtr="0" forceAA="0" compatLnSpc="1">
            <a:prstTxWarp prst="textNoShape">
              <a:avLst/>
            </a:prstTxWarp>
            <a:noAutofit/>
          </a:bodyPr>
          <a:lstStyle/>
          <a:p>
            <a:pPr defTabSz="932472" fontAlgn="base">
              <a:spcBef>
                <a:spcPct val="0"/>
              </a:spcBef>
              <a:spcAft>
                <a:spcPct val="0"/>
              </a:spcAft>
            </a:pPr>
            <a:r>
              <a:rPr lang="en-US" sz="1700" dirty="0">
                <a:solidFill>
                  <a:schemeClr val="tx1"/>
                </a:solidFill>
                <a:latin typeface="Consolas" panose="020B0609020204030204" pitchFamily="49" charset="0"/>
              </a:rPr>
              <a:t>"Actions": [</a:t>
            </a:r>
          </a:p>
          <a:p>
            <a:pPr defTabSz="932472" fontAlgn="base">
              <a:spcBef>
                <a:spcPct val="0"/>
              </a:spcBef>
              <a:spcAft>
                <a:spcPct val="0"/>
              </a:spcAft>
            </a:pPr>
            <a:r>
              <a:rPr lang="en-US" sz="1700" dirty="0">
                <a:solidFill>
                  <a:schemeClr val="tx1"/>
                </a:solidFill>
                <a:latin typeface="Consolas" panose="020B0609020204030204" pitchFamily="49" charset="0"/>
              </a:rPr>
              <a:t>  "*"</a:t>
            </a:r>
          </a:p>
          <a:p>
            <a:pPr defTabSz="932472" fontAlgn="base">
              <a:spcBef>
                <a:spcPct val="0"/>
              </a:spcBef>
              <a:spcAft>
                <a:spcPct val="0"/>
              </a:spcAft>
            </a:pPr>
            <a:r>
              <a:rPr lang="en-US" sz="1700" dirty="0">
                <a:solidFill>
                  <a:schemeClr val="tx1"/>
                </a:solidFill>
                <a:latin typeface="Consolas" panose="020B0609020204030204" pitchFamily="49" charset="0"/>
              </a:rPr>
              <a:t>],</a:t>
            </a:r>
          </a:p>
          <a:p>
            <a:pPr defTabSz="932472" fontAlgn="base">
              <a:spcBef>
                <a:spcPct val="0"/>
              </a:spcBef>
              <a:spcAft>
                <a:spcPct val="0"/>
              </a:spcAft>
            </a:pPr>
            <a:r>
              <a:rPr lang="en-US" sz="1700" dirty="0">
                <a:solidFill>
                  <a:schemeClr val="tx1"/>
                </a:solidFill>
                <a:latin typeface="Consolas" panose="020B0609020204030204" pitchFamily="49" charset="0"/>
              </a:rPr>
              <a:t>"NotActions" : [</a:t>
            </a:r>
          </a:p>
          <a:p>
            <a:pPr defTabSz="932472" fontAlgn="base">
              <a:spcBef>
                <a:spcPct val="0"/>
              </a:spcBef>
              <a:spcAft>
                <a:spcPct val="0"/>
              </a:spcAft>
            </a:pPr>
            <a:r>
              <a:rPr lang="en-US" sz="1700" dirty="0">
                <a:solidFill>
                  <a:schemeClr val="tx1"/>
                </a:solidFill>
                <a:latin typeface="Consolas" panose="020B0609020204030204" pitchFamily="49" charset="0"/>
              </a:rPr>
              <a:t>  "Authorization/*/Delete",</a:t>
            </a:r>
          </a:p>
          <a:p>
            <a:pPr defTabSz="932472" fontAlgn="base">
              <a:spcBef>
                <a:spcPct val="0"/>
              </a:spcBef>
              <a:spcAft>
                <a:spcPct val="0"/>
              </a:spcAft>
            </a:pPr>
            <a:r>
              <a:rPr lang="en-US" sz="1700" dirty="0">
                <a:solidFill>
                  <a:schemeClr val="tx1"/>
                </a:solidFill>
                <a:latin typeface="Consolas" panose="020B0609020204030204" pitchFamily="49" charset="0"/>
              </a:rPr>
              <a:t>  "Authorization/*/Write",</a:t>
            </a:r>
          </a:p>
          <a:p>
            <a:pPr defTabSz="932472" fontAlgn="base">
              <a:spcBef>
                <a:spcPct val="0"/>
              </a:spcBef>
              <a:spcAft>
                <a:spcPct val="0"/>
              </a:spcAft>
            </a:pPr>
            <a:r>
              <a:rPr lang="en-US" sz="1700" dirty="0">
                <a:solidFill>
                  <a:schemeClr val="tx1"/>
                </a:solidFill>
                <a:latin typeface="Consolas" panose="020B0609020204030204" pitchFamily="49" charset="0"/>
              </a:rPr>
              <a:t>  "Authorization/elevateAccess/Action"</a:t>
            </a:r>
          </a:p>
          <a:p>
            <a:pPr defTabSz="932472" fontAlgn="base">
              <a:spcBef>
                <a:spcPct val="0"/>
              </a:spcBef>
              <a:spcAft>
                <a:spcPct val="0"/>
              </a:spcAft>
            </a:pPr>
            <a:r>
              <a:rPr lang="en-US" sz="1700" dirty="0">
                <a:solidFill>
                  <a:schemeClr val="tx1"/>
                </a:solidFill>
                <a:latin typeface="Consolas" panose="020B0609020204030204" pitchFamily="49" charset="0"/>
              </a:rPr>
              <a:t>],</a:t>
            </a:r>
          </a:p>
          <a:p>
            <a:pPr defTabSz="932472" fontAlgn="base">
              <a:spcBef>
                <a:spcPct val="0"/>
              </a:spcBef>
              <a:spcAft>
                <a:spcPct val="0"/>
              </a:spcAft>
            </a:pPr>
            <a:r>
              <a:rPr lang="en-US" sz="1700" dirty="0">
                <a:solidFill>
                  <a:schemeClr val="tx1"/>
                </a:solidFill>
                <a:latin typeface="Consolas" panose="020B0609020204030204" pitchFamily="49" charset="0"/>
              </a:rPr>
              <a:t>"DataActions" : [],</a:t>
            </a:r>
          </a:p>
          <a:p>
            <a:pPr defTabSz="932472" fontAlgn="base">
              <a:spcBef>
                <a:spcPct val="0"/>
              </a:spcBef>
              <a:spcAft>
                <a:spcPct val="0"/>
              </a:spcAft>
            </a:pPr>
            <a:r>
              <a:rPr lang="en-US" sz="1700" dirty="0">
                <a:solidFill>
                  <a:schemeClr val="tx1"/>
                </a:solidFill>
                <a:latin typeface="Consolas" panose="020B0609020204030204" pitchFamily="49" charset="0"/>
              </a:rPr>
              <a:t>  "NotDataActions": [],</a:t>
            </a:r>
          </a:p>
          <a:p>
            <a:pPr defTabSz="932472" fontAlgn="base">
              <a:spcBef>
                <a:spcPct val="0"/>
              </a:spcBef>
              <a:spcAft>
                <a:spcPct val="0"/>
              </a:spcAft>
            </a:pPr>
            <a:r>
              <a:rPr lang="en-US" sz="1700" dirty="0">
                <a:solidFill>
                  <a:schemeClr val="tx1"/>
                </a:solidFill>
                <a:latin typeface="Consolas" panose="020B0609020204030204" pitchFamily="49" charset="0"/>
              </a:rPr>
              <a:t>  "AssignableScopes" : [</a:t>
            </a:r>
          </a:p>
          <a:p>
            <a:pPr defTabSz="932472" fontAlgn="base">
              <a:spcBef>
                <a:spcPct val="0"/>
              </a:spcBef>
              <a:spcAft>
                <a:spcPct val="0"/>
              </a:spcAft>
            </a:pPr>
            <a:r>
              <a:rPr lang="en-US" sz="1700" dirty="0">
                <a:solidFill>
                  <a:schemeClr val="tx1"/>
                </a:solidFill>
                <a:latin typeface="Consolas" panose="020B0609020204030204" pitchFamily="49" charset="0"/>
              </a:rPr>
              <a:t>  "/"</a:t>
            </a:r>
          </a:p>
          <a:p>
            <a:pPr defTabSz="932472" fontAlgn="base">
              <a:spcBef>
                <a:spcPct val="0"/>
              </a:spcBef>
              <a:spcAft>
                <a:spcPct val="0"/>
              </a:spcAft>
            </a:pPr>
            <a:r>
              <a:rPr lang="en-US" sz="1700" dirty="0">
                <a:solidFill>
                  <a:schemeClr val="tx1"/>
                </a:solidFill>
                <a:latin typeface="Consolas" panose="020B0609020204030204" pitchFamily="49" charset="0"/>
              </a:rPr>
              <a:t>]</a:t>
            </a:r>
          </a:p>
        </p:txBody>
      </p:sp>
      <p:sp>
        <p:nvSpPr>
          <p:cNvPr id="25" name="Freeform: Shape 24">
            <a:extLst>
              <a:ext uri="{FF2B5EF4-FFF2-40B4-BE49-F238E27FC236}">
                <a16:creationId xmlns:a16="http://schemas.microsoft.com/office/drawing/2014/main" id="{8CEEAD99-9C40-40AB-A13E-B604AD24BAC5}"/>
              </a:ext>
              <a:ext uri="{C183D7F6-B498-43B3-948B-1728B52AA6E4}">
                <adec:decorative xmlns:adec="http://schemas.microsoft.com/office/drawing/2017/decorative" val="1"/>
              </a:ext>
            </a:extLst>
          </p:cNvPr>
          <p:cNvSpPr/>
          <p:nvPr/>
        </p:nvSpPr>
        <p:spPr bwMode="auto">
          <a:xfrm>
            <a:off x="2464770" y="2347312"/>
            <a:ext cx="3837065" cy="3494013"/>
          </a:xfrm>
          <a:custGeom>
            <a:avLst/>
            <a:gdLst>
              <a:gd name="connsiteX0" fmla="*/ 4267200 w 4267200"/>
              <a:gd name="connsiteY0" fmla="*/ 0 h 4775200"/>
              <a:gd name="connsiteX1" fmla="*/ 0 w 4267200"/>
              <a:gd name="connsiteY1" fmla="*/ 624115 h 4775200"/>
              <a:gd name="connsiteX2" fmla="*/ 4122058 w 4267200"/>
              <a:gd name="connsiteY2" fmla="*/ 4775200 h 4775200"/>
              <a:gd name="connsiteX3" fmla="*/ 4267200 w 4267200"/>
              <a:gd name="connsiteY3" fmla="*/ 0 h 4775200"/>
              <a:gd name="connsiteX0" fmla="*/ 4248150 w 4248150"/>
              <a:gd name="connsiteY0" fmla="*/ 0 h 4775200"/>
              <a:gd name="connsiteX1" fmla="*/ 0 w 4248150"/>
              <a:gd name="connsiteY1" fmla="*/ 875787 h 4775200"/>
              <a:gd name="connsiteX2" fmla="*/ 4103008 w 4248150"/>
              <a:gd name="connsiteY2" fmla="*/ 4775200 h 4775200"/>
              <a:gd name="connsiteX3" fmla="*/ 4248150 w 4248150"/>
              <a:gd name="connsiteY3" fmla="*/ 0 h 4775200"/>
            </a:gdLst>
            <a:ahLst/>
            <a:cxnLst>
              <a:cxn ang="0">
                <a:pos x="connsiteX0" y="connsiteY0"/>
              </a:cxn>
              <a:cxn ang="0">
                <a:pos x="connsiteX1" y="connsiteY1"/>
              </a:cxn>
              <a:cxn ang="0">
                <a:pos x="connsiteX2" y="connsiteY2"/>
              </a:cxn>
              <a:cxn ang="0">
                <a:pos x="connsiteX3" y="connsiteY3"/>
              </a:cxn>
            </a:cxnLst>
            <a:rect l="l" t="t" r="r" b="b"/>
            <a:pathLst>
              <a:path w="4248150" h="4775200">
                <a:moveTo>
                  <a:pt x="4248150" y="0"/>
                </a:moveTo>
                <a:lnTo>
                  <a:pt x="0" y="875787"/>
                </a:lnTo>
                <a:lnTo>
                  <a:pt x="4103008" y="4775200"/>
                </a:lnTo>
                <a:lnTo>
                  <a:pt x="4248150" y="0"/>
                </a:lnTo>
                <a:close/>
              </a:path>
            </a:pathLst>
          </a:custGeom>
          <a:solidFill>
            <a:srgbClr val="D2D2D2">
              <a:alpha val="74902"/>
            </a:srgbClr>
          </a:solidFill>
          <a:ln w="38100">
            <a:solidFill>
              <a:srgbClr val="73737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7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3387725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D5243-6AC2-40C3-92C0-AB0946072E9B}"/>
              </a:ext>
            </a:extLst>
          </p:cNvPr>
          <p:cNvSpPr>
            <a:spLocks noGrp="1"/>
          </p:cNvSpPr>
          <p:nvPr>
            <p:ph type="title"/>
          </p:nvPr>
        </p:nvSpPr>
        <p:spPr/>
        <p:txBody>
          <a:bodyPr/>
          <a:lstStyle/>
          <a:p>
            <a:r>
              <a:rPr lang="en-US" dirty="0"/>
              <a:t>Role Assignment</a:t>
            </a:r>
          </a:p>
        </p:txBody>
      </p:sp>
      <p:sp>
        <p:nvSpPr>
          <p:cNvPr id="6" name="Text Placeholder 5">
            <a:extLst>
              <a:ext uri="{FF2B5EF4-FFF2-40B4-BE49-F238E27FC236}">
                <a16:creationId xmlns:a16="http://schemas.microsoft.com/office/drawing/2014/main" id="{E769B375-0952-47EE-AAE6-B5B6DA0D15BC}"/>
              </a:ext>
            </a:extLst>
          </p:cNvPr>
          <p:cNvSpPr>
            <a:spLocks noGrp="1"/>
          </p:cNvSpPr>
          <p:nvPr>
            <p:ph type="body" sz="quarter" idx="10"/>
          </p:nvPr>
        </p:nvSpPr>
        <p:spPr>
          <a:xfrm>
            <a:off x="565720" y="1237568"/>
            <a:ext cx="11018520" cy="800219"/>
          </a:xfrm>
        </p:spPr>
        <p:txBody>
          <a:bodyPr/>
          <a:lstStyle/>
          <a:p>
            <a:r>
              <a:rPr lang="en-US" sz="2600" dirty="0"/>
              <a:t>Process of binding a role definition to a user, group, or service principal at a scope for the purpose of granting access</a:t>
            </a:r>
          </a:p>
        </p:txBody>
      </p:sp>
      <p:grpSp>
        <p:nvGrpSpPr>
          <p:cNvPr id="15" name="Group 14" descr="A service principle, role definition, and scope creates a role assignment.">
            <a:extLst>
              <a:ext uri="{FF2B5EF4-FFF2-40B4-BE49-F238E27FC236}">
                <a16:creationId xmlns:a16="http://schemas.microsoft.com/office/drawing/2014/main" id="{EF9F1733-40DC-474E-813C-0BB5FBCE9CF8}"/>
              </a:ext>
            </a:extLst>
          </p:cNvPr>
          <p:cNvGrpSpPr/>
          <p:nvPr/>
        </p:nvGrpSpPr>
        <p:grpSpPr>
          <a:xfrm>
            <a:off x="280970" y="2343411"/>
            <a:ext cx="11377685" cy="4158238"/>
            <a:chOff x="280970" y="2408063"/>
            <a:chExt cx="11377685" cy="4158238"/>
          </a:xfrm>
        </p:grpSpPr>
        <p:cxnSp>
          <p:nvCxnSpPr>
            <p:cNvPr id="108" name="Elbow Connector 35">
              <a:extLst>
                <a:ext uri="{FF2B5EF4-FFF2-40B4-BE49-F238E27FC236}">
                  <a16:creationId xmlns:a16="http://schemas.microsoft.com/office/drawing/2014/main" id="{B140B6B2-42C4-4300-BD64-B425E32A8F2A}"/>
                </a:ext>
              </a:extLst>
            </p:cNvPr>
            <p:cNvCxnSpPr>
              <a:cxnSpLocks/>
            </p:cNvCxnSpPr>
            <p:nvPr/>
          </p:nvCxnSpPr>
          <p:spPr>
            <a:xfrm flipV="1">
              <a:off x="3732522" y="4103741"/>
              <a:ext cx="574014" cy="1224832"/>
            </a:xfrm>
            <a:prstGeom prst="bentConnector3">
              <a:avLst>
                <a:gd name="adj1" fmla="val 50000"/>
              </a:avLst>
            </a:prstGeom>
            <a:ln w="38100">
              <a:solidFill>
                <a:srgbClr val="D83B0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7079D622-3CD3-47DB-B4D3-F6FA52EABE3E}"/>
                </a:ext>
              </a:extLst>
            </p:cNvPr>
            <p:cNvCxnSpPr>
              <a:cxnSpLocks/>
            </p:cNvCxnSpPr>
            <p:nvPr/>
          </p:nvCxnSpPr>
          <p:spPr>
            <a:xfrm>
              <a:off x="6074980" y="3662861"/>
              <a:ext cx="4543" cy="261442"/>
            </a:xfrm>
            <a:prstGeom prst="straightConnector1">
              <a:avLst/>
            </a:prstGeom>
            <a:ln w="38100">
              <a:solidFill>
                <a:srgbClr val="D83B0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Elbow Connector 135">
              <a:extLst>
                <a:ext uri="{FF2B5EF4-FFF2-40B4-BE49-F238E27FC236}">
                  <a16:creationId xmlns:a16="http://schemas.microsoft.com/office/drawing/2014/main" id="{78B3D3F7-4F07-408F-91ED-689C6CD19273}"/>
                </a:ext>
              </a:extLst>
            </p:cNvPr>
            <p:cNvCxnSpPr>
              <a:cxnSpLocks/>
            </p:cNvCxnSpPr>
            <p:nvPr/>
          </p:nvCxnSpPr>
          <p:spPr>
            <a:xfrm rot="10800000">
              <a:off x="7852512" y="4103742"/>
              <a:ext cx="504093" cy="1216940"/>
            </a:xfrm>
            <a:prstGeom prst="bentConnector3">
              <a:avLst>
                <a:gd name="adj1" fmla="val 50000"/>
              </a:avLst>
            </a:prstGeom>
            <a:ln w="38100">
              <a:solidFill>
                <a:srgbClr val="D83B0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8A3EBD96-9AAE-45FF-81CB-1FCA7368DA67}"/>
                </a:ext>
              </a:extLst>
            </p:cNvPr>
            <p:cNvGrpSpPr/>
            <p:nvPr/>
          </p:nvGrpSpPr>
          <p:grpSpPr>
            <a:xfrm>
              <a:off x="4316647" y="2408063"/>
              <a:ext cx="3462067" cy="1210948"/>
              <a:chOff x="4037693" y="2248327"/>
              <a:chExt cx="3462067" cy="1210948"/>
            </a:xfrm>
          </p:grpSpPr>
          <p:grpSp>
            <p:nvGrpSpPr>
              <p:cNvPr id="66" name="Group 65">
                <a:extLst>
                  <a:ext uri="{FF2B5EF4-FFF2-40B4-BE49-F238E27FC236}">
                    <a16:creationId xmlns:a16="http://schemas.microsoft.com/office/drawing/2014/main" id="{5CF36D14-6B6A-4146-850A-BC3DFE67282F}"/>
                  </a:ext>
                </a:extLst>
              </p:cNvPr>
              <p:cNvGrpSpPr/>
              <p:nvPr/>
            </p:nvGrpSpPr>
            <p:grpSpPr>
              <a:xfrm>
                <a:off x="4037693" y="2248327"/>
                <a:ext cx="3462067" cy="1210948"/>
                <a:chOff x="4037691" y="2248327"/>
                <a:chExt cx="3828653" cy="1398704"/>
              </a:xfrm>
            </p:grpSpPr>
            <p:sp>
              <p:nvSpPr>
                <p:cNvPr id="68" name="Rectangle: Rounded Corners 11">
                  <a:extLst>
                    <a:ext uri="{FF2B5EF4-FFF2-40B4-BE49-F238E27FC236}">
                      <a16:creationId xmlns:a16="http://schemas.microsoft.com/office/drawing/2014/main" id="{B7A1FE2D-8334-4973-8452-746AA1A0FA57}"/>
                    </a:ext>
                  </a:extLst>
                </p:cNvPr>
                <p:cNvSpPr/>
                <p:nvPr/>
              </p:nvSpPr>
              <p:spPr>
                <a:xfrm>
                  <a:off x="4296648" y="2305181"/>
                  <a:ext cx="3556664" cy="1306881"/>
                </a:xfrm>
                <a:prstGeom prst="roundRect">
                  <a:avLst>
                    <a:gd name="adj" fmla="val 0"/>
                  </a:avLst>
                </a:prstGeom>
                <a:solidFill>
                  <a:srgbClr val="E6E6E6"/>
                </a:solidFill>
                <a:ln w="28575">
                  <a:solidFill>
                    <a:srgbClr val="737373"/>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69" name="TextBox 68">
                  <a:extLst>
                    <a:ext uri="{FF2B5EF4-FFF2-40B4-BE49-F238E27FC236}">
                      <a16:creationId xmlns:a16="http://schemas.microsoft.com/office/drawing/2014/main" id="{3D8655F5-4EF6-4AF4-B8AF-9015E81BB5D9}"/>
                    </a:ext>
                  </a:extLst>
                </p:cNvPr>
                <p:cNvSpPr txBox="1"/>
                <p:nvPr/>
              </p:nvSpPr>
              <p:spPr>
                <a:xfrm>
                  <a:off x="4571777" y="3103692"/>
                  <a:ext cx="672449" cy="281247"/>
                </a:xfrm>
                <a:prstGeom prst="rect">
                  <a:avLst/>
                </a:prstGeom>
                <a:noFill/>
              </p:spPr>
              <p:txBody>
                <a:bodyPr wrap="square" rtlCol="0" anchor="ctr">
                  <a:spAutoFit/>
                </a:bodyPr>
                <a:lstStyle/>
                <a:p>
                  <a:pPr algn="ctr"/>
                  <a:r>
                    <a:rPr lang="en-US" sz="1600" dirty="0">
                      <a:latin typeface="+mj-lt"/>
                    </a:rPr>
                    <a:t>User</a:t>
                  </a:r>
                </a:p>
              </p:txBody>
            </p:sp>
            <p:sp>
              <p:nvSpPr>
                <p:cNvPr id="70" name="TextBox 69">
                  <a:extLst>
                    <a:ext uri="{FF2B5EF4-FFF2-40B4-BE49-F238E27FC236}">
                      <a16:creationId xmlns:a16="http://schemas.microsoft.com/office/drawing/2014/main" id="{F6A7E448-3520-4CD7-B831-FE87E34F1E9E}"/>
                    </a:ext>
                  </a:extLst>
                </p:cNvPr>
                <p:cNvSpPr txBox="1"/>
                <p:nvPr/>
              </p:nvSpPr>
              <p:spPr>
                <a:xfrm>
                  <a:off x="6612435" y="2971587"/>
                  <a:ext cx="1234129" cy="675444"/>
                </a:xfrm>
                <a:prstGeom prst="rect">
                  <a:avLst/>
                </a:prstGeom>
                <a:noFill/>
              </p:spPr>
              <p:txBody>
                <a:bodyPr wrap="square" rtlCol="0" anchor="ctr">
                  <a:spAutoFit/>
                </a:bodyPr>
                <a:lstStyle/>
                <a:p>
                  <a:pPr algn="ctr"/>
                  <a:r>
                    <a:rPr lang="en-US" sz="1600" dirty="0">
                      <a:latin typeface="+mj-lt"/>
                    </a:rPr>
                    <a:t>Service principal</a:t>
                  </a:r>
                </a:p>
              </p:txBody>
            </p:sp>
            <p:sp>
              <p:nvSpPr>
                <p:cNvPr id="71" name="Freeform 5">
                  <a:extLst>
                    <a:ext uri="{FF2B5EF4-FFF2-40B4-BE49-F238E27FC236}">
                      <a16:creationId xmlns:a16="http://schemas.microsoft.com/office/drawing/2014/main" id="{69A5E64D-9345-4435-8C3A-0155F735F074}"/>
                    </a:ext>
                  </a:extLst>
                </p:cNvPr>
                <p:cNvSpPr>
                  <a:spLocks/>
                </p:cNvSpPr>
                <p:nvPr/>
              </p:nvSpPr>
              <p:spPr bwMode="auto">
                <a:xfrm>
                  <a:off x="6092008" y="2758271"/>
                  <a:ext cx="242463" cy="222703"/>
                </a:xfrm>
                <a:custGeom>
                  <a:avLst/>
                  <a:gdLst>
                    <a:gd name="T0" fmla="*/ 0 w 137"/>
                    <a:gd name="T1" fmla="*/ 156 h 156"/>
                    <a:gd name="T2" fmla="*/ 137 w 137"/>
                    <a:gd name="T3" fmla="*/ 156 h 156"/>
                    <a:gd name="T4" fmla="*/ 92 w 137"/>
                    <a:gd name="T5" fmla="*/ 92 h 156"/>
                    <a:gd name="T6" fmla="*/ 117 w 137"/>
                    <a:gd name="T7" fmla="*/ 49 h 156"/>
                    <a:gd name="T8" fmla="*/ 68 w 137"/>
                    <a:gd name="T9" fmla="*/ 0 h 156"/>
                    <a:gd name="T10" fmla="*/ 19 w 137"/>
                    <a:gd name="T11" fmla="*/ 49 h 156"/>
                    <a:gd name="T12" fmla="*/ 45 w 137"/>
                    <a:gd name="T13" fmla="*/ 92 h 156"/>
                    <a:gd name="T14" fmla="*/ 0 w 137"/>
                    <a:gd name="T15" fmla="*/ 15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56">
                      <a:moveTo>
                        <a:pt x="0" y="156"/>
                      </a:moveTo>
                      <a:cubicBezTo>
                        <a:pt x="137" y="156"/>
                        <a:pt x="137" y="156"/>
                        <a:pt x="137" y="156"/>
                      </a:cubicBezTo>
                      <a:cubicBezTo>
                        <a:pt x="137" y="127"/>
                        <a:pt x="118" y="101"/>
                        <a:pt x="92" y="92"/>
                      </a:cubicBezTo>
                      <a:cubicBezTo>
                        <a:pt x="107" y="84"/>
                        <a:pt x="117" y="68"/>
                        <a:pt x="117" y="49"/>
                      </a:cubicBezTo>
                      <a:cubicBezTo>
                        <a:pt x="117" y="22"/>
                        <a:pt x="95" y="0"/>
                        <a:pt x="68" y="0"/>
                      </a:cubicBezTo>
                      <a:cubicBezTo>
                        <a:pt x="41" y="0"/>
                        <a:pt x="19" y="22"/>
                        <a:pt x="19" y="49"/>
                      </a:cubicBezTo>
                      <a:cubicBezTo>
                        <a:pt x="19" y="68"/>
                        <a:pt x="30" y="84"/>
                        <a:pt x="45" y="92"/>
                      </a:cubicBezTo>
                      <a:cubicBezTo>
                        <a:pt x="19" y="102"/>
                        <a:pt x="0" y="127"/>
                        <a:pt x="0" y="156"/>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72" name="Freeform 6">
                  <a:extLst>
                    <a:ext uri="{FF2B5EF4-FFF2-40B4-BE49-F238E27FC236}">
                      <a16:creationId xmlns:a16="http://schemas.microsoft.com/office/drawing/2014/main" id="{937CD833-2B2F-48BF-BC82-F6E1CDFBC90C}"/>
                    </a:ext>
                  </a:extLst>
                </p:cNvPr>
                <p:cNvSpPr>
                  <a:spLocks/>
                </p:cNvSpPr>
                <p:nvPr/>
              </p:nvSpPr>
              <p:spPr bwMode="auto">
                <a:xfrm>
                  <a:off x="5659726" y="2758271"/>
                  <a:ext cx="242463" cy="222703"/>
                </a:xfrm>
                <a:custGeom>
                  <a:avLst/>
                  <a:gdLst>
                    <a:gd name="T0" fmla="*/ 0 w 137"/>
                    <a:gd name="T1" fmla="*/ 156 h 156"/>
                    <a:gd name="T2" fmla="*/ 137 w 137"/>
                    <a:gd name="T3" fmla="*/ 156 h 156"/>
                    <a:gd name="T4" fmla="*/ 92 w 137"/>
                    <a:gd name="T5" fmla="*/ 92 h 156"/>
                    <a:gd name="T6" fmla="*/ 117 w 137"/>
                    <a:gd name="T7" fmla="*/ 49 h 156"/>
                    <a:gd name="T8" fmla="*/ 68 w 137"/>
                    <a:gd name="T9" fmla="*/ 0 h 156"/>
                    <a:gd name="T10" fmla="*/ 19 w 137"/>
                    <a:gd name="T11" fmla="*/ 49 h 156"/>
                    <a:gd name="T12" fmla="*/ 45 w 137"/>
                    <a:gd name="T13" fmla="*/ 92 h 156"/>
                    <a:gd name="T14" fmla="*/ 0 w 137"/>
                    <a:gd name="T15" fmla="*/ 15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56">
                      <a:moveTo>
                        <a:pt x="0" y="156"/>
                      </a:moveTo>
                      <a:cubicBezTo>
                        <a:pt x="137" y="156"/>
                        <a:pt x="137" y="156"/>
                        <a:pt x="137" y="156"/>
                      </a:cubicBezTo>
                      <a:cubicBezTo>
                        <a:pt x="137" y="127"/>
                        <a:pt x="118" y="101"/>
                        <a:pt x="92" y="92"/>
                      </a:cubicBezTo>
                      <a:cubicBezTo>
                        <a:pt x="107" y="84"/>
                        <a:pt x="117" y="68"/>
                        <a:pt x="117" y="49"/>
                      </a:cubicBezTo>
                      <a:cubicBezTo>
                        <a:pt x="117" y="22"/>
                        <a:pt x="95" y="0"/>
                        <a:pt x="68" y="0"/>
                      </a:cubicBezTo>
                      <a:cubicBezTo>
                        <a:pt x="41" y="0"/>
                        <a:pt x="19" y="22"/>
                        <a:pt x="19" y="49"/>
                      </a:cubicBezTo>
                      <a:cubicBezTo>
                        <a:pt x="19" y="68"/>
                        <a:pt x="30" y="84"/>
                        <a:pt x="45" y="92"/>
                      </a:cubicBezTo>
                      <a:cubicBezTo>
                        <a:pt x="19" y="102"/>
                        <a:pt x="0" y="127"/>
                        <a:pt x="0" y="156"/>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73" name="Freeform 7">
                  <a:extLst>
                    <a:ext uri="{FF2B5EF4-FFF2-40B4-BE49-F238E27FC236}">
                      <a16:creationId xmlns:a16="http://schemas.microsoft.com/office/drawing/2014/main" id="{C9E0C530-7070-4A58-B270-4C51592C4963}"/>
                    </a:ext>
                  </a:extLst>
                </p:cNvPr>
                <p:cNvSpPr>
                  <a:spLocks/>
                </p:cNvSpPr>
                <p:nvPr/>
              </p:nvSpPr>
              <p:spPr bwMode="auto">
                <a:xfrm>
                  <a:off x="5876979" y="2877086"/>
                  <a:ext cx="242463" cy="222703"/>
                </a:xfrm>
                <a:custGeom>
                  <a:avLst/>
                  <a:gdLst>
                    <a:gd name="T0" fmla="*/ 0 w 137"/>
                    <a:gd name="T1" fmla="*/ 156 h 156"/>
                    <a:gd name="T2" fmla="*/ 137 w 137"/>
                    <a:gd name="T3" fmla="*/ 156 h 156"/>
                    <a:gd name="T4" fmla="*/ 92 w 137"/>
                    <a:gd name="T5" fmla="*/ 92 h 156"/>
                    <a:gd name="T6" fmla="*/ 117 w 137"/>
                    <a:gd name="T7" fmla="*/ 49 h 156"/>
                    <a:gd name="T8" fmla="*/ 68 w 137"/>
                    <a:gd name="T9" fmla="*/ 0 h 156"/>
                    <a:gd name="T10" fmla="*/ 19 w 137"/>
                    <a:gd name="T11" fmla="*/ 49 h 156"/>
                    <a:gd name="T12" fmla="*/ 45 w 137"/>
                    <a:gd name="T13" fmla="*/ 92 h 156"/>
                    <a:gd name="T14" fmla="*/ 0 w 137"/>
                    <a:gd name="T15" fmla="*/ 15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56">
                      <a:moveTo>
                        <a:pt x="0" y="156"/>
                      </a:moveTo>
                      <a:cubicBezTo>
                        <a:pt x="137" y="156"/>
                        <a:pt x="137" y="156"/>
                        <a:pt x="137" y="156"/>
                      </a:cubicBezTo>
                      <a:cubicBezTo>
                        <a:pt x="137" y="127"/>
                        <a:pt x="118" y="101"/>
                        <a:pt x="92" y="92"/>
                      </a:cubicBezTo>
                      <a:cubicBezTo>
                        <a:pt x="107" y="84"/>
                        <a:pt x="117" y="68"/>
                        <a:pt x="117" y="49"/>
                      </a:cubicBezTo>
                      <a:cubicBezTo>
                        <a:pt x="117" y="22"/>
                        <a:pt x="95" y="0"/>
                        <a:pt x="68" y="0"/>
                      </a:cubicBezTo>
                      <a:cubicBezTo>
                        <a:pt x="41" y="0"/>
                        <a:pt x="19" y="22"/>
                        <a:pt x="19" y="49"/>
                      </a:cubicBezTo>
                      <a:cubicBezTo>
                        <a:pt x="19" y="68"/>
                        <a:pt x="30" y="84"/>
                        <a:pt x="45" y="92"/>
                      </a:cubicBezTo>
                      <a:cubicBezTo>
                        <a:pt x="19" y="102"/>
                        <a:pt x="0" y="127"/>
                        <a:pt x="0" y="156"/>
                      </a:cubicBezTo>
                      <a:close/>
                    </a:path>
                  </a:pathLst>
                </a:custGeom>
                <a:solidFill>
                  <a:srgbClr val="001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pic>
              <p:nvPicPr>
                <p:cNvPr id="74" name="Picture 73">
                  <a:extLst>
                    <a:ext uri="{FF2B5EF4-FFF2-40B4-BE49-F238E27FC236}">
                      <a16:creationId xmlns:a16="http://schemas.microsoft.com/office/drawing/2014/main" id="{1A3E3D5A-6A94-4D49-A377-63ACABECEF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93131" y="2604885"/>
                  <a:ext cx="648416" cy="450978"/>
                </a:xfrm>
                <a:prstGeom prst="rect">
                  <a:avLst/>
                </a:prstGeom>
              </p:spPr>
            </p:pic>
            <p:sp>
              <p:nvSpPr>
                <p:cNvPr id="75" name="Rectangle 74">
                  <a:extLst>
                    <a:ext uri="{FF2B5EF4-FFF2-40B4-BE49-F238E27FC236}">
                      <a16:creationId xmlns:a16="http://schemas.microsoft.com/office/drawing/2014/main" id="{DADA8E8E-29E1-4E10-9395-6CAF48E5FC5E}"/>
                    </a:ext>
                  </a:extLst>
                </p:cNvPr>
                <p:cNvSpPr/>
                <p:nvPr/>
              </p:nvSpPr>
              <p:spPr>
                <a:xfrm>
                  <a:off x="4295725" y="2305181"/>
                  <a:ext cx="3570619" cy="306815"/>
                </a:xfrm>
                <a:prstGeom prst="rect">
                  <a:avLst/>
                </a:prstGeom>
                <a:solidFill>
                  <a:srgbClr val="505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800" b="1" dirty="0">
                      <a:solidFill>
                        <a:schemeClr val="bg1"/>
                      </a:solidFill>
                    </a:rPr>
                    <a:t>Service principal</a:t>
                  </a:r>
                </a:p>
              </p:txBody>
            </p:sp>
            <p:sp>
              <p:nvSpPr>
                <p:cNvPr id="76" name="Oval 75">
                  <a:extLst>
                    <a:ext uri="{FF2B5EF4-FFF2-40B4-BE49-F238E27FC236}">
                      <a16:creationId xmlns:a16="http://schemas.microsoft.com/office/drawing/2014/main" id="{EBAFA273-8C16-40D9-8927-8D4383494A11}"/>
                    </a:ext>
                  </a:extLst>
                </p:cNvPr>
                <p:cNvSpPr/>
                <p:nvPr/>
              </p:nvSpPr>
              <p:spPr>
                <a:xfrm>
                  <a:off x="4037691" y="2248327"/>
                  <a:ext cx="515133" cy="418688"/>
                </a:xfrm>
                <a:prstGeom prst="ellipse">
                  <a:avLst/>
                </a:prstGeom>
                <a:solidFill>
                  <a:srgbClr val="01B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1</a:t>
                  </a:r>
                </a:p>
              </p:txBody>
            </p:sp>
            <p:pic>
              <p:nvPicPr>
                <p:cNvPr id="77" name="Picture 76" descr="A picture containing vector graphics&#10;&#10;Description automatically generated">
                  <a:extLst>
                    <a:ext uri="{FF2B5EF4-FFF2-40B4-BE49-F238E27FC236}">
                      <a16:creationId xmlns:a16="http://schemas.microsoft.com/office/drawing/2014/main" id="{8A0C04D3-1764-4448-8046-598FD9F93916}"/>
                    </a:ext>
                  </a:extLst>
                </p:cNvPr>
                <p:cNvPicPr>
                  <a:picLocks noChangeAspect="1"/>
                </p:cNvPicPr>
                <p:nvPr/>
              </p:nvPicPr>
              <p:blipFill>
                <a:blip r:embed="rId4"/>
                <a:stretch>
                  <a:fillRect/>
                </a:stretch>
              </p:blipFill>
              <p:spPr>
                <a:xfrm>
                  <a:off x="4676188" y="2722289"/>
                  <a:ext cx="490156" cy="398388"/>
                </a:xfrm>
                <a:prstGeom prst="rect">
                  <a:avLst/>
                </a:prstGeom>
              </p:spPr>
            </p:pic>
          </p:grpSp>
          <p:sp>
            <p:nvSpPr>
              <p:cNvPr id="67" name="TextBox 66">
                <a:extLst>
                  <a:ext uri="{FF2B5EF4-FFF2-40B4-BE49-F238E27FC236}">
                    <a16:creationId xmlns:a16="http://schemas.microsoft.com/office/drawing/2014/main" id="{E3AFA71B-3ED6-48B7-9753-426AABA71EB5}"/>
                  </a:ext>
                </a:extLst>
              </p:cNvPr>
              <p:cNvSpPr txBox="1"/>
              <p:nvPr/>
            </p:nvSpPr>
            <p:spPr>
              <a:xfrm>
                <a:off x="5401479" y="2959834"/>
                <a:ext cx="843741" cy="338554"/>
              </a:xfrm>
              <a:prstGeom prst="rect">
                <a:avLst/>
              </a:prstGeom>
              <a:noFill/>
            </p:spPr>
            <p:txBody>
              <a:bodyPr wrap="square" rtlCol="0" anchor="ctr">
                <a:spAutoFit/>
              </a:bodyPr>
              <a:lstStyle/>
              <a:p>
                <a:pPr algn="ctr"/>
                <a:r>
                  <a:rPr lang="en-US" sz="1600" dirty="0">
                    <a:latin typeface="+mj-lt"/>
                  </a:rPr>
                  <a:t>Group</a:t>
                </a:r>
              </a:p>
            </p:txBody>
          </p:sp>
        </p:grpSp>
        <p:grpSp>
          <p:nvGrpSpPr>
            <p:cNvPr id="10" name="Group 9">
              <a:extLst>
                <a:ext uri="{FF2B5EF4-FFF2-40B4-BE49-F238E27FC236}">
                  <a16:creationId xmlns:a16="http://schemas.microsoft.com/office/drawing/2014/main" id="{0E28A050-1D5C-4B1C-93EF-01E27454F262}"/>
                </a:ext>
              </a:extLst>
            </p:cNvPr>
            <p:cNvGrpSpPr/>
            <p:nvPr/>
          </p:nvGrpSpPr>
          <p:grpSpPr>
            <a:xfrm>
              <a:off x="280970" y="3889742"/>
              <a:ext cx="3398853" cy="2676559"/>
              <a:chOff x="345167" y="1115265"/>
              <a:chExt cx="3398853" cy="2862942"/>
            </a:xfrm>
          </p:grpSpPr>
          <p:sp>
            <p:nvSpPr>
              <p:cNvPr id="80" name="Rectangle: Rounded Corners 12">
                <a:extLst>
                  <a:ext uri="{FF2B5EF4-FFF2-40B4-BE49-F238E27FC236}">
                    <a16:creationId xmlns:a16="http://schemas.microsoft.com/office/drawing/2014/main" id="{EA281998-ECA5-4756-B580-A9FFBC8BF1DB}"/>
                  </a:ext>
                </a:extLst>
              </p:cNvPr>
              <p:cNvSpPr/>
              <p:nvPr/>
            </p:nvSpPr>
            <p:spPr>
              <a:xfrm>
                <a:off x="612539" y="1174828"/>
                <a:ext cx="3131481" cy="2803379"/>
              </a:xfrm>
              <a:prstGeom prst="roundRect">
                <a:avLst>
                  <a:gd name="adj" fmla="val 0"/>
                </a:avLst>
              </a:prstGeom>
              <a:solidFill>
                <a:srgbClr val="E6E6E6"/>
              </a:solidFill>
              <a:ln w="28575">
                <a:solidFill>
                  <a:srgbClr val="737373"/>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500" dirty="0"/>
              </a:p>
            </p:txBody>
          </p:sp>
          <p:grpSp>
            <p:nvGrpSpPr>
              <p:cNvPr id="81" name="Group 80">
                <a:extLst>
                  <a:ext uri="{FF2B5EF4-FFF2-40B4-BE49-F238E27FC236}">
                    <a16:creationId xmlns:a16="http://schemas.microsoft.com/office/drawing/2014/main" id="{D710C519-BEDC-402D-8DED-CC77B006B2D8}"/>
                  </a:ext>
                </a:extLst>
              </p:cNvPr>
              <p:cNvGrpSpPr/>
              <p:nvPr/>
            </p:nvGrpSpPr>
            <p:grpSpPr>
              <a:xfrm>
                <a:off x="750638" y="1552748"/>
                <a:ext cx="2855283" cy="2370631"/>
                <a:chOff x="940177" y="3503978"/>
                <a:chExt cx="2538969" cy="2457145"/>
              </a:xfrm>
            </p:grpSpPr>
            <p:sp>
              <p:nvSpPr>
                <p:cNvPr id="84" name="Rectangle: Rounded Corners 37">
                  <a:extLst>
                    <a:ext uri="{FF2B5EF4-FFF2-40B4-BE49-F238E27FC236}">
                      <a16:creationId xmlns:a16="http://schemas.microsoft.com/office/drawing/2014/main" id="{C3964120-A197-4112-A8C4-136F23087753}"/>
                    </a:ext>
                  </a:extLst>
                </p:cNvPr>
                <p:cNvSpPr/>
                <p:nvPr/>
              </p:nvSpPr>
              <p:spPr>
                <a:xfrm>
                  <a:off x="940177" y="3503978"/>
                  <a:ext cx="2538969" cy="1893787"/>
                </a:xfrm>
                <a:prstGeom prst="roundRect">
                  <a:avLst>
                    <a:gd name="adj" fmla="val 0"/>
                  </a:avLst>
                </a:prstGeom>
                <a:ln>
                  <a:solidFill>
                    <a:srgbClr val="00188F"/>
                  </a:solidFill>
                </a:ln>
              </p:spPr>
              <p:style>
                <a:lnRef idx="2">
                  <a:schemeClr val="dk1"/>
                </a:lnRef>
                <a:fillRef idx="1">
                  <a:schemeClr val="lt1"/>
                </a:fillRef>
                <a:effectRef idx="0">
                  <a:schemeClr val="dk1"/>
                </a:effectRef>
                <a:fontRef idx="minor">
                  <a:schemeClr val="dk1"/>
                </a:fontRef>
              </p:style>
              <p:txBody>
                <a:bodyPr rtlCol="0" anchor="ctr">
                  <a:spAutoFit/>
                </a:bodyPr>
                <a:lstStyle/>
                <a:p>
                  <a:r>
                    <a:rPr lang="en-US" sz="1500" dirty="0">
                      <a:latin typeface="Consolas" panose="020B0609020204030204" pitchFamily="49" charset="0"/>
                    </a:rPr>
                    <a:t>Owner</a:t>
                  </a:r>
                </a:p>
                <a:p>
                  <a:r>
                    <a:rPr lang="en-US" sz="1500" dirty="0">
                      <a:latin typeface="Consolas" panose="020B0609020204030204" pitchFamily="49" charset="0"/>
                    </a:rPr>
                    <a:t>Contributor</a:t>
                  </a:r>
                </a:p>
                <a:p>
                  <a:r>
                    <a:rPr lang="en-US" sz="1500" dirty="0">
                      <a:latin typeface="Consolas" panose="020B0609020204030204" pitchFamily="49" charset="0"/>
                    </a:rPr>
                    <a:t>Reader</a:t>
                  </a:r>
                </a:p>
                <a:p>
                  <a:r>
                    <a:rPr lang="en-US" sz="1500" dirty="0">
                      <a:latin typeface="Consolas" panose="020B0609020204030204" pitchFamily="49" charset="0"/>
                    </a:rPr>
                    <a:t>…</a:t>
                  </a:r>
                </a:p>
                <a:p>
                  <a:r>
                    <a:rPr lang="en-US" sz="1500" dirty="0">
                      <a:latin typeface="Consolas" panose="020B0609020204030204" pitchFamily="49" charset="0"/>
                    </a:rPr>
                    <a:t>Backup Operator</a:t>
                  </a:r>
                </a:p>
                <a:p>
                  <a:r>
                    <a:rPr lang="en-US" sz="1500" dirty="0">
                      <a:latin typeface="Consolas" panose="020B0609020204030204" pitchFamily="49" charset="0"/>
                    </a:rPr>
                    <a:t>Security Reader</a:t>
                  </a:r>
                </a:p>
                <a:p>
                  <a:r>
                    <a:rPr lang="en-US" sz="1500" dirty="0">
                      <a:latin typeface="Consolas" panose="020B0609020204030204" pitchFamily="49" charset="0"/>
                    </a:rPr>
                    <a:t>Contributor</a:t>
                  </a:r>
                </a:p>
              </p:txBody>
            </p:sp>
            <p:sp>
              <p:nvSpPr>
                <p:cNvPr id="85" name="Rectangle: Rounded Corners 38">
                  <a:extLst>
                    <a:ext uri="{FF2B5EF4-FFF2-40B4-BE49-F238E27FC236}">
                      <a16:creationId xmlns:a16="http://schemas.microsoft.com/office/drawing/2014/main" id="{58D36722-A42C-4ED2-A712-984D7939ABBD}"/>
                    </a:ext>
                  </a:extLst>
                </p:cNvPr>
                <p:cNvSpPr/>
                <p:nvPr/>
              </p:nvSpPr>
              <p:spPr>
                <a:xfrm>
                  <a:off x="940177" y="5346922"/>
                  <a:ext cx="2538968" cy="614201"/>
                </a:xfrm>
                <a:prstGeom prst="roundRect">
                  <a:avLst>
                    <a:gd name="adj" fmla="val 0"/>
                  </a:avLst>
                </a:prstGeom>
                <a:ln>
                  <a:solidFill>
                    <a:srgbClr val="00188F"/>
                  </a:solidFill>
                </a:ln>
              </p:spPr>
              <p:style>
                <a:lnRef idx="2">
                  <a:schemeClr val="dk1"/>
                </a:lnRef>
                <a:fillRef idx="1">
                  <a:schemeClr val="lt1"/>
                </a:fillRef>
                <a:effectRef idx="0">
                  <a:schemeClr val="dk1"/>
                </a:effectRef>
                <a:fontRef idx="minor">
                  <a:schemeClr val="dk1"/>
                </a:fontRef>
              </p:style>
              <p:txBody>
                <a:bodyPr rtlCol="0" anchor="ctr">
                  <a:spAutoFit/>
                </a:bodyPr>
                <a:lstStyle/>
                <a:p>
                  <a:r>
                    <a:rPr lang="en-US" sz="1500" dirty="0">
                      <a:latin typeface="Consolas" panose="020B0609020204030204" pitchFamily="49" charset="0"/>
                    </a:rPr>
                    <a:t>Reader Support Tickets</a:t>
                  </a:r>
                </a:p>
                <a:p>
                  <a:r>
                    <a:rPr lang="en-US" sz="1500" dirty="0">
                      <a:latin typeface="Consolas" panose="020B0609020204030204" pitchFamily="49" charset="0"/>
                    </a:rPr>
                    <a:t>Virtual Machine Operator</a:t>
                  </a:r>
                </a:p>
              </p:txBody>
            </p:sp>
          </p:grpSp>
          <p:sp>
            <p:nvSpPr>
              <p:cNvPr id="82" name="Rectangle 81">
                <a:extLst>
                  <a:ext uri="{FF2B5EF4-FFF2-40B4-BE49-F238E27FC236}">
                    <a16:creationId xmlns:a16="http://schemas.microsoft.com/office/drawing/2014/main" id="{F44FD626-03E5-439C-A596-6BDDFCE4815C}"/>
                  </a:ext>
                </a:extLst>
              </p:cNvPr>
              <p:cNvSpPr/>
              <p:nvPr/>
            </p:nvSpPr>
            <p:spPr>
              <a:xfrm>
                <a:off x="619824" y="1174828"/>
                <a:ext cx="3124195" cy="358876"/>
              </a:xfrm>
              <a:prstGeom prst="rect">
                <a:avLst/>
              </a:prstGeom>
              <a:solidFill>
                <a:srgbClr val="50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bg1"/>
                    </a:solidFill>
                  </a:rPr>
                  <a:t>Role definition</a:t>
                </a:r>
              </a:p>
            </p:txBody>
          </p:sp>
          <p:sp>
            <p:nvSpPr>
              <p:cNvPr id="83" name="Oval 82">
                <a:extLst>
                  <a:ext uri="{FF2B5EF4-FFF2-40B4-BE49-F238E27FC236}">
                    <a16:creationId xmlns:a16="http://schemas.microsoft.com/office/drawing/2014/main" id="{2465F878-875B-4784-B584-EFC46F4FF3F0}"/>
                  </a:ext>
                </a:extLst>
              </p:cNvPr>
              <p:cNvSpPr/>
              <p:nvPr/>
            </p:nvSpPr>
            <p:spPr>
              <a:xfrm>
                <a:off x="345167" y="1115265"/>
                <a:ext cx="515133" cy="418688"/>
              </a:xfrm>
              <a:prstGeom prst="ellipse">
                <a:avLst/>
              </a:prstGeom>
              <a:solidFill>
                <a:srgbClr val="01B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b="1" dirty="0">
                    <a:solidFill>
                      <a:schemeClr val="tx1"/>
                    </a:solidFill>
                  </a:rPr>
                  <a:t>2</a:t>
                </a:r>
              </a:p>
            </p:txBody>
          </p:sp>
        </p:grpSp>
        <p:grpSp>
          <p:nvGrpSpPr>
            <p:cNvPr id="11" name="Group 10">
              <a:extLst>
                <a:ext uri="{FF2B5EF4-FFF2-40B4-BE49-F238E27FC236}">
                  <a16:creationId xmlns:a16="http://schemas.microsoft.com/office/drawing/2014/main" id="{711048AF-5CF5-46AE-A4F2-18E17CFCBBF7}"/>
                </a:ext>
              </a:extLst>
            </p:cNvPr>
            <p:cNvGrpSpPr/>
            <p:nvPr/>
          </p:nvGrpSpPr>
          <p:grpSpPr>
            <a:xfrm>
              <a:off x="4306536" y="3924303"/>
              <a:ext cx="3641573" cy="2517673"/>
              <a:chOff x="4306536" y="3873503"/>
              <a:chExt cx="3641573" cy="2517673"/>
            </a:xfrm>
          </p:grpSpPr>
          <p:sp>
            <p:nvSpPr>
              <p:cNvPr id="88" name="Rectangle 87">
                <a:extLst>
                  <a:ext uri="{FF2B5EF4-FFF2-40B4-BE49-F238E27FC236}">
                    <a16:creationId xmlns:a16="http://schemas.microsoft.com/office/drawing/2014/main" id="{C2FCD7DF-22A1-451D-B612-85F192880F63}"/>
                  </a:ext>
                </a:extLst>
              </p:cNvPr>
              <p:cNvSpPr/>
              <p:nvPr/>
            </p:nvSpPr>
            <p:spPr>
              <a:xfrm>
                <a:off x="4316646" y="3873504"/>
                <a:ext cx="3535866" cy="2517672"/>
              </a:xfrm>
              <a:prstGeom prst="rect">
                <a:avLst/>
              </a:prstGeom>
              <a:solidFill>
                <a:schemeClr val="bg1"/>
              </a:solidFill>
              <a:ln w="28575">
                <a:solidFill>
                  <a:srgbClr val="00188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89" name="Rectangle: Rounded Corners 40">
                <a:extLst>
                  <a:ext uri="{FF2B5EF4-FFF2-40B4-BE49-F238E27FC236}">
                    <a16:creationId xmlns:a16="http://schemas.microsoft.com/office/drawing/2014/main" id="{CD474A8C-6CFA-4944-B440-824D08283FDC}"/>
                  </a:ext>
                </a:extLst>
              </p:cNvPr>
              <p:cNvSpPr/>
              <p:nvPr/>
            </p:nvSpPr>
            <p:spPr>
              <a:xfrm>
                <a:off x="4431084" y="4314174"/>
                <a:ext cx="1979131" cy="1796845"/>
              </a:xfrm>
              <a:prstGeom prst="roundRect">
                <a:avLst>
                  <a:gd name="adj" fmla="val 0"/>
                </a:avLst>
              </a:prstGeom>
              <a:solidFill>
                <a:schemeClr val="bg1"/>
              </a:solidFill>
              <a:ln w="28575">
                <a:solidFill>
                  <a:srgbClr val="00188E"/>
                </a:solidFill>
              </a:ln>
            </p:spPr>
            <p:style>
              <a:lnRef idx="2">
                <a:schemeClr val="dk1"/>
              </a:lnRef>
              <a:fillRef idx="1">
                <a:schemeClr val="lt1"/>
              </a:fillRef>
              <a:effectRef idx="0">
                <a:schemeClr val="dk1"/>
              </a:effectRef>
              <a:fontRef idx="minor">
                <a:schemeClr val="dk1"/>
              </a:fontRef>
            </p:style>
            <p:txBody>
              <a:bodyPr rIns="0" rtlCol="0" anchor="ctr"/>
              <a:lstStyle/>
              <a:p>
                <a:r>
                  <a:rPr lang="en-US" sz="1400" dirty="0">
                    <a:solidFill>
                      <a:schemeClr val="tx1"/>
                    </a:solidFill>
                    <a:latin typeface="Consolas" panose="020B0609020204030204" pitchFamily="49" charset="0"/>
                  </a:rPr>
                  <a:t>"Actions": [</a:t>
                </a:r>
              </a:p>
              <a:p>
                <a:r>
                  <a:rPr lang="en-US" sz="1400" dirty="0">
                    <a:solidFill>
                      <a:schemeClr val="tx1"/>
                    </a:solidFill>
                    <a:latin typeface="Consolas" panose="020B0609020204030204" pitchFamily="49" charset="0"/>
                  </a:rPr>
                  <a:t>  "*"</a:t>
                </a:r>
              </a:p>
              <a:p>
                <a:r>
                  <a:rPr lang="en-US" sz="1400" dirty="0">
                    <a:solidFill>
                      <a:schemeClr val="tx1"/>
                    </a:solidFill>
                    <a:latin typeface="Consolas" panose="020B0609020204030204" pitchFamily="49" charset="0"/>
                  </a:rPr>
                  <a:t>],</a:t>
                </a:r>
              </a:p>
              <a:p>
                <a:r>
                  <a:rPr lang="en-US" sz="1400" dirty="0">
                    <a:solidFill>
                      <a:schemeClr val="tx1"/>
                    </a:solidFill>
                    <a:latin typeface="Consolas" panose="020B0609020204030204" pitchFamily="49" charset="0"/>
                  </a:rPr>
                  <a:t>"NotActions": [</a:t>
                </a:r>
              </a:p>
              <a:p>
                <a:r>
                  <a:rPr lang="en-US" sz="1400" dirty="0">
                    <a:solidFill>
                      <a:schemeClr val="tx1"/>
                    </a:solidFill>
                    <a:latin typeface="Consolas" panose="020B0609020204030204" pitchFamily="49" charset="0"/>
                  </a:rPr>
                  <a:t>  "Auth/*/Delete",</a:t>
                </a:r>
              </a:p>
              <a:p>
                <a:r>
                  <a:rPr lang="en-US" sz="1400" dirty="0">
                    <a:solidFill>
                      <a:schemeClr val="tx1"/>
                    </a:solidFill>
                    <a:latin typeface="Consolas" panose="020B0609020204030204" pitchFamily="49" charset="0"/>
                  </a:rPr>
                  <a:t>  "Auth/*/Write",</a:t>
                </a:r>
              </a:p>
              <a:p>
                <a:r>
                  <a:rPr lang="en-US" sz="1400" dirty="0">
                    <a:solidFill>
                      <a:schemeClr val="tx1"/>
                    </a:solidFill>
                    <a:latin typeface="Consolas" panose="020B0609020204030204" pitchFamily="49" charset="0"/>
                  </a:rPr>
                  <a:t>  "Auth/elevate"</a:t>
                </a:r>
              </a:p>
              <a:p>
                <a:r>
                  <a:rPr lang="en-US" sz="1400" dirty="0">
                    <a:solidFill>
                      <a:schemeClr val="tx1"/>
                    </a:solidFill>
                    <a:latin typeface="Consolas" panose="020B0609020204030204" pitchFamily="49" charset="0"/>
                  </a:rPr>
                  <a:t>]</a:t>
                </a:r>
              </a:p>
            </p:txBody>
          </p:sp>
          <p:sp>
            <p:nvSpPr>
              <p:cNvPr id="90" name="TextBox 89">
                <a:extLst>
                  <a:ext uri="{FF2B5EF4-FFF2-40B4-BE49-F238E27FC236}">
                    <a16:creationId xmlns:a16="http://schemas.microsoft.com/office/drawing/2014/main" id="{1C242431-F398-40E9-A3D1-602C0A0F0724}"/>
                  </a:ext>
                </a:extLst>
              </p:cNvPr>
              <p:cNvSpPr txBox="1"/>
              <p:nvPr/>
            </p:nvSpPr>
            <p:spPr>
              <a:xfrm>
                <a:off x="4322071" y="6083398"/>
                <a:ext cx="1982863" cy="307777"/>
              </a:xfrm>
              <a:prstGeom prst="rect">
                <a:avLst/>
              </a:prstGeom>
              <a:noFill/>
            </p:spPr>
            <p:txBody>
              <a:bodyPr wrap="square" rtlCol="0" anchor="ctr">
                <a:spAutoFit/>
              </a:bodyPr>
              <a:lstStyle/>
              <a:p>
                <a:pPr algn="ctr"/>
                <a:r>
                  <a:rPr lang="en-US" sz="1400" dirty="0">
                    <a:latin typeface="+mj-lt"/>
                    <a:cs typeface="Segoe UI" panose="020B0502040204020203" pitchFamily="34" charset="0"/>
                  </a:rPr>
                  <a:t>Contributor</a:t>
                </a:r>
              </a:p>
            </p:txBody>
          </p:sp>
          <p:sp>
            <p:nvSpPr>
              <p:cNvPr id="91" name="TextBox 90">
                <a:extLst>
                  <a:ext uri="{FF2B5EF4-FFF2-40B4-BE49-F238E27FC236}">
                    <a16:creationId xmlns:a16="http://schemas.microsoft.com/office/drawing/2014/main" id="{2733D5D7-7F46-4F3A-A4D3-8FE8329032E0}"/>
                  </a:ext>
                </a:extLst>
              </p:cNvPr>
              <p:cNvSpPr txBox="1"/>
              <p:nvPr/>
            </p:nvSpPr>
            <p:spPr>
              <a:xfrm>
                <a:off x="6314618" y="5692843"/>
                <a:ext cx="1633491" cy="523220"/>
              </a:xfrm>
              <a:prstGeom prst="rect">
                <a:avLst/>
              </a:prstGeom>
              <a:noFill/>
            </p:spPr>
            <p:txBody>
              <a:bodyPr wrap="square" rtlCol="0" anchor="ctr">
                <a:spAutoFit/>
              </a:bodyPr>
              <a:lstStyle/>
              <a:p>
                <a:pPr algn="ctr"/>
                <a:r>
                  <a:rPr lang="en-US" sz="1400" dirty="0">
                    <a:latin typeface="+mj-lt"/>
                    <a:cs typeface="Segoe UI" panose="020B0502040204020203" pitchFamily="34" charset="0"/>
                  </a:rPr>
                  <a:t>pharma-sales</a:t>
                </a:r>
                <a:br>
                  <a:rPr lang="en-US" sz="1400" dirty="0">
                    <a:latin typeface="Segoe UI" panose="020B0502040204020203" pitchFamily="34" charset="0"/>
                    <a:cs typeface="Segoe UI" panose="020B0502040204020203" pitchFamily="34" charset="0"/>
                  </a:rPr>
                </a:br>
                <a:r>
                  <a:rPr lang="en-US" sz="1400" dirty="0">
                    <a:latin typeface="Segoe UI" panose="020B0502040204020203" pitchFamily="34" charset="0"/>
                    <a:cs typeface="Segoe UI" panose="020B0502040204020203" pitchFamily="34" charset="0"/>
                  </a:rPr>
                  <a:t>resource group</a:t>
                </a:r>
              </a:p>
            </p:txBody>
          </p:sp>
          <p:sp>
            <p:nvSpPr>
              <p:cNvPr id="92" name="TextBox 91">
                <a:extLst>
                  <a:ext uri="{FF2B5EF4-FFF2-40B4-BE49-F238E27FC236}">
                    <a16:creationId xmlns:a16="http://schemas.microsoft.com/office/drawing/2014/main" id="{D5B7DAF6-8413-47ED-8E62-8B0214532018}"/>
                  </a:ext>
                </a:extLst>
              </p:cNvPr>
              <p:cNvSpPr txBox="1"/>
              <p:nvPr/>
            </p:nvSpPr>
            <p:spPr>
              <a:xfrm>
                <a:off x="6388768" y="4748123"/>
                <a:ext cx="1513918" cy="307777"/>
              </a:xfrm>
              <a:prstGeom prst="rect">
                <a:avLst/>
              </a:prstGeom>
              <a:noFill/>
            </p:spPr>
            <p:txBody>
              <a:bodyPr wrap="square" rtlCol="0" anchor="ctr">
                <a:spAutoFit/>
              </a:bodyPr>
              <a:lstStyle/>
              <a:p>
                <a:pPr algn="ctr"/>
                <a:r>
                  <a:rPr lang="en-US" sz="1400" dirty="0">
                    <a:latin typeface="+mj-lt"/>
                    <a:cs typeface="Segoe UI" panose="020B0502040204020203" pitchFamily="34" charset="0"/>
                  </a:rPr>
                  <a:t>Marketing group</a:t>
                </a:r>
              </a:p>
            </p:txBody>
          </p:sp>
          <p:grpSp>
            <p:nvGrpSpPr>
              <p:cNvPr id="96" name="Group 4">
                <a:extLst>
                  <a:ext uri="{FF2B5EF4-FFF2-40B4-BE49-F238E27FC236}">
                    <a16:creationId xmlns:a16="http://schemas.microsoft.com/office/drawing/2014/main" id="{18001754-4D7D-4676-9A4E-EC9B9B1B628E}"/>
                  </a:ext>
                </a:extLst>
              </p:cNvPr>
              <p:cNvGrpSpPr>
                <a:grpSpLocks noChangeAspect="1"/>
              </p:cNvGrpSpPr>
              <p:nvPr/>
            </p:nvGrpSpPr>
            <p:grpSpPr bwMode="auto">
              <a:xfrm>
                <a:off x="6711033" y="4328684"/>
                <a:ext cx="830872" cy="422011"/>
                <a:chOff x="388" y="817"/>
                <a:chExt cx="910" cy="574"/>
              </a:xfrm>
            </p:grpSpPr>
            <p:sp>
              <p:nvSpPr>
                <p:cNvPr id="103" name="AutoShape 3">
                  <a:extLst>
                    <a:ext uri="{FF2B5EF4-FFF2-40B4-BE49-F238E27FC236}">
                      <a16:creationId xmlns:a16="http://schemas.microsoft.com/office/drawing/2014/main" id="{68DE96BD-339E-4214-ACDE-42BAA3D5A4BE}"/>
                    </a:ext>
                  </a:extLst>
                </p:cNvPr>
                <p:cNvSpPr>
                  <a:spLocks noChangeAspect="1" noChangeArrowheads="1" noTextEdit="1"/>
                </p:cNvSpPr>
                <p:nvPr/>
              </p:nvSpPr>
              <p:spPr bwMode="auto">
                <a:xfrm>
                  <a:off x="436" y="817"/>
                  <a:ext cx="815" cy="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400" dirty="0"/>
                </a:p>
              </p:txBody>
            </p:sp>
            <p:sp>
              <p:nvSpPr>
                <p:cNvPr id="104" name="Freeform 5">
                  <a:extLst>
                    <a:ext uri="{FF2B5EF4-FFF2-40B4-BE49-F238E27FC236}">
                      <a16:creationId xmlns:a16="http://schemas.microsoft.com/office/drawing/2014/main" id="{0A4F3AD2-67A3-4385-A2FB-A9142BBD609E}"/>
                    </a:ext>
                  </a:extLst>
                </p:cNvPr>
                <p:cNvSpPr>
                  <a:spLocks/>
                </p:cNvSpPr>
                <p:nvPr/>
              </p:nvSpPr>
              <p:spPr bwMode="auto">
                <a:xfrm>
                  <a:off x="971" y="818"/>
                  <a:ext cx="327" cy="373"/>
                </a:xfrm>
                <a:custGeom>
                  <a:avLst/>
                  <a:gdLst>
                    <a:gd name="T0" fmla="*/ 0 w 137"/>
                    <a:gd name="T1" fmla="*/ 156 h 156"/>
                    <a:gd name="T2" fmla="*/ 137 w 137"/>
                    <a:gd name="T3" fmla="*/ 156 h 156"/>
                    <a:gd name="T4" fmla="*/ 92 w 137"/>
                    <a:gd name="T5" fmla="*/ 92 h 156"/>
                    <a:gd name="T6" fmla="*/ 117 w 137"/>
                    <a:gd name="T7" fmla="*/ 49 h 156"/>
                    <a:gd name="T8" fmla="*/ 68 w 137"/>
                    <a:gd name="T9" fmla="*/ 0 h 156"/>
                    <a:gd name="T10" fmla="*/ 19 w 137"/>
                    <a:gd name="T11" fmla="*/ 49 h 156"/>
                    <a:gd name="T12" fmla="*/ 45 w 137"/>
                    <a:gd name="T13" fmla="*/ 92 h 156"/>
                    <a:gd name="T14" fmla="*/ 0 w 137"/>
                    <a:gd name="T15" fmla="*/ 15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56">
                      <a:moveTo>
                        <a:pt x="0" y="156"/>
                      </a:moveTo>
                      <a:cubicBezTo>
                        <a:pt x="137" y="156"/>
                        <a:pt x="137" y="156"/>
                        <a:pt x="137" y="156"/>
                      </a:cubicBezTo>
                      <a:cubicBezTo>
                        <a:pt x="137" y="127"/>
                        <a:pt x="118" y="101"/>
                        <a:pt x="92" y="92"/>
                      </a:cubicBezTo>
                      <a:cubicBezTo>
                        <a:pt x="107" y="84"/>
                        <a:pt x="117" y="68"/>
                        <a:pt x="117" y="49"/>
                      </a:cubicBezTo>
                      <a:cubicBezTo>
                        <a:pt x="117" y="22"/>
                        <a:pt x="95" y="0"/>
                        <a:pt x="68" y="0"/>
                      </a:cubicBezTo>
                      <a:cubicBezTo>
                        <a:pt x="41" y="0"/>
                        <a:pt x="19" y="22"/>
                        <a:pt x="19" y="49"/>
                      </a:cubicBezTo>
                      <a:cubicBezTo>
                        <a:pt x="19" y="68"/>
                        <a:pt x="30" y="84"/>
                        <a:pt x="45" y="92"/>
                      </a:cubicBezTo>
                      <a:cubicBezTo>
                        <a:pt x="19" y="102"/>
                        <a:pt x="0" y="127"/>
                        <a:pt x="0" y="156"/>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400" dirty="0"/>
                </a:p>
              </p:txBody>
            </p:sp>
            <p:sp>
              <p:nvSpPr>
                <p:cNvPr id="105" name="Freeform 6">
                  <a:extLst>
                    <a:ext uri="{FF2B5EF4-FFF2-40B4-BE49-F238E27FC236}">
                      <a16:creationId xmlns:a16="http://schemas.microsoft.com/office/drawing/2014/main" id="{06614714-D0D4-4DEF-A3BD-B3815997853C}"/>
                    </a:ext>
                  </a:extLst>
                </p:cNvPr>
                <p:cNvSpPr>
                  <a:spLocks/>
                </p:cNvSpPr>
                <p:nvPr/>
              </p:nvSpPr>
              <p:spPr bwMode="auto">
                <a:xfrm>
                  <a:off x="388" y="818"/>
                  <a:ext cx="327" cy="373"/>
                </a:xfrm>
                <a:custGeom>
                  <a:avLst/>
                  <a:gdLst>
                    <a:gd name="T0" fmla="*/ 0 w 137"/>
                    <a:gd name="T1" fmla="*/ 156 h 156"/>
                    <a:gd name="T2" fmla="*/ 137 w 137"/>
                    <a:gd name="T3" fmla="*/ 156 h 156"/>
                    <a:gd name="T4" fmla="*/ 92 w 137"/>
                    <a:gd name="T5" fmla="*/ 92 h 156"/>
                    <a:gd name="T6" fmla="*/ 117 w 137"/>
                    <a:gd name="T7" fmla="*/ 49 h 156"/>
                    <a:gd name="T8" fmla="*/ 68 w 137"/>
                    <a:gd name="T9" fmla="*/ 0 h 156"/>
                    <a:gd name="T10" fmla="*/ 19 w 137"/>
                    <a:gd name="T11" fmla="*/ 49 h 156"/>
                    <a:gd name="T12" fmla="*/ 45 w 137"/>
                    <a:gd name="T13" fmla="*/ 92 h 156"/>
                    <a:gd name="T14" fmla="*/ 0 w 137"/>
                    <a:gd name="T15" fmla="*/ 15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56">
                      <a:moveTo>
                        <a:pt x="0" y="156"/>
                      </a:moveTo>
                      <a:cubicBezTo>
                        <a:pt x="137" y="156"/>
                        <a:pt x="137" y="156"/>
                        <a:pt x="137" y="156"/>
                      </a:cubicBezTo>
                      <a:cubicBezTo>
                        <a:pt x="137" y="127"/>
                        <a:pt x="118" y="101"/>
                        <a:pt x="92" y="92"/>
                      </a:cubicBezTo>
                      <a:cubicBezTo>
                        <a:pt x="107" y="84"/>
                        <a:pt x="117" y="68"/>
                        <a:pt x="117" y="49"/>
                      </a:cubicBezTo>
                      <a:cubicBezTo>
                        <a:pt x="117" y="22"/>
                        <a:pt x="95" y="0"/>
                        <a:pt x="68" y="0"/>
                      </a:cubicBezTo>
                      <a:cubicBezTo>
                        <a:pt x="41" y="0"/>
                        <a:pt x="19" y="22"/>
                        <a:pt x="19" y="49"/>
                      </a:cubicBezTo>
                      <a:cubicBezTo>
                        <a:pt x="19" y="68"/>
                        <a:pt x="30" y="84"/>
                        <a:pt x="45" y="92"/>
                      </a:cubicBezTo>
                      <a:cubicBezTo>
                        <a:pt x="19" y="102"/>
                        <a:pt x="0" y="127"/>
                        <a:pt x="0" y="156"/>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400" dirty="0"/>
                </a:p>
              </p:txBody>
            </p:sp>
            <p:sp>
              <p:nvSpPr>
                <p:cNvPr id="106" name="Freeform 7">
                  <a:extLst>
                    <a:ext uri="{FF2B5EF4-FFF2-40B4-BE49-F238E27FC236}">
                      <a16:creationId xmlns:a16="http://schemas.microsoft.com/office/drawing/2014/main" id="{CF53C3BD-4DB1-49EE-8BD3-D98AB3FA705A}"/>
                    </a:ext>
                  </a:extLst>
                </p:cNvPr>
                <p:cNvSpPr>
                  <a:spLocks/>
                </p:cNvSpPr>
                <p:nvPr/>
              </p:nvSpPr>
              <p:spPr bwMode="auto">
                <a:xfrm>
                  <a:off x="681" y="1017"/>
                  <a:ext cx="327" cy="373"/>
                </a:xfrm>
                <a:custGeom>
                  <a:avLst/>
                  <a:gdLst>
                    <a:gd name="T0" fmla="*/ 0 w 137"/>
                    <a:gd name="T1" fmla="*/ 156 h 156"/>
                    <a:gd name="T2" fmla="*/ 137 w 137"/>
                    <a:gd name="T3" fmla="*/ 156 h 156"/>
                    <a:gd name="T4" fmla="*/ 92 w 137"/>
                    <a:gd name="T5" fmla="*/ 92 h 156"/>
                    <a:gd name="T6" fmla="*/ 117 w 137"/>
                    <a:gd name="T7" fmla="*/ 49 h 156"/>
                    <a:gd name="T8" fmla="*/ 68 w 137"/>
                    <a:gd name="T9" fmla="*/ 0 h 156"/>
                    <a:gd name="T10" fmla="*/ 19 w 137"/>
                    <a:gd name="T11" fmla="*/ 49 h 156"/>
                    <a:gd name="T12" fmla="*/ 45 w 137"/>
                    <a:gd name="T13" fmla="*/ 92 h 156"/>
                    <a:gd name="T14" fmla="*/ 0 w 137"/>
                    <a:gd name="T15" fmla="*/ 15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56">
                      <a:moveTo>
                        <a:pt x="0" y="156"/>
                      </a:moveTo>
                      <a:cubicBezTo>
                        <a:pt x="137" y="156"/>
                        <a:pt x="137" y="156"/>
                        <a:pt x="137" y="156"/>
                      </a:cubicBezTo>
                      <a:cubicBezTo>
                        <a:pt x="137" y="127"/>
                        <a:pt x="118" y="101"/>
                        <a:pt x="92" y="92"/>
                      </a:cubicBezTo>
                      <a:cubicBezTo>
                        <a:pt x="107" y="84"/>
                        <a:pt x="117" y="68"/>
                        <a:pt x="117" y="49"/>
                      </a:cubicBezTo>
                      <a:cubicBezTo>
                        <a:pt x="117" y="22"/>
                        <a:pt x="95" y="0"/>
                        <a:pt x="68" y="0"/>
                      </a:cubicBezTo>
                      <a:cubicBezTo>
                        <a:pt x="41" y="0"/>
                        <a:pt x="19" y="22"/>
                        <a:pt x="19" y="49"/>
                      </a:cubicBezTo>
                      <a:cubicBezTo>
                        <a:pt x="19" y="68"/>
                        <a:pt x="30" y="84"/>
                        <a:pt x="45" y="92"/>
                      </a:cubicBezTo>
                      <a:cubicBezTo>
                        <a:pt x="19" y="102"/>
                        <a:pt x="0" y="127"/>
                        <a:pt x="0" y="156"/>
                      </a:cubicBezTo>
                      <a:close/>
                    </a:path>
                  </a:pathLst>
                </a:custGeom>
                <a:solidFill>
                  <a:srgbClr val="0018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400" dirty="0"/>
                </a:p>
              </p:txBody>
            </p:sp>
          </p:grpSp>
          <p:sp>
            <p:nvSpPr>
              <p:cNvPr id="101" name="Rectangle 100">
                <a:extLst>
                  <a:ext uri="{FF2B5EF4-FFF2-40B4-BE49-F238E27FC236}">
                    <a16:creationId xmlns:a16="http://schemas.microsoft.com/office/drawing/2014/main" id="{DA1B3F1B-E1AF-4B9E-B959-1493A011CF58}"/>
                  </a:ext>
                </a:extLst>
              </p:cNvPr>
              <p:cNvSpPr/>
              <p:nvPr/>
            </p:nvSpPr>
            <p:spPr>
              <a:xfrm>
                <a:off x="4306536" y="3873503"/>
                <a:ext cx="3545975" cy="358876"/>
              </a:xfrm>
              <a:prstGeom prst="rect">
                <a:avLst/>
              </a:prstGeom>
              <a:solidFill>
                <a:srgbClr val="00188D"/>
              </a:solidFill>
              <a:ln>
                <a:solidFill>
                  <a:srgbClr val="001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Role assignment</a:t>
                </a:r>
              </a:p>
            </p:txBody>
          </p:sp>
          <p:pic>
            <p:nvPicPr>
              <p:cNvPr id="102" name="Graphic 101">
                <a:extLst>
                  <a:ext uri="{FF2B5EF4-FFF2-40B4-BE49-F238E27FC236}">
                    <a16:creationId xmlns:a16="http://schemas.microsoft.com/office/drawing/2014/main" id="{EE75EE5A-A29C-4EFF-9655-92C0693C3B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23714" y="5208355"/>
                <a:ext cx="596089" cy="484488"/>
              </a:xfrm>
              <a:prstGeom prst="rect">
                <a:avLst/>
              </a:prstGeom>
            </p:spPr>
          </p:pic>
        </p:grpSp>
        <p:pic>
          <p:nvPicPr>
            <p:cNvPr id="14" name="Picture 13">
              <a:extLst>
                <a:ext uri="{FF2B5EF4-FFF2-40B4-BE49-F238E27FC236}">
                  <a16:creationId xmlns:a16="http://schemas.microsoft.com/office/drawing/2014/main" id="{2D5E9E48-4D9A-4548-9483-DBEEEAAA1770}"/>
                </a:ext>
              </a:extLst>
            </p:cNvPr>
            <p:cNvPicPr>
              <a:picLocks noChangeAspect="1"/>
            </p:cNvPicPr>
            <p:nvPr/>
          </p:nvPicPr>
          <p:blipFill>
            <a:blip r:embed="rId7"/>
            <a:stretch>
              <a:fillRect/>
            </a:stretch>
          </p:blipFill>
          <p:spPr>
            <a:xfrm>
              <a:off x="8189730" y="3723632"/>
              <a:ext cx="3468925" cy="2798307"/>
            </a:xfrm>
            <a:prstGeom prst="rect">
              <a:avLst/>
            </a:prstGeom>
          </p:spPr>
        </p:pic>
      </p:grpSp>
    </p:spTree>
    <p:extLst>
      <p:ext uri="{BB962C8B-B14F-4D97-AF65-F5344CB8AC3E}">
        <p14:creationId xmlns:p14="http://schemas.microsoft.com/office/powerpoint/2010/main" val="40072735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Table listing Azure RBAC roles vs Azure AD administrator roles. ">
            <a:extLst>
              <a:ext uri="{FF2B5EF4-FFF2-40B4-BE49-F238E27FC236}">
                <a16:creationId xmlns:a16="http://schemas.microsoft.com/office/drawing/2014/main" id="{760FCC8E-6ACC-4060-9B3D-E2933E8D1A04}"/>
              </a:ext>
            </a:extLst>
          </p:cNvPr>
          <p:cNvSpPr>
            <a:spLocks noGrp="1"/>
          </p:cNvSpPr>
          <p:nvPr>
            <p:ph type="title"/>
          </p:nvPr>
        </p:nvSpPr>
        <p:spPr/>
        <p:txBody>
          <a:bodyPr/>
          <a:lstStyle/>
          <a:p>
            <a:r>
              <a:rPr lang="en-US" dirty="0"/>
              <a:t>Azure RBAC Roles vs. Azure AD Roles</a:t>
            </a:r>
          </a:p>
        </p:txBody>
      </p:sp>
      <p:sp>
        <p:nvSpPr>
          <p:cNvPr id="5" name="Text Placeholder 4">
            <a:extLst>
              <a:ext uri="{FF2B5EF4-FFF2-40B4-BE49-F238E27FC236}">
                <a16:creationId xmlns:a16="http://schemas.microsoft.com/office/drawing/2014/main" id="{FB95DE45-C240-4E4B-BC50-C8C10F0EB40D}"/>
              </a:ext>
            </a:extLst>
          </p:cNvPr>
          <p:cNvSpPr>
            <a:spLocks noGrp="1"/>
          </p:cNvSpPr>
          <p:nvPr>
            <p:ph type="body" sz="quarter" idx="10"/>
          </p:nvPr>
        </p:nvSpPr>
        <p:spPr>
          <a:xfrm>
            <a:off x="586390" y="1264023"/>
            <a:ext cx="11018520" cy="1895904"/>
          </a:xfrm>
        </p:spPr>
        <p:txBody>
          <a:bodyPr/>
          <a:lstStyle/>
          <a:p>
            <a:r>
              <a:rPr lang="en-US" dirty="0"/>
              <a:t>Azure and Azure AD offer two types of RBAC roles</a:t>
            </a:r>
          </a:p>
          <a:p>
            <a:br>
              <a:rPr lang="en-US" dirty="0"/>
            </a:br>
            <a:endParaRPr lang="en-US" dirty="0"/>
          </a:p>
          <a:p>
            <a:endParaRPr lang="en-US" dirty="0"/>
          </a:p>
        </p:txBody>
      </p:sp>
      <p:graphicFrame>
        <p:nvGraphicFramePr>
          <p:cNvPr id="4" name="Table 3">
            <a:extLst>
              <a:ext uri="{FF2B5EF4-FFF2-40B4-BE49-F238E27FC236}">
                <a16:creationId xmlns:a16="http://schemas.microsoft.com/office/drawing/2014/main" id="{E5A71BA1-B0D9-406E-91CA-6A8012B55DA5}"/>
              </a:ext>
            </a:extLst>
          </p:cNvPr>
          <p:cNvGraphicFramePr>
            <a:graphicFrameLocks noGrp="1"/>
          </p:cNvGraphicFramePr>
          <p:nvPr/>
        </p:nvGraphicFramePr>
        <p:xfrm>
          <a:off x="586390" y="2062064"/>
          <a:ext cx="11018520" cy="2800491"/>
        </p:xfrm>
        <a:graphic>
          <a:graphicData uri="http://schemas.openxmlformats.org/drawingml/2006/table">
            <a:tbl>
              <a:tblPr firstRow="1" firstCol="1" bandCol="1">
                <a:tableStyleId>{69012ECD-51FC-41F1-AA8D-1B2483CD663E}</a:tableStyleId>
              </a:tblPr>
              <a:tblGrid>
                <a:gridCol w="5281252">
                  <a:extLst>
                    <a:ext uri="{9D8B030D-6E8A-4147-A177-3AD203B41FA5}">
                      <a16:colId xmlns:a16="http://schemas.microsoft.com/office/drawing/2014/main" val="1173267169"/>
                    </a:ext>
                  </a:extLst>
                </a:gridCol>
                <a:gridCol w="5737268">
                  <a:extLst>
                    <a:ext uri="{9D8B030D-6E8A-4147-A177-3AD203B41FA5}">
                      <a16:colId xmlns:a16="http://schemas.microsoft.com/office/drawing/2014/main" val="1081038665"/>
                    </a:ext>
                  </a:extLst>
                </a:gridCol>
              </a:tblGrid>
              <a:tr h="368058">
                <a:tc>
                  <a:txBody>
                    <a:bodyPr/>
                    <a:lstStyle/>
                    <a:p>
                      <a:pPr marL="0" marR="0">
                        <a:lnSpc>
                          <a:spcPct val="107000"/>
                        </a:lnSpc>
                        <a:spcBef>
                          <a:spcPts val="0"/>
                        </a:spcBef>
                        <a:spcAft>
                          <a:spcPts val="0"/>
                        </a:spcAft>
                      </a:pPr>
                      <a:r>
                        <a:rPr lang="en-US" sz="2000" dirty="0">
                          <a:solidFill>
                            <a:schemeClr val="bg1"/>
                          </a:solidFill>
                          <a:effectLst/>
                        </a:rPr>
                        <a:t>Azure</a:t>
                      </a:r>
                      <a:r>
                        <a:rPr lang="en-US" sz="2000" baseline="0" dirty="0">
                          <a:solidFill>
                            <a:schemeClr val="bg1"/>
                          </a:solidFill>
                          <a:effectLst/>
                        </a:rPr>
                        <a:t> RBAC roles</a:t>
                      </a:r>
                      <a:endParaRPr lang="en-US" sz="2000" dirty="0">
                        <a:solidFill>
                          <a:schemeClr val="bg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216000" marR="72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dirty="0">
                          <a:solidFill>
                            <a:schemeClr val="bg1"/>
                          </a:solidFill>
                          <a:effectLst/>
                        </a:rPr>
                        <a:t>Azure AD roles</a:t>
                      </a:r>
                      <a:endParaRPr lang="en-US" sz="2000" dirty="0">
                        <a:solidFill>
                          <a:schemeClr val="bg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216000" marR="72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452225"/>
                  </a:ext>
                </a:extLst>
              </a:tr>
              <a:tr h="682599">
                <a:tc>
                  <a:txBody>
                    <a:bodyPr/>
                    <a:lstStyle/>
                    <a:p>
                      <a:pPr marL="0" marR="0">
                        <a:lnSpc>
                          <a:spcPct val="107000"/>
                        </a:lnSpc>
                        <a:spcBef>
                          <a:spcPts val="0"/>
                        </a:spcBef>
                        <a:spcAft>
                          <a:spcPts val="0"/>
                        </a:spcAft>
                      </a:pPr>
                      <a:r>
                        <a:rPr lang="en-US" sz="2000" b="0" dirty="0">
                          <a:effectLst/>
                        </a:rPr>
                        <a:t>Manage access to Azure resources</a:t>
                      </a:r>
                      <a:endParaRPr lang="en-US" sz="2000" b="0" dirty="0">
                        <a:solidFill>
                          <a:sysClr val="windowText" lastClr="000000"/>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216000" marR="72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dirty="0">
                          <a:effectLst/>
                        </a:rPr>
                        <a:t>Manage</a:t>
                      </a:r>
                      <a:r>
                        <a:rPr lang="en-US" sz="2000" baseline="0" dirty="0">
                          <a:effectLst/>
                        </a:rPr>
                        <a:t> access to Azure AD objects</a:t>
                      </a:r>
                      <a:endParaRPr lang="en-US" sz="20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216000" marR="72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0188329"/>
                  </a:ext>
                </a:extLst>
              </a:tr>
              <a:tr h="682599">
                <a:tc>
                  <a:txBody>
                    <a:bodyPr/>
                    <a:lstStyle/>
                    <a:p>
                      <a:pPr marL="0" marR="0">
                        <a:lnSpc>
                          <a:spcPct val="107000"/>
                        </a:lnSpc>
                        <a:spcBef>
                          <a:spcPts val="0"/>
                        </a:spcBef>
                        <a:spcAft>
                          <a:spcPts val="0"/>
                        </a:spcAft>
                      </a:pPr>
                      <a:r>
                        <a:rPr lang="en-US" sz="2000" b="0" dirty="0">
                          <a:effectLst/>
                        </a:rPr>
                        <a:t>Scope can be specified at multiple levels</a:t>
                      </a:r>
                      <a:endParaRPr lang="en-US" sz="2000" b="0" dirty="0">
                        <a:solidFill>
                          <a:sysClr val="windowText" lastClr="000000"/>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216000" marR="72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dirty="0">
                          <a:effectLst/>
                        </a:rPr>
                        <a:t>Scope is at the tenant level</a:t>
                      </a:r>
                      <a:endParaRPr lang="en-US" sz="20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216000" marR="72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8053974"/>
                  </a:ext>
                </a:extLst>
              </a:tr>
              <a:tr h="1053667">
                <a:tc>
                  <a:txBody>
                    <a:bodyPr/>
                    <a:lstStyle/>
                    <a:p>
                      <a:pPr marL="0" marR="0">
                        <a:lnSpc>
                          <a:spcPct val="107000"/>
                        </a:lnSpc>
                        <a:spcBef>
                          <a:spcPts val="0"/>
                        </a:spcBef>
                        <a:spcAft>
                          <a:spcPts val="0"/>
                        </a:spcAft>
                      </a:pPr>
                      <a:r>
                        <a:rPr lang="en-US" sz="1800" b="0" kern="1200" dirty="0">
                          <a:solidFill>
                            <a:schemeClr val="tx1"/>
                          </a:solidFill>
                          <a:effectLst/>
                        </a:rPr>
                        <a:t>Role information can be accessed in the Azure portal, Azure CLI, Azure PowerShell, Azure Resource Manager templates, REST API</a:t>
                      </a:r>
                      <a:endParaRPr lang="en-US" sz="2000" b="0" dirty="0">
                        <a:solidFill>
                          <a:sysClr val="windowText" lastClr="000000"/>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216000" marR="72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b="0" kern="1200" dirty="0">
                          <a:solidFill>
                            <a:schemeClr val="tx1"/>
                          </a:solidFill>
                          <a:effectLst/>
                        </a:rPr>
                        <a:t>Role information can be accessed in Azure portal, Office 365 admin portal, Microsoft Graph, Azure Active Directory PowerShell for Graph</a:t>
                      </a:r>
                      <a:endParaRPr lang="en-US" sz="20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216000" marR="72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2606257"/>
                  </a:ext>
                </a:extLst>
              </a:tr>
            </a:tbl>
          </a:graphicData>
        </a:graphic>
      </p:graphicFrame>
      <p:sp>
        <p:nvSpPr>
          <p:cNvPr id="7" name="Rectangle 6">
            <a:extLst>
              <a:ext uri="{FF2B5EF4-FFF2-40B4-BE49-F238E27FC236}">
                <a16:creationId xmlns:a16="http://schemas.microsoft.com/office/drawing/2014/main" id="{5BAC7D4A-9A3D-4F44-8829-C10438A75EB9}"/>
              </a:ext>
            </a:extLst>
          </p:cNvPr>
          <p:cNvSpPr/>
          <p:nvPr/>
        </p:nvSpPr>
        <p:spPr>
          <a:xfrm>
            <a:off x="586740" y="6020977"/>
            <a:ext cx="11165236" cy="461665"/>
          </a:xfrm>
          <a:prstGeom prst="rect">
            <a:avLst/>
          </a:prstGeom>
        </p:spPr>
        <p:txBody>
          <a:bodyPr wrap="none">
            <a:spAutoFit/>
          </a:bodyPr>
          <a:lstStyle/>
          <a:p>
            <a:r>
              <a:rPr lang="en-US" dirty="0">
                <a:solidFill>
                  <a:schemeClr val="accent3"/>
                </a:solidFill>
                <a:latin typeface="Segoe UI VSS (Regular)"/>
              </a:rPr>
              <a:t>✔️ </a:t>
            </a:r>
            <a:r>
              <a:rPr lang="en-US" sz="2400" dirty="0"/>
              <a:t>Classic administrator roles should be avoided if using Azure Resource Manager</a:t>
            </a:r>
            <a:endParaRPr lang="en-US" dirty="0"/>
          </a:p>
        </p:txBody>
      </p:sp>
    </p:spTree>
    <p:extLst>
      <p:ext uri="{BB962C8B-B14F-4D97-AF65-F5344CB8AC3E}">
        <p14:creationId xmlns:p14="http://schemas.microsoft.com/office/powerpoint/2010/main" val="84102821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018520" cy="553998"/>
          </a:xfrm>
        </p:spPr>
        <p:txBody>
          <a:bodyPr/>
          <a:lstStyle/>
          <a:p>
            <a:r>
              <a:rPr lang="en-US" dirty="0"/>
              <a:t>RBAC Authentication</a:t>
            </a:r>
          </a:p>
        </p:txBody>
      </p:sp>
      <p:grpSp>
        <p:nvGrpSpPr>
          <p:cNvPr id="13" name="Group 12" descr="Azure AD Admin roles and Azure RBAC roles work together to authenticate users.">
            <a:extLst>
              <a:ext uri="{FF2B5EF4-FFF2-40B4-BE49-F238E27FC236}">
                <a16:creationId xmlns:a16="http://schemas.microsoft.com/office/drawing/2014/main" id="{045C3BC1-FF79-44B3-BA62-2C1B4380454F}"/>
              </a:ext>
            </a:extLst>
          </p:cNvPr>
          <p:cNvGrpSpPr/>
          <p:nvPr/>
        </p:nvGrpSpPr>
        <p:grpSpPr>
          <a:xfrm>
            <a:off x="584200" y="1752600"/>
            <a:ext cx="11430340" cy="4516438"/>
            <a:chOff x="584200" y="1752600"/>
            <a:chExt cx="11430340" cy="4516438"/>
          </a:xfrm>
        </p:grpSpPr>
        <p:grpSp>
          <p:nvGrpSpPr>
            <p:cNvPr id="10" name="Group 9" descr="The diagram depicts the progression from the classic subscription admin roles to the Azure role-based access control (RBAC) roles, and then to the Azure Active Directory (Azure AD) admin roles. ">
              <a:extLst>
                <a:ext uri="{FF2B5EF4-FFF2-40B4-BE49-F238E27FC236}">
                  <a16:creationId xmlns:a16="http://schemas.microsoft.com/office/drawing/2014/main" id="{FC104685-6B5E-4856-829C-4643E873BEE3}"/>
                </a:ext>
              </a:extLst>
            </p:cNvPr>
            <p:cNvGrpSpPr/>
            <p:nvPr/>
          </p:nvGrpSpPr>
          <p:grpSpPr>
            <a:xfrm>
              <a:off x="584200" y="1752600"/>
              <a:ext cx="11430340" cy="4516438"/>
              <a:chOff x="584200" y="1752600"/>
              <a:chExt cx="11430340" cy="4516438"/>
            </a:xfrm>
          </p:grpSpPr>
          <p:sp>
            <p:nvSpPr>
              <p:cNvPr id="3" name="Rectangle: Rounded Corners 2">
                <a:extLst>
                  <a:ext uri="{FF2B5EF4-FFF2-40B4-BE49-F238E27FC236}">
                    <a16:creationId xmlns:a16="http://schemas.microsoft.com/office/drawing/2014/main" id="{0E454B11-56C8-4DE3-B6A4-DBB4B30870F7}"/>
                  </a:ext>
                </a:extLst>
              </p:cNvPr>
              <p:cNvSpPr/>
              <p:nvPr/>
            </p:nvSpPr>
            <p:spPr bwMode="auto">
              <a:xfrm>
                <a:off x="584200" y="1752600"/>
                <a:ext cx="3987800" cy="1409700"/>
              </a:xfrm>
              <a:prstGeom prst="roundRect">
                <a:avLst/>
              </a:prstGeom>
              <a:solidFill>
                <a:srgbClr val="E6E6E6"/>
              </a:solidFill>
              <a:ln w="38100">
                <a:solidFill>
                  <a:srgbClr val="107C0F"/>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defTabSz="932472" fontAlgn="base">
                  <a:spcBef>
                    <a:spcPct val="0"/>
                  </a:spcBef>
                  <a:spcAft>
                    <a:spcPct val="0"/>
                  </a:spcAft>
                </a:pPr>
                <a:endParaRPr lang="en-US" sz="1800" dirty="0">
                  <a:solidFill>
                    <a:schemeClr val="tx1"/>
                  </a:solidFill>
                  <a:latin typeface="Consolas" panose="020B0609020204030204" pitchFamily="49" charset="0"/>
                </a:endParaRPr>
              </a:p>
            </p:txBody>
          </p:sp>
          <p:grpSp>
            <p:nvGrpSpPr>
              <p:cNvPr id="7" name="Group 6">
                <a:extLst>
                  <a:ext uri="{FF2B5EF4-FFF2-40B4-BE49-F238E27FC236}">
                    <a16:creationId xmlns:a16="http://schemas.microsoft.com/office/drawing/2014/main" id="{E395014B-6B17-492B-9558-825EB945C33A}"/>
                  </a:ext>
                </a:extLst>
              </p:cNvPr>
              <p:cNvGrpSpPr/>
              <p:nvPr/>
            </p:nvGrpSpPr>
            <p:grpSpPr>
              <a:xfrm>
                <a:off x="742950" y="1876425"/>
                <a:ext cx="2028825" cy="1418630"/>
                <a:chOff x="742950" y="2143125"/>
                <a:chExt cx="2028825" cy="1418630"/>
              </a:xfrm>
            </p:grpSpPr>
            <p:pic>
              <p:nvPicPr>
                <p:cNvPr id="4" name="Picture 3" descr="A picture containing vector graphics&#10;&#10;Description automatically generated">
                  <a:extLst>
                    <a:ext uri="{FF2B5EF4-FFF2-40B4-BE49-F238E27FC236}">
                      <a16:creationId xmlns:a16="http://schemas.microsoft.com/office/drawing/2014/main" id="{AB9D12F8-BCA1-4625-9410-EE590900E835}"/>
                    </a:ext>
                  </a:extLst>
                </p:cNvPr>
                <p:cNvPicPr>
                  <a:picLocks noChangeAspect="1"/>
                </p:cNvPicPr>
                <p:nvPr/>
              </p:nvPicPr>
              <p:blipFill>
                <a:blip r:embed="rId3"/>
                <a:stretch>
                  <a:fillRect/>
                </a:stretch>
              </p:blipFill>
              <p:spPr>
                <a:xfrm>
                  <a:off x="774669" y="2143125"/>
                  <a:ext cx="425482" cy="425482"/>
                </a:xfrm>
                <a:prstGeom prst="rect">
                  <a:avLst/>
                </a:prstGeom>
              </p:spPr>
            </p:pic>
            <p:sp>
              <p:nvSpPr>
                <p:cNvPr id="5" name="TextBox 4">
                  <a:extLst>
                    <a:ext uri="{FF2B5EF4-FFF2-40B4-BE49-F238E27FC236}">
                      <a16:creationId xmlns:a16="http://schemas.microsoft.com/office/drawing/2014/main" id="{C8FF5495-2CF2-4A01-83A6-B6D8841BB02D}"/>
                    </a:ext>
                  </a:extLst>
                </p:cNvPr>
                <p:cNvSpPr txBox="1"/>
                <p:nvPr/>
              </p:nvSpPr>
              <p:spPr>
                <a:xfrm>
                  <a:off x="1352550" y="2171700"/>
                  <a:ext cx="1419225" cy="430887"/>
                </a:xfrm>
                <a:prstGeom prst="rect">
                  <a:avLst/>
                </a:prstGeom>
                <a:noFill/>
              </p:spPr>
              <p:txBody>
                <a:bodyPr wrap="square" lIns="0" tIns="0" rIns="0" bIns="0" rtlCol="0">
                  <a:spAutoFit/>
                </a:bodyPr>
                <a:lstStyle/>
                <a:p>
                  <a:pPr algn="l"/>
                  <a:r>
                    <a:rPr lang="en-IN" sz="1400" dirty="0">
                      <a:gradFill>
                        <a:gsLst>
                          <a:gs pos="2917">
                            <a:schemeClr val="tx1"/>
                          </a:gs>
                          <a:gs pos="30000">
                            <a:schemeClr val="tx1"/>
                          </a:gs>
                        </a:gsLst>
                        <a:lin ang="5400000" scaled="0"/>
                      </a:gradFill>
                      <a:latin typeface="+mj-lt"/>
                    </a:rPr>
                    <a:t>Azure AD</a:t>
                  </a:r>
                </a:p>
                <a:p>
                  <a:pPr algn="l"/>
                  <a:r>
                    <a:rPr lang="en-IN" sz="1400" dirty="0">
                      <a:gradFill>
                        <a:gsLst>
                          <a:gs pos="2917">
                            <a:schemeClr val="tx1"/>
                          </a:gs>
                          <a:gs pos="30000">
                            <a:schemeClr val="tx1"/>
                          </a:gs>
                        </a:gsLst>
                        <a:lin ang="5400000" scaled="0"/>
                      </a:gradFill>
                      <a:latin typeface="+mj-lt"/>
                    </a:rPr>
                    <a:t>Admin roles</a:t>
                  </a:r>
                  <a:endParaRPr lang="en-US" sz="1400" dirty="0">
                    <a:gradFill>
                      <a:gsLst>
                        <a:gs pos="2917">
                          <a:schemeClr val="tx1"/>
                        </a:gs>
                        <a:gs pos="30000">
                          <a:schemeClr val="tx1"/>
                        </a:gs>
                      </a:gsLst>
                      <a:lin ang="5400000" scaled="0"/>
                    </a:gradFill>
                    <a:latin typeface="+mj-lt"/>
                  </a:endParaRPr>
                </a:p>
              </p:txBody>
            </p:sp>
            <p:sp>
              <p:nvSpPr>
                <p:cNvPr id="15" name="TextBox 14">
                  <a:extLst>
                    <a:ext uri="{FF2B5EF4-FFF2-40B4-BE49-F238E27FC236}">
                      <a16:creationId xmlns:a16="http://schemas.microsoft.com/office/drawing/2014/main" id="{60EED074-6FA4-44E2-B0C5-8DC7E985A314}"/>
                    </a:ext>
                  </a:extLst>
                </p:cNvPr>
                <p:cNvSpPr txBox="1"/>
                <p:nvPr/>
              </p:nvSpPr>
              <p:spPr>
                <a:xfrm>
                  <a:off x="742950" y="2638425"/>
                  <a:ext cx="1924050" cy="923330"/>
                </a:xfrm>
                <a:prstGeom prst="rect">
                  <a:avLst/>
                </a:prstGeom>
                <a:noFill/>
              </p:spPr>
              <p:txBody>
                <a:bodyPr wrap="square" lIns="0" tIns="0" rIns="0" bIns="0" rtlCol="0">
                  <a:spAutoFit/>
                </a:bodyPr>
                <a:lstStyle/>
                <a:p>
                  <a:pPr algn="l"/>
                  <a:r>
                    <a:rPr lang="en-IN" sz="1200" dirty="0">
                      <a:gradFill>
                        <a:gsLst>
                          <a:gs pos="2917">
                            <a:schemeClr val="tx1"/>
                          </a:gs>
                          <a:gs pos="30000">
                            <a:schemeClr val="tx1"/>
                          </a:gs>
                        </a:gsLst>
                        <a:lin ang="5400000" scaled="0"/>
                      </a:gradFill>
                    </a:rPr>
                    <a:t>Global admin</a:t>
                  </a:r>
                </a:p>
                <a:p>
                  <a:pPr algn="l"/>
                  <a:r>
                    <a:rPr lang="en-IN" sz="1200" dirty="0">
                      <a:gradFill>
                        <a:gsLst>
                          <a:gs pos="2917">
                            <a:schemeClr val="tx1"/>
                          </a:gs>
                          <a:gs pos="30000">
                            <a:schemeClr val="tx1"/>
                          </a:gs>
                        </a:gsLst>
                        <a:lin ang="5400000" scaled="0"/>
                      </a:gradFill>
                    </a:rPr>
                    <a:t>Application admin</a:t>
                  </a:r>
                </a:p>
                <a:p>
                  <a:pPr algn="l"/>
                  <a:r>
                    <a:rPr lang="en-IN" sz="1200" dirty="0">
                      <a:gradFill>
                        <a:gsLst>
                          <a:gs pos="2917">
                            <a:schemeClr val="tx1"/>
                          </a:gs>
                          <a:gs pos="30000">
                            <a:schemeClr val="tx1"/>
                          </a:gs>
                        </a:gsLst>
                        <a:lin ang="5400000" scaled="0"/>
                      </a:gradFill>
                    </a:rPr>
                    <a:t>Application developer</a:t>
                  </a:r>
                </a:p>
                <a:p>
                  <a:pPr algn="l"/>
                  <a:r>
                    <a:rPr lang="en-IN" sz="1200" dirty="0">
                      <a:gradFill>
                        <a:gsLst>
                          <a:gs pos="2917">
                            <a:schemeClr val="tx1"/>
                          </a:gs>
                          <a:gs pos="30000">
                            <a:schemeClr val="tx1"/>
                          </a:gs>
                        </a:gsLst>
                        <a:lin ang="5400000" scaled="0"/>
                      </a:gradFill>
                    </a:rPr>
                    <a:t>Billing admin</a:t>
                  </a:r>
                </a:p>
                <a:p>
                  <a:pPr algn="l"/>
                  <a:r>
                    <a:rPr lang="en-IN" sz="1200" dirty="0">
                      <a:gradFill>
                        <a:gsLst>
                          <a:gs pos="2917">
                            <a:schemeClr val="tx1"/>
                          </a:gs>
                          <a:gs pos="30000">
                            <a:schemeClr val="tx1"/>
                          </a:gs>
                        </a:gsLst>
                        <a:lin ang="5400000" scaled="0"/>
                      </a:gradFill>
                    </a:rPr>
                    <a:t>…</a:t>
                  </a:r>
                  <a:endParaRPr lang="en-US" sz="1200" dirty="0">
                    <a:gradFill>
                      <a:gsLst>
                        <a:gs pos="2917">
                          <a:schemeClr val="tx1"/>
                        </a:gs>
                        <a:gs pos="30000">
                          <a:schemeClr val="tx1"/>
                        </a:gs>
                      </a:gsLst>
                      <a:lin ang="5400000" scaled="0"/>
                    </a:gradFill>
                  </a:endParaRPr>
                </a:p>
              </p:txBody>
            </p:sp>
          </p:grpSp>
          <p:grpSp>
            <p:nvGrpSpPr>
              <p:cNvPr id="8" name="Group 7">
                <a:extLst>
                  <a:ext uri="{FF2B5EF4-FFF2-40B4-BE49-F238E27FC236}">
                    <a16:creationId xmlns:a16="http://schemas.microsoft.com/office/drawing/2014/main" id="{8355C9F6-53A8-46C6-B39E-06E81448BBB8}"/>
                  </a:ext>
                </a:extLst>
              </p:cNvPr>
              <p:cNvGrpSpPr/>
              <p:nvPr/>
            </p:nvGrpSpPr>
            <p:grpSpPr>
              <a:xfrm>
                <a:off x="2406650" y="2178464"/>
                <a:ext cx="2028825" cy="498062"/>
                <a:chOff x="2952750" y="2378489"/>
                <a:chExt cx="2028825" cy="498062"/>
              </a:xfrm>
            </p:grpSpPr>
            <p:pic>
              <p:nvPicPr>
                <p:cNvPr id="6" name="Graphic 5">
                  <a:extLst>
                    <a:ext uri="{FF2B5EF4-FFF2-40B4-BE49-F238E27FC236}">
                      <a16:creationId xmlns:a16="http://schemas.microsoft.com/office/drawing/2014/main" id="{927B7572-00EA-4163-B080-B530243859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52750" y="2378489"/>
                  <a:ext cx="498062" cy="498062"/>
                </a:xfrm>
                <a:prstGeom prst="rect">
                  <a:avLst/>
                </a:prstGeom>
              </p:spPr>
            </p:pic>
            <p:sp>
              <p:nvSpPr>
                <p:cNvPr id="19" name="TextBox 18">
                  <a:extLst>
                    <a:ext uri="{FF2B5EF4-FFF2-40B4-BE49-F238E27FC236}">
                      <a16:creationId xmlns:a16="http://schemas.microsoft.com/office/drawing/2014/main" id="{188BB41A-C67E-4AC7-B95C-14A366215A12}"/>
                    </a:ext>
                  </a:extLst>
                </p:cNvPr>
                <p:cNvSpPr txBox="1"/>
                <p:nvPr/>
              </p:nvSpPr>
              <p:spPr>
                <a:xfrm>
                  <a:off x="3562350" y="2419350"/>
                  <a:ext cx="1419225" cy="430887"/>
                </a:xfrm>
                <a:prstGeom prst="rect">
                  <a:avLst/>
                </a:prstGeom>
                <a:noFill/>
              </p:spPr>
              <p:txBody>
                <a:bodyPr wrap="square" lIns="0" tIns="0" rIns="0" bIns="0" rtlCol="0">
                  <a:spAutoFit/>
                </a:bodyPr>
                <a:lstStyle/>
                <a:p>
                  <a:pPr algn="l"/>
                  <a:r>
                    <a:rPr lang="en-IN" sz="1400" dirty="0">
                      <a:gradFill>
                        <a:gsLst>
                          <a:gs pos="2917">
                            <a:schemeClr val="tx1"/>
                          </a:gs>
                          <a:gs pos="30000">
                            <a:schemeClr val="tx1"/>
                          </a:gs>
                        </a:gsLst>
                        <a:lin ang="5400000" scaled="0"/>
                      </a:gradFill>
                      <a:latin typeface="+mj-lt"/>
                    </a:rPr>
                    <a:t>Azure Active</a:t>
                  </a:r>
                </a:p>
                <a:p>
                  <a:pPr algn="l"/>
                  <a:r>
                    <a:rPr lang="en-IN" sz="1400" dirty="0">
                      <a:gradFill>
                        <a:gsLst>
                          <a:gs pos="2917">
                            <a:schemeClr val="tx1"/>
                          </a:gs>
                          <a:gs pos="30000">
                            <a:schemeClr val="tx1"/>
                          </a:gs>
                        </a:gsLst>
                        <a:lin ang="5400000" scaled="0"/>
                      </a:gradFill>
                      <a:latin typeface="+mj-lt"/>
                    </a:rPr>
                    <a:t>Directory tenant</a:t>
                  </a:r>
                  <a:endParaRPr lang="en-US" sz="1400" dirty="0">
                    <a:gradFill>
                      <a:gsLst>
                        <a:gs pos="2917">
                          <a:schemeClr val="tx1"/>
                        </a:gs>
                        <a:gs pos="30000">
                          <a:schemeClr val="tx1"/>
                        </a:gs>
                      </a:gsLst>
                      <a:lin ang="5400000" scaled="0"/>
                    </a:gradFill>
                    <a:latin typeface="+mj-lt"/>
                  </a:endParaRPr>
                </a:p>
              </p:txBody>
            </p:sp>
          </p:grpSp>
          <p:sp>
            <p:nvSpPr>
              <p:cNvPr id="22" name="TextBox 21">
                <a:extLst>
                  <a:ext uri="{FF2B5EF4-FFF2-40B4-BE49-F238E27FC236}">
                    <a16:creationId xmlns:a16="http://schemas.microsoft.com/office/drawing/2014/main" id="{C2FC8147-18E8-466E-B661-C0D5C3251EAC}"/>
                  </a:ext>
                </a:extLst>
              </p:cNvPr>
              <p:cNvSpPr txBox="1"/>
              <p:nvPr/>
            </p:nvSpPr>
            <p:spPr>
              <a:xfrm>
                <a:off x="2707240" y="3365501"/>
                <a:ext cx="552901" cy="215444"/>
              </a:xfrm>
              <a:prstGeom prst="rect">
                <a:avLst/>
              </a:prstGeom>
              <a:noFill/>
            </p:spPr>
            <p:txBody>
              <a:bodyPr wrap="square" lIns="0" tIns="0" rIns="0" bIns="0" rtlCol="0">
                <a:spAutoFit/>
              </a:bodyPr>
              <a:lstStyle/>
              <a:p>
                <a:pPr algn="l"/>
                <a:r>
                  <a:rPr lang="en-IN" sz="1400" dirty="0">
                    <a:gradFill>
                      <a:gsLst>
                        <a:gs pos="2917">
                          <a:schemeClr val="tx1"/>
                        </a:gs>
                        <a:gs pos="30000">
                          <a:schemeClr val="tx1"/>
                        </a:gs>
                      </a:gsLst>
                      <a:lin ang="5400000" scaled="0"/>
                    </a:gradFill>
                    <a:latin typeface="+mj-lt"/>
                  </a:rPr>
                  <a:t>Root</a:t>
                </a:r>
                <a:endParaRPr lang="en-US" sz="1400" dirty="0">
                  <a:gradFill>
                    <a:gsLst>
                      <a:gs pos="2917">
                        <a:schemeClr val="tx1"/>
                      </a:gs>
                      <a:gs pos="30000">
                        <a:schemeClr val="tx1"/>
                      </a:gs>
                    </a:gsLst>
                    <a:lin ang="5400000" scaled="0"/>
                  </a:gradFill>
                  <a:latin typeface="+mj-lt"/>
                </a:endParaRPr>
              </a:p>
            </p:txBody>
          </p:sp>
          <p:sp>
            <p:nvSpPr>
              <p:cNvPr id="23" name="Rectangle: Rounded Corners 22">
                <a:extLst>
                  <a:ext uri="{FF2B5EF4-FFF2-40B4-BE49-F238E27FC236}">
                    <a16:creationId xmlns:a16="http://schemas.microsoft.com/office/drawing/2014/main" id="{CE3EFFC0-C5C2-43F7-8FCC-3A7F1F342B19}"/>
                  </a:ext>
                </a:extLst>
              </p:cNvPr>
              <p:cNvSpPr/>
              <p:nvPr/>
            </p:nvSpPr>
            <p:spPr bwMode="auto">
              <a:xfrm>
                <a:off x="584200" y="3713843"/>
                <a:ext cx="6921500" cy="1696357"/>
              </a:xfrm>
              <a:prstGeom prst="roundRect">
                <a:avLst/>
              </a:prstGeom>
              <a:solidFill>
                <a:srgbClr val="E6E6E6"/>
              </a:solidFill>
              <a:ln w="38100">
                <a:solidFill>
                  <a:srgbClr val="0178D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defTabSz="932472" fontAlgn="base">
                  <a:spcBef>
                    <a:spcPct val="0"/>
                  </a:spcBef>
                  <a:spcAft>
                    <a:spcPct val="0"/>
                  </a:spcAft>
                </a:pPr>
                <a:endParaRPr lang="en-US" sz="1800" dirty="0">
                  <a:solidFill>
                    <a:schemeClr val="tx1"/>
                  </a:solidFill>
                  <a:latin typeface="Consolas" panose="020B0609020204030204" pitchFamily="49" charset="0"/>
                </a:endParaRPr>
              </a:p>
            </p:txBody>
          </p:sp>
          <p:grpSp>
            <p:nvGrpSpPr>
              <p:cNvPr id="24" name="Group 23">
                <a:extLst>
                  <a:ext uri="{FF2B5EF4-FFF2-40B4-BE49-F238E27FC236}">
                    <a16:creationId xmlns:a16="http://schemas.microsoft.com/office/drawing/2014/main" id="{B7B2BDB3-B51C-4AF6-8836-D36533F3C437}"/>
                  </a:ext>
                </a:extLst>
              </p:cNvPr>
              <p:cNvGrpSpPr/>
              <p:nvPr/>
            </p:nvGrpSpPr>
            <p:grpSpPr>
              <a:xfrm>
                <a:off x="799194" y="3866697"/>
                <a:ext cx="2028825" cy="1418630"/>
                <a:chOff x="742950" y="2143125"/>
                <a:chExt cx="2028825" cy="1418630"/>
              </a:xfrm>
            </p:grpSpPr>
            <p:pic>
              <p:nvPicPr>
                <p:cNvPr id="25" name="Picture 24" descr="A picture containing vector graphics&#10;&#10;Description automatically generated">
                  <a:extLst>
                    <a:ext uri="{FF2B5EF4-FFF2-40B4-BE49-F238E27FC236}">
                      <a16:creationId xmlns:a16="http://schemas.microsoft.com/office/drawing/2014/main" id="{5E6C2A97-FA33-4E22-BCB0-98B2E07F3F1F}"/>
                    </a:ext>
                  </a:extLst>
                </p:cNvPr>
                <p:cNvPicPr>
                  <a:picLocks noChangeAspect="1"/>
                </p:cNvPicPr>
                <p:nvPr/>
              </p:nvPicPr>
              <p:blipFill>
                <a:blip r:embed="rId3"/>
                <a:stretch>
                  <a:fillRect/>
                </a:stretch>
              </p:blipFill>
              <p:spPr>
                <a:xfrm>
                  <a:off x="774669" y="2143125"/>
                  <a:ext cx="425482" cy="425482"/>
                </a:xfrm>
                <a:prstGeom prst="rect">
                  <a:avLst/>
                </a:prstGeom>
              </p:spPr>
            </p:pic>
            <p:sp>
              <p:nvSpPr>
                <p:cNvPr id="26" name="TextBox 25">
                  <a:extLst>
                    <a:ext uri="{FF2B5EF4-FFF2-40B4-BE49-F238E27FC236}">
                      <a16:creationId xmlns:a16="http://schemas.microsoft.com/office/drawing/2014/main" id="{F9789CC5-48F4-4AE5-A87C-274E4396E03C}"/>
                    </a:ext>
                  </a:extLst>
                </p:cNvPr>
                <p:cNvSpPr txBox="1"/>
                <p:nvPr/>
              </p:nvSpPr>
              <p:spPr>
                <a:xfrm>
                  <a:off x="1352550" y="2171700"/>
                  <a:ext cx="1419225" cy="430887"/>
                </a:xfrm>
                <a:prstGeom prst="rect">
                  <a:avLst/>
                </a:prstGeom>
                <a:noFill/>
              </p:spPr>
              <p:txBody>
                <a:bodyPr wrap="square" lIns="0" tIns="0" rIns="0" bIns="0" rtlCol="0">
                  <a:spAutoFit/>
                </a:bodyPr>
                <a:lstStyle/>
                <a:p>
                  <a:pPr algn="l"/>
                  <a:r>
                    <a:rPr lang="en-IN" sz="1400" dirty="0">
                      <a:gradFill>
                        <a:gsLst>
                          <a:gs pos="2917">
                            <a:schemeClr val="tx1"/>
                          </a:gs>
                          <a:gs pos="30000">
                            <a:schemeClr val="tx1"/>
                          </a:gs>
                        </a:gsLst>
                        <a:lin ang="5400000" scaled="0"/>
                      </a:gradFill>
                      <a:latin typeface="+mj-lt"/>
                    </a:rPr>
                    <a:t>Azure RBAC</a:t>
                  </a:r>
                </a:p>
                <a:p>
                  <a:pPr algn="l"/>
                  <a:r>
                    <a:rPr lang="en-IN" sz="1400" dirty="0">
                      <a:gradFill>
                        <a:gsLst>
                          <a:gs pos="2917">
                            <a:schemeClr val="tx1"/>
                          </a:gs>
                          <a:gs pos="30000">
                            <a:schemeClr val="tx1"/>
                          </a:gs>
                        </a:gsLst>
                        <a:lin ang="5400000" scaled="0"/>
                      </a:gradFill>
                      <a:latin typeface="+mj-lt"/>
                    </a:rPr>
                    <a:t>roles</a:t>
                  </a:r>
                  <a:endParaRPr lang="en-US" sz="1400" dirty="0">
                    <a:gradFill>
                      <a:gsLst>
                        <a:gs pos="2917">
                          <a:schemeClr val="tx1"/>
                        </a:gs>
                        <a:gs pos="30000">
                          <a:schemeClr val="tx1"/>
                        </a:gs>
                      </a:gsLst>
                      <a:lin ang="5400000" scaled="0"/>
                    </a:gradFill>
                    <a:latin typeface="+mj-lt"/>
                  </a:endParaRPr>
                </a:p>
              </p:txBody>
            </p:sp>
            <p:sp>
              <p:nvSpPr>
                <p:cNvPr id="28" name="TextBox 27">
                  <a:extLst>
                    <a:ext uri="{FF2B5EF4-FFF2-40B4-BE49-F238E27FC236}">
                      <a16:creationId xmlns:a16="http://schemas.microsoft.com/office/drawing/2014/main" id="{9B8A3B07-86AB-4309-8983-010B04C1637E}"/>
                    </a:ext>
                  </a:extLst>
                </p:cNvPr>
                <p:cNvSpPr txBox="1"/>
                <p:nvPr/>
              </p:nvSpPr>
              <p:spPr>
                <a:xfrm>
                  <a:off x="742950" y="2638425"/>
                  <a:ext cx="1514022" cy="923330"/>
                </a:xfrm>
                <a:prstGeom prst="rect">
                  <a:avLst/>
                </a:prstGeom>
                <a:noFill/>
              </p:spPr>
              <p:txBody>
                <a:bodyPr wrap="square" lIns="0" tIns="0" rIns="0" bIns="0" rtlCol="0">
                  <a:spAutoFit/>
                </a:bodyPr>
                <a:lstStyle/>
                <a:p>
                  <a:pPr algn="l"/>
                  <a:r>
                    <a:rPr lang="en-IN" sz="1200" dirty="0">
                      <a:gradFill>
                        <a:gsLst>
                          <a:gs pos="2917">
                            <a:schemeClr val="tx1"/>
                          </a:gs>
                          <a:gs pos="30000">
                            <a:schemeClr val="tx1"/>
                          </a:gs>
                        </a:gsLst>
                        <a:lin ang="5400000" scaled="0"/>
                      </a:gradFill>
                    </a:rPr>
                    <a:t>Owner</a:t>
                  </a:r>
                </a:p>
                <a:p>
                  <a:pPr algn="l"/>
                  <a:r>
                    <a:rPr lang="en-IN" sz="1200" dirty="0">
                      <a:gradFill>
                        <a:gsLst>
                          <a:gs pos="2917">
                            <a:schemeClr val="tx1"/>
                          </a:gs>
                          <a:gs pos="30000">
                            <a:schemeClr val="tx1"/>
                          </a:gs>
                        </a:gsLst>
                        <a:lin ang="5400000" scaled="0"/>
                      </a:gradFill>
                    </a:rPr>
                    <a:t>Contributor</a:t>
                  </a:r>
                </a:p>
                <a:p>
                  <a:pPr algn="l"/>
                  <a:r>
                    <a:rPr lang="en-IN" sz="1200" dirty="0">
                      <a:gradFill>
                        <a:gsLst>
                          <a:gs pos="2917">
                            <a:schemeClr val="tx1"/>
                          </a:gs>
                          <a:gs pos="30000">
                            <a:schemeClr val="tx1"/>
                          </a:gs>
                        </a:gsLst>
                        <a:lin ang="5400000" scaled="0"/>
                      </a:gradFill>
                    </a:rPr>
                    <a:t>Reader</a:t>
                  </a:r>
                </a:p>
                <a:p>
                  <a:pPr algn="l"/>
                  <a:r>
                    <a:rPr lang="en-IN" sz="1200" dirty="0">
                      <a:gradFill>
                        <a:gsLst>
                          <a:gs pos="2917">
                            <a:schemeClr val="tx1"/>
                          </a:gs>
                          <a:gs pos="30000">
                            <a:schemeClr val="tx1"/>
                          </a:gs>
                        </a:gsLst>
                        <a:lin ang="5400000" scaled="0"/>
                      </a:gradFill>
                    </a:rPr>
                    <a:t>User access admin</a:t>
                  </a:r>
                </a:p>
                <a:p>
                  <a:pPr algn="l"/>
                  <a:r>
                    <a:rPr lang="en-IN" sz="1200" dirty="0">
                      <a:gradFill>
                        <a:gsLst>
                          <a:gs pos="2917">
                            <a:schemeClr val="tx1"/>
                          </a:gs>
                          <a:gs pos="30000">
                            <a:schemeClr val="tx1"/>
                          </a:gs>
                        </a:gsLst>
                        <a:lin ang="5400000" scaled="0"/>
                      </a:gradFill>
                    </a:rPr>
                    <a:t>…</a:t>
                  </a:r>
                  <a:endParaRPr lang="en-US" sz="1200" dirty="0">
                    <a:gradFill>
                      <a:gsLst>
                        <a:gs pos="2917">
                          <a:schemeClr val="tx1"/>
                        </a:gs>
                        <a:gs pos="30000">
                          <a:schemeClr val="tx1"/>
                        </a:gs>
                      </a:gsLst>
                      <a:lin ang="5400000" scaled="0"/>
                    </a:gradFill>
                  </a:endParaRPr>
                </a:p>
              </p:txBody>
            </p:sp>
          </p:grpSp>
          <p:grpSp>
            <p:nvGrpSpPr>
              <p:cNvPr id="9" name="Group 8">
                <a:extLst>
                  <a:ext uri="{FF2B5EF4-FFF2-40B4-BE49-F238E27FC236}">
                    <a16:creationId xmlns:a16="http://schemas.microsoft.com/office/drawing/2014/main" id="{69C7608F-EE28-4DD3-AF20-3992DCF8D6A3}"/>
                  </a:ext>
                </a:extLst>
              </p:cNvPr>
              <p:cNvGrpSpPr/>
              <p:nvPr/>
            </p:nvGrpSpPr>
            <p:grpSpPr>
              <a:xfrm>
                <a:off x="3260140" y="3830143"/>
                <a:ext cx="2188161" cy="533533"/>
                <a:chOff x="3225668" y="4058743"/>
                <a:chExt cx="2188161" cy="533533"/>
              </a:xfrm>
            </p:grpSpPr>
            <p:sp>
              <p:nvSpPr>
                <p:cNvPr id="32" name="TextBox 31">
                  <a:extLst>
                    <a:ext uri="{FF2B5EF4-FFF2-40B4-BE49-F238E27FC236}">
                      <a16:creationId xmlns:a16="http://schemas.microsoft.com/office/drawing/2014/main" id="{850DE747-60F8-4CFF-B8E9-EB798FBC38BE}"/>
                    </a:ext>
                  </a:extLst>
                </p:cNvPr>
                <p:cNvSpPr txBox="1"/>
                <p:nvPr/>
              </p:nvSpPr>
              <p:spPr>
                <a:xfrm>
                  <a:off x="3849007" y="4110066"/>
                  <a:ext cx="1564822" cy="430887"/>
                </a:xfrm>
                <a:prstGeom prst="rect">
                  <a:avLst/>
                </a:prstGeom>
                <a:noFill/>
              </p:spPr>
              <p:txBody>
                <a:bodyPr wrap="square" lIns="0" tIns="0" rIns="0" bIns="0" rtlCol="0">
                  <a:spAutoFit/>
                </a:bodyPr>
                <a:lstStyle/>
                <a:p>
                  <a:pPr algn="l"/>
                  <a:r>
                    <a:rPr lang="en-IN" sz="1400" dirty="0">
                      <a:gradFill>
                        <a:gsLst>
                          <a:gs pos="2917">
                            <a:schemeClr val="tx1"/>
                          </a:gs>
                          <a:gs pos="30000">
                            <a:schemeClr val="tx1"/>
                          </a:gs>
                        </a:gsLst>
                        <a:lin ang="5400000" scaled="0"/>
                      </a:gradFill>
                      <a:latin typeface="+mj-lt"/>
                    </a:rPr>
                    <a:t>Root management group</a:t>
                  </a:r>
                  <a:endParaRPr lang="en-US" sz="1400" dirty="0">
                    <a:gradFill>
                      <a:gsLst>
                        <a:gs pos="2917">
                          <a:schemeClr val="tx1"/>
                        </a:gs>
                        <a:gs pos="30000">
                          <a:schemeClr val="tx1"/>
                        </a:gs>
                      </a:gsLst>
                      <a:lin ang="5400000" scaled="0"/>
                    </a:gradFill>
                    <a:latin typeface="+mj-lt"/>
                  </a:endParaRPr>
                </a:p>
              </p:txBody>
            </p:sp>
            <p:pic>
              <p:nvPicPr>
                <p:cNvPr id="34" name="Graphic 33">
                  <a:extLst>
                    <a:ext uri="{FF2B5EF4-FFF2-40B4-BE49-F238E27FC236}">
                      <a16:creationId xmlns:a16="http://schemas.microsoft.com/office/drawing/2014/main" id="{1DDC0CF8-80BC-4C68-8C2D-E76CE5B553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25668" y="4058743"/>
                  <a:ext cx="533533" cy="533533"/>
                </a:xfrm>
                <a:prstGeom prst="rect">
                  <a:avLst/>
                </a:prstGeom>
              </p:spPr>
            </p:pic>
          </p:grpSp>
          <p:sp>
            <p:nvSpPr>
              <p:cNvPr id="36" name="TextBox 35">
                <a:extLst>
                  <a:ext uri="{FF2B5EF4-FFF2-40B4-BE49-F238E27FC236}">
                    <a16:creationId xmlns:a16="http://schemas.microsoft.com/office/drawing/2014/main" id="{86ED9393-DA6E-4258-BD18-9C383B8EEC64}"/>
                  </a:ext>
                </a:extLst>
              </p:cNvPr>
              <p:cNvSpPr txBox="1"/>
              <p:nvPr/>
            </p:nvSpPr>
            <p:spPr>
              <a:xfrm>
                <a:off x="4327979" y="4545402"/>
                <a:ext cx="1120321" cy="430887"/>
              </a:xfrm>
              <a:prstGeom prst="rect">
                <a:avLst/>
              </a:prstGeom>
              <a:noFill/>
            </p:spPr>
            <p:txBody>
              <a:bodyPr wrap="square" lIns="0" tIns="0" rIns="0" bIns="0" rtlCol="0">
                <a:spAutoFit/>
              </a:bodyPr>
              <a:lstStyle/>
              <a:p>
                <a:pPr algn="l"/>
                <a:r>
                  <a:rPr lang="en-IN" sz="1400" dirty="0">
                    <a:gradFill>
                      <a:gsLst>
                        <a:gs pos="2917">
                          <a:schemeClr val="tx1"/>
                        </a:gs>
                        <a:gs pos="30000">
                          <a:schemeClr val="tx1"/>
                        </a:gs>
                      </a:gsLst>
                      <a:lin ang="5400000" scaled="0"/>
                    </a:gradFill>
                    <a:latin typeface="+mj-lt"/>
                  </a:rPr>
                  <a:t>Management group</a:t>
                </a:r>
                <a:endParaRPr lang="en-US" sz="1400" dirty="0">
                  <a:gradFill>
                    <a:gsLst>
                      <a:gs pos="2917">
                        <a:schemeClr val="tx1"/>
                      </a:gs>
                      <a:gs pos="30000">
                        <a:schemeClr val="tx1"/>
                      </a:gs>
                    </a:gsLst>
                    <a:lin ang="5400000" scaled="0"/>
                  </a:gradFill>
                  <a:latin typeface="+mj-lt"/>
                </a:endParaRPr>
              </a:p>
            </p:txBody>
          </p:sp>
          <p:pic>
            <p:nvPicPr>
              <p:cNvPr id="37" name="Graphic 36">
                <a:extLst>
                  <a:ext uri="{FF2B5EF4-FFF2-40B4-BE49-F238E27FC236}">
                    <a16:creationId xmlns:a16="http://schemas.microsoft.com/office/drawing/2014/main" id="{3C849749-B810-489B-9388-76B59D6CA5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04640" y="4494079"/>
                <a:ext cx="533533" cy="533533"/>
              </a:xfrm>
              <a:prstGeom prst="rect">
                <a:avLst/>
              </a:prstGeom>
            </p:spPr>
          </p:pic>
          <p:pic>
            <p:nvPicPr>
              <p:cNvPr id="54" name="Picture 53" descr="A picture containing vector graphics&#10;&#10;Description automatically generated">
                <a:extLst>
                  <a:ext uri="{FF2B5EF4-FFF2-40B4-BE49-F238E27FC236}">
                    <a16:creationId xmlns:a16="http://schemas.microsoft.com/office/drawing/2014/main" id="{C280034A-F529-49C3-A181-17E3AB71983A}"/>
                  </a:ext>
                </a:extLst>
              </p:cNvPr>
              <p:cNvPicPr>
                <a:picLocks noChangeAspect="1"/>
              </p:cNvPicPr>
              <p:nvPr/>
            </p:nvPicPr>
            <p:blipFill>
              <a:blip r:embed="rId3"/>
              <a:stretch>
                <a:fillRect/>
              </a:stretch>
            </p:blipFill>
            <p:spPr>
              <a:xfrm>
                <a:off x="5003800" y="3044321"/>
                <a:ext cx="425482" cy="425482"/>
              </a:xfrm>
              <a:prstGeom prst="rect">
                <a:avLst/>
              </a:prstGeom>
            </p:spPr>
          </p:pic>
          <p:sp>
            <p:nvSpPr>
              <p:cNvPr id="55" name="TextBox 54">
                <a:extLst>
                  <a:ext uri="{FF2B5EF4-FFF2-40B4-BE49-F238E27FC236}">
                    <a16:creationId xmlns:a16="http://schemas.microsoft.com/office/drawing/2014/main" id="{4C5B20AA-DB8F-4DA8-96E6-BDA38A07C8A1}"/>
                  </a:ext>
                </a:extLst>
              </p:cNvPr>
              <p:cNvSpPr txBox="1"/>
              <p:nvPr/>
            </p:nvSpPr>
            <p:spPr>
              <a:xfrm>
                <a:off x="5568073" y="2848872"/>
                <a:ext cx="1587501" cy="646331"/>
              </a:xfrm>
              <a:prstGeom prst="rect">
                <a:avLst/>
              </a:prstGeom>
              <a:noFill/>
            </p:spPr>
            <p:txBody>
              <a:bodyPr wrap="square" lIns="0" tIns="0" rIns="0" bIns="0" rtlCol="0">
                <a:spAutoFit/>
              </a:bodyPr>
              <a:lstStyle/>
              <a:p>
                <a:pPr algn="l"/>
                <a:r>
                  <a:rPr lang="en-IN" sz="1400" dirty="0">
                    <a:gradFill>
                      <a:gsLst>
                        <a:gs pos="2917">
                          <a:schemeClr val="tx1"/>
                        </a:gs>
                        <a:gs pos="30000">
                          <a:schemeClr val="tx1"/>
                        </a:gs>
                      </a:gsLst>
                      <a:lin ang="5400000" scaled="0"/>
                    </a:gradFill>
                    <a:latin typeface="+mj-lt"/>
                  </a:rPr>
                  <a:t>Global admin/User access admin (elevated access)</a:t>
                </a:r>
                <a:endParaRPr lang="en-US" sz="1400" dirty="0">
                  <a:gradFill>
                    <a:gsLst>
                      <a:gs pos="2917">
                        <a:schemeClr val="tx1"/>
                      </a:gs>
                      <a:gs pos="30000">
                        <a:schemeClr val="tx1"/>
                      </a:gs>
                    </a:gsLst>
                    <a:lin ang="5400000" scaled="0"/>
                  </a:gradFill>
                  <a:latin typeface="+mj-lt"/>
                </a:endParaRPr>
              </a:p>
            </p:txBody>
          </p:sp>
          <p:sp>
            <p:nvSpPr>
              <p:cNvPr id="59" name="TextBox 58">
                <a:extLst>
                  <a:ext uri="{FF2B5EF4-FFF2-40B4-BE49-F238E27FC236}">
                    <a16:creationId xmlns:a16="http://schemas.microsoft.com/office/drawing/2014/main" id="{5963A65D-236E-4451-AAC2-6DF45FD55AD9}"/>
                  </a:ext>
                </a:extLst>
              </p:cNvPr>
              <p:cNvSpPr txBox="1"/>
              <p:nvPr/>
            </p:nvSpPr>
            <p:spPr>
              <a:xfrm>
                <a:off x="10914855" y="4962072"/>
                <a:ext cx="1099685" cy="430887"/>
              </a:xfrm>
              <a:prstGeom prst="rect">
                <a:avLst/>
              </a:prstGeom>
              <a:noFill/>
            </p:spPr>
            <p:txBody>
              <a:bodyPr wrap="square" lIns="0" tIns="0" rIns="0" bIns="0" rtlCol="0">
                <a:spAutoFit/>
              </a:bodyPr>
              <a:lstStyle/>
              <a:p>
                <a:pPr algn="l"/>
                <a:r>
                  <a:rPr lang="en-IN" sz="1400" dirty="0">
                    <a:gradFill>
                      <a:gsLst>
                        <a:gs pos="2917">
                          <a:schemeClr val="tx1"/>
                        </a:gs>
                        <a:gs pos="30000">
                          <a:schemeClr val="tx1"/>
                        </a:gs>
                      </a:gsLst>
                      <a:lin ang="5400000" scaled="0"/>
                    </a:gradFill>
                    <a:latin typeface="+mj-lt"/>
                  </a:rPr>
                  <a:t>Azure account</a:t>
                </a:r>
                <a:endParaRPr lang="en-US" sz="1400" dirty="0">
                  <a:gradFill>
                    <a:gsLst>
                      <a:gs pos="2917">
                        <a:schemeClr val="tx1"/>
                      </a:gs>
                      <a:gs pos="30000">
                        <a:schemeClr val="tx1"/>
                      </a:gs>
                    </a:gsLst>
                    <a:lin ang="5400000" scaled="0"/>
                  </a:gradFill>
                  <a:latin typeface="+mj-lt"/>
                </a:endParaRPr>
              </a:p>
            </p:txBody>
          </p:sp>
          <p:cxnSp>
            <p:nvCxnSpPr>
              <p:cNvPr id="2051" name="Connector: Elbow 2050">
                <a:extLst>
                  <a:ext uri="{FF2B5EF4-FFF2-40B4-BE49-F238E27FC236}">
                    <a16:creationId xmlns:a16="http://schemas.microsoft.com/office/drawing/2014/main" id="{9F81330D-5626-439F-8F02-6765D011D81F}"/>
                  </a:ext>
                </a:extLst>
              </p:cNvPr>
              <p:cNvCxnSpPr>
                <a:cxnSpLocks/>
                <a:stCxn id="6" idx="2"/>
                <a:endCxn id="22" idx="0"/>
              </p:cNvCxnSpPr>
              <p:nvPr/>
            </p:nvCxnSpPr>
            <p:spPr>
              <a:xfrm rot="16200000" flipH="1">
                <a:off x="2475199" y="2857008"/>
                <a:ext cx="688975" cy="328010"/>
              </a:xfrm>
              <a:prstGeom prst="bentConnector3">
                <a:avLst>
                  <a:gd name="adj1" fmla="val 50000"/>
                </a:avLst>
              </a:prstGeom>
              <a:ln w="381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F79DEABD-187F-487B-BC75-4401CCEEB8DE}"/>
                  </a:ext>
                </a:extLst>
              </p:cNvPr>
              <p:cNvCxnSpPr>
                <a:cxnSpLocks/>
                <a:stCxn id="22" idx="2"/>
                <a:endCxn id="34" idx="1"/>
              </p:cNvCxnSpPr>
              <p:nvPr/>
            </p:nvCxnSpPr>
            <p:spPr>
              <a:xfrm rot="16200000" flipH="1">
                <a:off x="2863933" y="3700702"/>
                <a:ext cx="515965" cy="276449"/>
              </a:xfrm>
              <a:prstGeom prst="bentConnector2">
                <a:avLst/>
              </a:prstGeom>
              <a:ln w="381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216BC84A-3BFF-40F5-A33D-858B2547E820}"/>
                  </a:ext>
                </a:extLst>
              </p:cNvPr>
              <p:cNvCxnSpPr>
                <a:cxnSpLocks/>
                <a:stCxn id="34" idx="2"/>
                <a:endCxn id="37" idx="1"/>
              </p:cNvCxnSpPr>
              <p:nvPr/>
            </p:nvCxnSpPr>
            <p:spPr>
              <a:xfrm rot="16200000" flipH="1">
                <a:off x="3417188" y="4473394"/>
                <a:ext cx="397170" cy="177733"/>
              </a:xfrm>
              <a:prstGeom prst="bentConnector2">
                <a:avLst/>
              </a:prstGeom>
              <a:ln w="381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18BD2D5C-5265-4D95-8A83-0BFB92938BEC}"/>
                  </a:ext>
                </a:extLst>
              </p:cNvPr>
              <p:cNvSpPr/>
              <p:nvPr/>
            </p:nvSpPr>
            <p:spPr bwMode="auto">
              <a:xfrm>
                <a:off x="5715001" y="4318681"/>
                <a:ext cx="4914900" cy="1950357"/>
              </a:xfrm>
              <a:prstGeom prst="roundRect">
                <a:avLst/>
              </a:prstGeom>
              <a:solidFill>
                <a:schemeClr val="bg1"/>
              </a:solidFill>
              <a:ln w="38100">
                <a:solidFill>
                  <a:srgbClr val="B4009F"/>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defTabSz="932472" fontAlgn="base">
                  <a:spcBef>
                    <a:spcPct val="0"/>
                  </a:spcBef>
                  <a:spcAft>
                    <a:spcPct val="0"/>
                  </a:spcAft>
                </a:pPr>
                <a:endParaRPr lang="en-US" sz="1800" dirty="0">
                  <a:solidFill>
                    <a:schemeClr val="tx1"/>
                  </a:solidFill>
                  <a:latin typeface="Consolas" panose="020B0609020204030204" pitchFamily="49" charset="0"/>
                </a:endParaRPr>
              </a:p>
            </p:txBody>
          </p:sp>
          <p:sp>
            <p:nvSpPr>
              <p:cNvPr id="46" name="TextBox 45">
                <a:extLst>
                  <a:ext uri="{FF2B5EF4-FFF2-40B4-BE49-F238E27FC236}">
                    <a16:creationId xmlns:a16="http://schemas.microsoft.com/office/drawing/2014/main" id="{283CFF63-EED4-415C-83EA-E091A4771B38}"/>
                  </a:ext>
                </a:extLst>
              </p:cNvPr>
              <p:cNvSpPr txBox="1"/>
              <p:nvPr/>
            </p:nvSpPr>
            <p:spPr>
              <a:xfrm>
                <a:off x="7925481" y="4653123"/>
                <a:ext cx="1078593" cy="215444"/>
              </a:xfrm>
              <a:prstGeom prst="rect">
                <a:avLst/>
              </a:prstGeom>
              <a:noFill/>
            </p:spPr>
            <p:txBody>
              <a:bodyPr wrap="square" lIns="0" tIns="0" rIns="0" bIns="0" rtlCol="0">
                <a:spAutoFit/>
              </a:bodyPr>
              <a:lstStyle/>
              <a:p>
                <a:pPr algn="l"/>
                <a:r>
                  <a:rPr lang="en-IN" sz="1400" dirty="0">
                    <a:gradFill>
                      <a:gsLst>
                        <a:gs pos="2917">
                          <a:schemeClr val="tx1"/>
                        </a:gs>
                        <a:gs pos="30000">
                          <a:schemeClr val="tx1"/>
                        </a:gs>
                      </a:gsLst>
                      <a:lin ang="5400000" scaled="0"/>
                    </a:gradFill>
                    <a:latin typeface="+mj-lt"/>
                  </a:rPr>
                  <a:t>Subscription</a:t>
                </a:r>
                <a:endParaRPr lang="en-US" sz="1400" dirty="0">
                  <a:gradFill>
                    <a:gsLst>
                      <a:gs pos="2917">
                        <a:schemeClr val="tx1"/>
                      </a:gs>
                      <a:gs pos="30000">
                        <a:schemeClr val="tx1"/>
                      </a:gs>
                    </a:gsLst>
                    <a:lin ang="5400000" scaled="0"/>
                  </a:gradFill>
                  <a:latin typeface="+mj-lt"/>
                </a:endParaRPr>
              </a:p>
            </p:txBody>
          </p:sp>
          <p:pic>
            <p:nvPicPr>
              <p:cNvPr id="48" name="Graphic 47">
                <a:extLst>
                  <a:ext uri="{FF2B5EF4-FFF2-40B4-BE49-F238E27FC236}">
                    <a16:creationId xmlns:a16="http://schemas.microsoft.com/office/drawing/2014/main" id="{ED0FFE98-8817-40F2-88A8-7EDE846A61A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87556" y="4496872"/>
                <a:ext cx="527947" cy="527947"/>
              </a:xfrm>
              <a:prstGeom prst="rect">
                <a:avLst/>
              </a:prstGeom>
            </p:spPr>
          </p:pic>
          <p:grpSp>
            <p:nvGrpSpPr>
              <p:cNvPr id="11" name="Group 10">
                <a:extLst>
                  <a:ext uri="{FF2B5EF4-FFF2-40B4-BE49-F238E27FC236}">
                    <a16:creationId xmlns:a16="http://schemas.microsoft.com/office/drawing/2014/main" id="{6C1CC4AB-C451-4ECA-8FB3-B1217C68E206}"/>
                  </a:ext>
                </a:extLst>
              </p:cNvPr>
              <p:cNvGrpSpPr/>
              <p:nvPr/>
            </p:nvGrpSpPr>
            <p:grpSpPr>
              <a:xfrm>
                <a:off x="7881577" y="4978946"/>
                <a:ext cx="2044154" cy="404040"/>
                <a:chOff x="7970703" y="5372646"/>
                <a:chExt cx="2044154" cy="404040"/>
              </a:xfrm>
            </p:grpSpPr>
            <p:sp>
              <p:nvSpPr>
                <p:cNvPr id="50" name="TextBox 49">
                  <a:extLst>
                    <a:ext uri="{FF2B5EF4-FFF2-40B4-BE49-F238E27FC236}">
                      <a16:creationId xmlns:a16="http://schemas.microsoft.com/office/drawing/2014/main" id="{561F72A4-ECF1-42CA-8150-55D2992DD70D}"/>
                    </a:ext>
                  </a:extLst>
                </p:cNvPr>
                <p:cNvSpPr txBox="1"/>
                <p:nvPr/>
              </p:nvSpPr>
              <p:spPr>
                <a:xfrm>
                  <a:off x="8450035" y="5466944"/>
                  <a:ext cx="1564822" cy="215444"/>
                </a:xfrm>
                <a:prstGeom prst="rect">
                  <a:avLst/>
                </a:prstGeom>
                <a:noFill/>
              </p:spPr>
              <p:txBody>
                <a:bodyPr wrap="square" lIns="0" tIns="0" rIns="0" bIns="0" rtlCol="0">
                  <a:spAutoFit/>
                </a:bodyPr>
                <a:lstStyle/>
                <a:p>
                  <a:pPr algn="l"/>
                  <a:r>
                    <a:rPr lang="en-IN" sz="1400" dirty="0">
                      <a:gradFill>
                        <a:gsLst>
                          <a:gs pos="2917">
                            <a:schemeClr val="tx1"/>
                          </a:gs>
                          <a:gs pos="30000">
                            <a:schemeClr val="tx1"/>
                          </a:gs>
                        </a:gsLst>
                        <a:lin ang="5400000" scaled="0"/>
                      </a:gradFill>
                      <a:latin typeface="+mj-lt"/>
                    </a:rPr>
                    <a:t>Resource group</a:t>
                  </a:r>
                  <a:endParaRPr lang="en-US" sz="1400" dirty="0">
                    <a:gradFill>
                      <a:gsLst>
                        <a:gs pos="2917">
                          <a:schemeClr val="tx1"/>
                        </a:gs>
                        <a:gs pos="30000">
                          <a:schemeClr val="tx1"/>
                        </a:gs>
                      </a:gsLst>
                      <a:lin ang="5400000" scaled="0"/>
                    </a:gradFill>
                    <a:latin typeface="+mj-lt"/>
                  </a:endParaRPr>
                </a:p>
              </p:txBody>
            </p:sp>
            <p:pic>
              <p:nvPicPr>
                <p:cNvPr id="52" name="Graphic 51">
                  <a:extLst>
                    <a:ext uri="{FF2B5EF4-FFF2-40B4-BE49-F238E27FC236}">
                      <a16:creationId xmlns:a16="http://schemas.microsoft.com/office/drawing/2014/main" id="{D1DA51C3-094F-4F21-96CB-9BB1EAED7F5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70703" y="5372646"/>
                  <a:ext cx="404040" cy="404040"/>
                </a:xfrm>
                <a:prstGeom prst="rect">
                  <a:avLst/>
                </a:prstGeom>
              </p:spPr>
            </p:pic>
          </p:grpSp>
          <p:cxnSp>
            <p:nvCxnSpPr>
              <p:cNvPr id="14" name="Straight Connector 13">
                <a:extLst>
                  <a:ext uri="{FF2B5EF4-FFF2-40B4-BE49-F238E27FC236}">
                    <a16:creationId xmlns:a16="http://schemas.microsoft.com/office/drawing/2014/main" id="{5837AD98-23E6-48FD-B41A-6DEB858EF95D}"/>
                  </a:ext>
                </a:extLst>
              </p:cNvPr>
              <p:cNvCxnSpPr>
                <a:cxnSpLocks/>
                <a:stCxn id="46" idx="3"/>
              </p:cNvCxnSpPr>
              <p:nvPr/>
            </p:nvCxnSpPr>
            <p:spPr>
              <a:xfrm>
                <a:off x="9004074" y="4760845"/>
                <a:ext cx="1823583"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AD0892AF-5B4D-415C-9C4F-1AC776183806}"/>
                  </a:ext>
                </a:extLst>
              </p:cNvPr>
              <p:cNvCxnSpPr>
                <a:cxnSpLocks/>
                <a:stCxn id="48" idx="2"/>
                <a:endCxn id="52" idx="1"/>
              </p:cNvCxnSpPr>
              <p:nvPr/>
            </p:nvCxnSpPr>
            <p:spPr>
              <a:xfrm rot="16200000" flipH="1">
                <a:off x="7688480" y="4987868"/>
                <a:ext cx="156147" cy="230047"/>
              </a:xfrm>
              <a:prstGeom prst="bentConnector2">
                <a:avLst/>
              </a:prstGeom>
              <a:ln w="381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83CB5F39-7340-40E0-90CD-CDE16B40D642}"/>
                  </a:ext>
                </a:extLst>
              </p:cNvPr>
              <p:cNvCxnSpPr>
                <a:cxnSpLocks/>
                <a:stCxn id="52" idx="2"/>
              </p:cNvCxnSpPr>
              <p:nvPr/>
            </p:nvCxnSpPr>
            <p:spPr>
              <a:xfrm rot="16200000" flipH="1">
                <a:off x="8017571" y="5449012"/>
                <a:ext cx="430683" cy="298630"/>
              </a:xfrm>
              <a:prstGeom prst="bentConnector2">
                <a:avLst/>
              </a:prstGeom>
              <a:ln w="381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061" name="Group 2060">
                <a:extLst>
                  <a:ext uri="{FF2B5EF4-FFF2-40B4-BE49-F238E27FC236}">
                    <a16:creationId xmlns:a16="http://schemas.microsoft.com/office/drawing/2014/main" id="{4045BC2A-602C-4643-A82E-A1152848FC92}"/>
                  </a:ext>
                </a:extLst>
              </p:cNvPr>
              <p:cNvGrpSpPr/>
              <p:nvPr/>
            </p:nvGrpSpPr>
            <p:grpSpPr>
              <a:xfrm>
                <a:off x="8318727" y="5630078"/>
                <a:ext cx="2969986" cy="364323"/>
                <a:chOff x="4994728" y="6671478"/>
                <a:chExt cx="2969986" cy="364323"/>
              </a:xfrm>
            </p:grpSpPr>
            <p:grpSp>
              <p:nvGrpSpPr>
                <p:cNvPr id="12" name="Group 11">
                  <a:extLst>
                    <a:ext uri="{FF2B5EF4-FFF2-40B4-BE49-F238E27FC236}">
                      <a16:creationId xmlns:a16="http://schemas.microsoft.com/office/drawing/2014/main" id="{D2AE17B1-0BA5-4A71-B48F-894322EBFD64}"/>
                    </a:ext>
                  </a:extLst>
                </p:cNvPr>
                <p:cNvGrpSpPr/>
                <p:nvPr/>
              </p:nvGrpSpPr>
              <p:grpSpPr>
                <a:xfrm>
                  <a:off x="4994728" y="6671478"/>
                  <a:ext cx="1364228" cy="364323"/>
                  <a:chOff x="7634514" y="5845977"/>
                  <a:chExt cx="2351429" cy="627959"/>
                </a:xfrm>
              </p:grpSpPr>
              <p:pic>
                <p:nvPicPr>
                  <p:cNvPr id="2052" name="Graphic 2051">
                    <a:extLst>
                      <a:ext uri="{FF2B5EF4-FFF2-40B4-BE49-F238E27FC236}">
                        <a16:creationId xmlns:a16="http://schemas.microsoft.com/office/drawing/2014/main" id="{E793C178-1389-42B0-9590-0B187EAA98E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634514" y="5863730"/>
                    <a:ext cx="597384" cy="597384"/>
                  </a:xfrm>
                  <a:prstGeom prst="rect">
                    <a:avLst/>
                  </a:prstGeom>
                </p:spPr>
              </p:pic>
              <p:pic>
                <p:nvPicPr>
                  <p:cNvPr id="2054" name="Graphic 2053">
                    <a:extLst>
                      <a:ext uri="{FF2B5EF4-FFF2-40B4-BE49-F238E27FC236}">
                        <a16:creationId xmlns:a16="http://schemas.microsoft.com/office/drawing/2014/main" id="{381D129F-F99F-4004-8896-8E702D5D659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478776" y="5846256"/>
                    <a:ext cx="627480" cy="627480"/>
                  </a:xfrm>
                  <a:prstGeom prst="rect">
                    <a:avLst/>
                  </a:prstGeom>
                </p:spPr>
              </p:pic>
              <p:pic>
                <p:nvPicPr>
                  <p:cNvPr id="43" name="Graphic 42">
                    <a:extLst>
                      <a:ext uri="{FF2B5EF4-FFF2-40B4-BE49-F238E27FC236}">
                        <a16:creationId xmlns:a16="http://schemas.microsoft.com/office/drawing/2014/main" id="{3FC787F2-78BA-4535-A4AF-C4443E4F58B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357984" y="5845977"/>
                    <a:ext cx="627959" cy="627959"/>
                  </a:xfrm>
                  <a:prstGeom prst="rect">
                    <a:avLst/>
                  </a:prstGeom>
                </p:spPr>
              </p:pic>
            </p:grpSp>
            <p:sp>
              <p:nvSpPr>
                <p:cNvPr id="53" name="TextBox 52">
                  <a:extLst>
                    <a:ext uri="{FF2B5EF4-FFF2-40B4-BE49-F238E27FC236}">
                      <a16:creationId xmlns:a16="http://schemas.microsoft.com/office/drawing/2014/main" id="{E6B06B35-38D3-4C6E-B4AE-1EC01B96D52E}"/>
                    </a:ext>
                  </a:extLst>
                </p:cNvPr>
                <p:cNvSpPr txBox="1"/>
                <p:nvPr/>
              </p:nvSpPr>
              <p:spPr>
                <a:xfrm>
                  <a:off x="6399892" y="6749644"/>
                  <a:ext cx="1564822" cy="215444"/>
                </a:xfrm>
                <a:prstGeom prst="rect">
                  <a:avLst/>
                </a:prstGeom>
                <a:noFill/>
              </p:spPr>
              <p:txBody>
                <a:bodyPr wrap="square" lIns="0" tIns="0" rIns="0" bIns="0" rtlCol="0">
                  <a:spAutoFit/>
                </a:bodyPr>
                <a:lstStyle/>
                <a:p>
                  <a:pPr algn="l"/>
                  <a:r>
                    <a:rPr lang="en-IN" sz="1400" dirty="0">
                      <a:gradFill>
                        <a:gsLst>
                          <a:gs pos="2917">
                            <a:schemeClr val="tx1"/>
                          </a:gs>
                          <a:gs pos="30000">
                            <a:schemeClr val="tx1"/>
                          </a:gs>
                        </a:gsLst>
                        <a:lin ang="5400000" scaled="0"/>
                      </a:gradFill>
                      <a:latin typeface="+mj-lt"/>
                    </a:rPr>
                    <a:t>Resource</a:t>
                  </a:r>
                  <a:endParaRPr lang="en-US" sz="1400" dirty="0">
                    <a:gradFill>
                      <a:gsLst>
                        <a:gs pos="2917">
                          <a:schemeClr val="tx1"/>
                        </a:gs>
                        <a:gs pos="30000">
                          <a:schemeClr val="tx1"/>
                        </a:gs>
                      </a:gsLst>
                      <a:lin ang="5400000" scaled="0"/>
                    </a:gradFill>
                    <a:latin typeface="+mj-lt"/>
                  </a:endParaRPr>
                </a:p>
              </p:txBody>
            </p:sp>
          </p:grpSp>
          <p:cxnSp>
            <p:nvCxnSpPr>
              <p:cNvPr id="97" name="Straight Connector 96">
                <a:extLst>
                  <a:ext uri="{FF2B5EF4-FFF2-40B4-BE49-F238E27FC236}">
                    <a16:creationId xmlns:a16="http://schemas.microsoft.com/office/drawing/2014/main" id="{A7B330A4-665E-4AD7-A8A6-744482E92145}"/>
                  </a:ext>
                </a:extLst>
              </p:cNvPr>
              <p:cNvCxnSpPr>
                <a:cxnSpLocks/>
              </p:cNvCxnSpPr>
              <p:nvPr/>
            </p:nvCxnSpPr>
            <p:spPr>
              <a:xfrm flipV="1">
                <a:off x="3260141" y="3429000"/>
                <a:ext cx="1654759" cy="1882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346BCCB-B3AD-4952-8837-A54CD94CC539}"/>
                  </a:ext>
                </a:extLst>
              </p:cNvPr>
              <p:cNvCxnSpPr>
                <a:cxnSpLocks/>
              </p:cNvCxnSpPr>
              <p:nvPr/>
            </p:nvCxnSpPr>
            <p:spPr>
              <a:xfrm flipH="1">
                <a:off x="2451100" y="3276600"/>
                <a:ext cx="165100" cy="29210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1487B7B-6F21-4500-9161-216342B1CF8C}"/>
                  </a:ext>
                </a:extLst>
              </p:cNvPr>
              <p:cNvCxnSpPr/>
              <p:nvPr/>
            </p:nvCxnSpPr>
            <p:spPr>
              <a:xfrm>
                <a:off x="5500914" y="4644571"/>
                <a:ext cx="1886857" cy="0"/>
              </a:xfrm>
              <a:prstGeom prst="line">
                <a:avLst/>
              </a:prstGeom>
              <a:ln w="381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0" name="Freeform 38">
                <a:extLst>
                  <a:ext uri="{FF2B5EF4-FFF2-40B4-BE49-F238E27FC236}">
                    <a16:creationId xmlns:a16="http://schemas.microsoft.com/office/drawing/2014/main" id="{9FF459FF-3939-4F6D-AD10-55C9B3F6E07A}"/>
                  </a:ext>
                </a:extLst>
              </p:cNvPr>
              <p:cNvSpPr>
                <a:spLocks/>
              </p:cNvSpPr>
              <p:nvPr/>
            </p:nvSpPr>
            <p:spPr bwMode="auto">
              <a:xfrm>
                <a:off x="10807997" y="4235338"/>
                <a:ext cx="1112766" cy="731702"/>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a:solidFill>
                  <a:schemeClr val="tx1">
                    <a:lumMod val="25000"/>
                    <a:lumOff val="75000"/>
                  </a:schemeClr>
                </a:solid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61" name="Picture 2" descr="https://azure.microsoft.com/svghandler/preview/?width=600&amp;amp;height=315">
                <a:extLst>
                  <a:ext uri="{FF2B5EF4-FFF2-40B4-BE49-F238E27FC236}">
                    <a16:creationId xmlns:a16="http://schemas.microsoft.com/office/drawing/2014/main" id="{42B5A8DF-99A2-4DE6-A2C2-1336818E3DE3}"/>
                  </a:ext>
                </a:extLst>
              </p:cNvPr>
              <p:cNvPicPr>
                <a:picLocks noChangeAspect="1" noChangeArrowheads="1"/>
              </p:cNvPicPr>
              <p:nvPr/>
            </p:nvPicPr>
            <p:blipFill>
              <a:blip r:embed="rId18" cstate="hqprint">
                <a:extLst>
                  <a:ext uri="{28A0092B-C50C-407E-A947-70E740481C1C}">
                    <a14:useLocalDpi xmlns:a14="http://schemas.microsoft.com/office/drawing/2010/main"/>
                  </a:ext>
                </a:extLst>
              </a:blip>
              <a:srcRect/>
              <a:stretch>
                <a:fillRect/>
              </a:stretch>
            </p:blipFill>
            <p:spPr bwMode="auto">
              <a:xfrm>
                <a:off x="11134765" y="4465348"/>
                <a:ext cx="474623" cy="373370"/>
              </a:xfrm>
              <a:prstGeom prst="rect">
                <a:avLst/>
              </a:prstGeom>
              <a:noFill/>
              <a:ln>
                <a:noFill/>
              </a:ln>
              <a:extLst>
                <a:ext uri="{909E8E84-426E-40DD-AFC4-6F175D3DCCD1}">
                  <a14:hiddenFill xmlns:a14="http://schemas.microsoft.com/office/drawing/2010/main">
                    <a:solidFill>
                      <a:srgbClr val="FFFFFF"/>
                    </a:solidFill>
                  </a14:hiddenFill>
                </a:ext>
              </a:extLst>
            </p:spPr>
          </p:pic>
        </p:grpSp>
        <p:pic>
          <p:nvPicPr>
            <p:cNvPr id="58" name="Picture 57" descr="A picture containing vector graphics&#10;&#10;Description automatically generated">
              <a:extLst>
                <a:ext uri="{FF2B5EF4-FFF2-40B4-BE49-F238E27FC236}">
                  <a16:creationId xmlns:a16="http://schemas.microsoft.com/office/drawing/2014/main" id="{6E88E16F-31DB-48E9-86C4-1B051D2A6601}"/>
                </a:ext>
              </a:extLst>
            </p:cNvPr>
            <p:cNvPicPr>
              <a:picLocks noChangeAspect="1"/>
            </p:cNvPicPr>
            <p:nvPr/>
          </p:nvPicPr>
          <p:blipFill>
            <a:blip r:embed="rId3"/>
            <a:stretch>
              <a:fillRect/>
            </a:stretch>
          </p:blipFill>
          <p:spPr>
            <a:xfrm>
              <a:off x="5925652" y="4750304"/>
              <a:ext cx="425482" cy="425482"/>
            </a:xfrm>
            <a:prstGeom prst="rect">
              <a:avLst/>
            </a:prstGeom>
          </p:spPr>
        </p:pic>
        <p:sp>
          <p:nvSpPr>
            <p:cNvPr id="62" name="TextBox 61">
              <a:extLst>
                <a:ext uri="{FF2B5EF4-FFF2-40B4-BE49-F238E27FC236}">
                  <a16:creationId xmlns:a16="http://schemas.microsoft.com/office/drawing/2014/main" id="{69073EA2-5D83-45DA-8A72-636B1C92B8CA}"/>
                </a:ext>
              </a:extLst>
            </p:cNvPr>
            <p:cNvSpPr txBox="1"/>
            <p:nvPr/>
          </p:nvSpPr>
          <p:spPr>
            <a:xfrm>
              <a:off x="6503533" y="4778879"/>
              <a:ext cx="1419225" cy="430887"/>
            </a:xfrm>
            <a:prstGeom prst="rect">
              <a:avLst/>
            </a:prstGeom>
            <a:noFill/>
          </p:spPr>
          <p:txBody>
            <a:bodyPr wrap="square" lIns="0" tIns="0" rIns="0" bIns="0" rtlCol="0">
              <a:spAutoFit/>
            </a:bodyPr>
            <a:lstStyle/>
            <a:p>
              <a:pPr algn="l"/>
              <a:r>
                <a:rPr lang="en-IN" sz="1400" dirty="0">
                  <a:gradFill>
                    <a:gsLst>
                      <a:gs pos="2917">
                        <a:schemeClr val="tx1"/>
                      </a:gs>
                      <a:gs pos="30000">
                        <a:schemeClr val="tx1"/>
                      </a:gs>
                    </a:gsLst>
                    <a:lin ang="5400000" scaled="0"/>
                  </a:gradFill>
                  <a:latin typeface="+mj-lt"/>
                </a:rPr>
                <a:t>Azure RBAC</a:t>
              </a:r>
            </a:p>
            <a:p>
              <a:pPr algn="l"/>
              <a:r>
                <a:rPr lang="en-IN" sz="1400" dirty="0">
                  <a:gradFill>
                    <a:gsLst>
                      <a:gs pos="2917">
                        <a:schemeClr val="tx1"/>
                      </a:gs>
                      <a:gs pos="30000">
                        <a:schemeClr val="tx1"/>
                      </a:gs>
                    </a:gsLst>
                    <a:lin ang="5400000" scaled="0"/>
                  </a:gradFill>
                  <a:latin typeface="+mj-lt"/>
                </a:rPr>
                <a:t>roles</a:t>
              </a:r>
              <a:endParaRPr lang="en-US" sz="1400" dirty="0">
                <a:gradFill>
                  <a:gsLst>
                    <a:gs pos="2917">
                      <a:schemeClr val="tx1"/>
                    </a:gs>
                    <a:gs pos="30000">
                      <a:schemeClr val="tx1"/>
                    </a:gs>
                  </a:gsLst>
                  <a:lin ang="5400000" scaled="0"/>
                </a:gradFill>
                <a:latin typeface="+mj-lt"/>
              </a:endParaRPr>
            </a:p>
          </p:txBody>
        </p:sp>
        <p:sp>
          <p:nvSpPr>
            <p:cNvPr id="63" name="TextBox 62">
              <a:extLst>
                <a:ext uri="{FF2B5EF4-FFF2-40B4-BE49-F238E27FC236}">
                  <a16:creationId xmlns:a16="http://schemas.microsoft.com/office/drawing/2014/main" id="{3CCBEFBF-188B-4406-A681-84B4B0761D29}"/>
                </a:ext>
              </a:extLst>
            </p:cNvPr>
            <p:cNvSpPr txBox="1"/>
            <p:nvPr/>
          </p:nvSpPr>
          <p:spPr>
            <a:xfrm>
              <a:off x="5893933" y="5245604"/>
              <a:ext cx="1514022" cy="923330"/>
            </a:xfrm>
            <a:prstGeom prst="rect">
              <a:avLst/>
            </a:prstGeom>
            <a:noFill/>
          </p:spPr>
          <p:txBody>
            <a:bodyPr wrap="square" lIns="0" tIns="0" rIns="0" bIns="0" rtlCol="0">
              <a:spAutoFit/>
            </a:bodyPr>
            <a:lstStyle/>
            <a:p>
              <a:pPr algn="l"/>
              <a:r>
                <a:rPr lang="en-IN" sz="1200" dirty="0">
                  <a:gradFill>
                    <a:gsLst>
                      <a:gs pos="2917">
                        <a:schemeClr val="tx1"/>
                      </a:gs>
                      <a:gs pos="30000">
                        <a:schemeClr val="tx1"/>
                      </a:gs>
                    </a:gsLst>
                    <a:lin ang="5400000" scaled="0"/>
                  </a:gradFill>
                </a:rPr>
                <a:t>Owner</a:t>
              </a:r>
            </a:p>
            <a:p>
              <a:pPr algn="l"/>
              <a:r>
                <a:rPr lang="en-IN" sz="1200" dirty="0">
                  <a:gradFill>
                    <a:gsLst>
                      <a:gs pos="2917">
                        <a:schemeClr val="tx1"/>
                      </a:gs>
                      <a:gs pos="30000">
                        <a:schemeClr val="tx1"/>
                      </a:gs>
                    </a:gsLst>
                    <a:lin ang="5400000" scaled="0"/>
                  </a:gradFill>
                </a:rPr>
                <a:t>Contributor</a:t>
              </a:r>
            </a:p>
            <a:p>
              <a:pPr algn="l"/>
              <a:r>
                <a:rPr lang="en-IN" sz="1200" dirty="0">
                  <a:gradFill>
                    <a:gsLst>
                      <a:gs pos="2917">
                        <a:schemeClr val="tx1"/>
                      </a:gs>
                      <a:gs pos="30000">
                        <a:schemeClr val="tx1"/>
                      </a:gs>
                    </a:gsLst>
                    <a:lin ang="5400000" scaled="0"/>
                  </a:gradFill>
                </a:rPr>
                <a:t>Reader</a:t>
              </a:r>
            </a:p>
            <a:p>
              <a:pPr algn="l"/>
              <a:r>
                <a:rPr lang="en-IN" sz="1200" dirty="0">
                  <a:gradFill>
                    <a:gsLst>
                      <a:gs pos="2917">
                        <a:schemeClr val="tx1"/>
                      </a:gs>
                      <a:gs pos="30000">
                        <a:schemeClr val="tx1"/>
                      </a:gs>
                    </a:gsLst>
                    <a:lin ang="5400000" scaled="0"/>
                  </a:gradFill>
                </a:rPr>
                <a:t>User access admin</a:t>
              </a:r>
            </a:p>
            <a:p>
              <a:pPr algn="l"/>
              <a:r>
                <a:rPr lang="en-IN" sz="1200" dirty="0">
                  <a:gradFill>
                    <a:gsLst>
                      <a:gs pos="2917">
                        <a:schemeClr val="tx1"/>
                      </a:gs>
                      <a:gs pos="30000">
                        <a:schemeClr val="tx1"/>
                      </a:gs>
                    </a:gsLst>
                    <a:lin ang="5400000" scaled="0"/>
                  </a:gradFill>
                </a:rPr>
                <a:t>…</a:t>
              </a:r>
              <a:endParaRPr lang="en-US" sz="12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20754343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D5EE60-2B12-4E4C-B36C-24332182AFDA}"/>
              </a:ext>
            </a:extLst>
          </p:cNvPr>
          <p:cNvSpPr>
            <a:spLocks noGrp="1"/>
          </p:cNvSpPr>
          <p:nvPr>
            <p:ph type="title"/>
          </p:nvPr>
        </p:nvSpPr>
        <p:spPr/>
        <p:txBody>
          <a:bodyPr/>
          <a:lstStyle/>
          <a:p>
            <a:r>
              <a:rPr lang="en-US" dirty="0"/>
              <a:t>Azure RBAC Roles</a:t>
            </a:r>
          </a:p>
        </p:txBody>
      </p:sp>
      <p:graphicFrame>
        <p:nvGraphicFramePr>
          <p:cNvPr id="5" name="Table 4" descr="Table showing the types of RBAC roles  in Azure (owner, contributor, reader and user access administrator) with a description of their  permissions and details. ">
            <a:extLst>
              <a:ext uri="{FF2B5EF4-FFF2-40B4-BE49-F238E27FC236}">
                <a16:creationId xmlns:a16="http://schemas.microsoft.com/office/drawing/2014/main" id="{28B084FB-790F-4462-88E3-45ED7DC0F2DC}"/>
              </a:ext>
            </a:extLst>
          </p:cNvPr>
          <p:cNvGraphicFramePr>
            <a:graphicFrameLocks noGrp="1"/>
          </p:cNvGraphicFramePr>
          <p:nvPr/>
        </p:nvGraphicFramePr>
        <p:xfrm>
          <a:off x="588263" y="1444153"/>
          <a:ext cx="11018520" cy="4796149"/>
        </p:xfrm>
        <a:graphic>
          <a:graphicData uri="http://schemas.openxmlformats.org/drawingml/2006/table">
            <a:tbl>
              <a:tblPr firstRow="1" firstCol="1" bandRow="1">
                <a:tableStyleId>{B301B821-A1FF-4177-AEE7-76D212191A09}</a:tableStyleId>
              </a:tblPr>
              <a:tblGrid>
                <a:gridCol w="3198646">
                  <a:extLst>
                    <a:ext uri="{9D8B030D-6E8A-4147-A177-3AD203B41FA5}">
                      <a16:colId xmlns:a16="http://schemas.microsoft.com/office/drawing/2014/main" val="1101825562"/>
                    </a:ext>
                  </a:extLst>
                </a:gridCol>
                <a:gridCol w="3630986">
                  <a:extLst>
                    <a:ext uri="{9D8B030D-6E8A-4147-A177-3AD203B41FA5}">
                      <a16:colId xmlns:a16="http://schemas.microsoft.com/office/drawing/2014/main" val="236706924"/>
                    </a:ext>
                  </a:extLst>
                </a:gridCol>
                <a:gridCol w="4188888">
                  <a:extLst>
                    <a:ext uri="{9D8B030D-6E8A-4147-A177-3AD203B41FA5}">
                      <a16:colId xmlns:a16="http://schemas.microsoft.com/office/drawing/2014/main" val="521193641"/>
                    </a:ext>
                  </a:extLst>
                </a:gridCol>
              </a:tblGrid>
              <a:tr h="340317">
                <a:tc>
                  <a:txBody>
                    <a:bodyPr/>
                    <a:lstStyle/>
                    <a:p>
                      <a:pPr marL="0" marR="0" algn="ctr">
                        <a:lnSpc>
                          <a:spcPct val="107000"/>
                        </a:lnSpc>
                        <a:spcBef>
                          <a:spcPts val="0"/>
                        </a:spcBef>
                        <a:spcAft>
                          <a:spcPts val="0"/>
                        </a:spcAft>
                      </a:pPr>
                      <a:r>
                        <a:rPr lang="en-US" sz="2000" b="0" dirty="0">
                          <a:solidFill>
                            <a:schemeClr val="bg1"/>
                          </a:solidFill>
                          <a:effectLst/>
                        </a:rPr>
                        <a:t>RBAC role in Azure</a:t>
                      </a:r>
                      <a:endParaRPr lang="en-US" sz="2000" b="0" dirty="0">
                        <a:solidFill>
                          <a:schemeClr val="bg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b="0" dirty="0">
                          <a:solidFill>
                            <a:schemeClr val="bg1"/>
                          </a:solidFill>
                          <a:effectLst/>
                        </a:rPr>
                        <a:t>Permissions</a:t>
                      </a:r>
                      <a:endParaRPr lang="en-US" sz="2000" b="0" dirty="0">
                        <a:solidFill>
                          <a:schemeClr val="bg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b="0" dirty="0">
                          <a:solidFill>
                            <a:schemeClr val="bg1"/>
                          </a:solidFill>
                          <a:effectLst/>
                        </a:rPr>
                        <a:t>Notes</a:t>
                      </a:r>
                      <a:endParaRPr lang="en-US" sz="2000" b="0" dirty="0">
                        <a:solidFill>
                          <a:schemeClr val="bg1"/>
                        </a:solidFill>
                        <a:effectLst/>
                        <a:latin typeface="Calibri" panose="020F0502020204030204" pitchFamily="34" charset="0"/>
                        <a:ea typeface="Malgun Gothic" panose="020B0503020000020004" pitchFamily="34" charset="-127"/>
                        <a:cs typeface="Times New Roman" panose="02020603050405020304" pitchFamily="18" charset="0"/>
                      </a:endParaRP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8152625"/>
                  </a:ext>
                </a:extLst>
              </a:tr>
              <a:tr h="1225034">
                <a:tc>
                  <a:txBody>
                    <a:bodyPr/>
                    <a:lstStyle/>
                    <a:p>
                      <a:pPr marL="0" marR="0">
                        <a:lnSpc>
                          <a:spcPct val="107000"/>
                        </a:lnSpc>
                        <a:spcBef>
                          <a:spcPts val="0"/>
                        </a:spcBef>
                        <a:spcAft>
                          <a:spcPts val="0"/>
                        </a:spcAft>
                      </a:pPr>
                      <a:r>
                        <a:rPr lang="en-US" sz="2000" b="0" dirty="0">
                          <a:effectLst/>
                        </a:rPr>
                        <a:t>Owner</a:t>
                      </a:r>
                      <a:endParaRPr lang="en-US" sz="2000" b="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b="0" dirty="0">
                          <a:effectLst/>
                        </a:rPr>
                        <a:t>Has full access to all resources and can delegate access to others.</a:t>
                      </a:r>
                      <a:endParaRPr lang="en-US" sz="2000" b="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b="0" dirty="0">
                          <a:effectLst/>
                        </a:rPr>
                        <a:t>The Service Administrator and Co-Administrators are assigned the Owner role at the subscription scope. This applies to all resource types.</a:t>
                      </a:r>
                      <a:endParaRPr lang="en-US" sz="2000" b="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3102123"/>
                  </a:ext>
                </a:extLst>
              </a:tr>
              <a:tr h="1057749">
                <a:tc>
                  <a:txBody>
                    <a:bodyPr/>
                    <a:lstStyle/>
                    <a:p>
                      <a:pPr marL="0" marR="0">
                        <a:lnSpc>
                          <a:spcPct val="107000"/>
                        </a:lnSpc>
                        <a:spcBef>
                          <a:spcPts val="0"/>
                        </a:spcBef>
                        <a:spcAft>
                          <a:spcPts val="0"/>
                        </a:spcAft>
                      </a:pPr>
                      <a:r>
                        <a:rPr lang="en-US" sz="2000" b="0" dirty="0">
                          <a:effectLst/>
                        </a:rPr>
                        <a:t>Contributor</a:t>
                      </a:r>
                      <a:endParaRPr lang="en-US" sz="2000" b="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b="0" dirty="0">
                          <a:effectLst/>
                        </a:rPr>
                        <a:t>Creates and manages all types of Azure resources but cannot grant access to others.</a:t>
                      </a:r>
                      <a:endParaRPr lang="en-US" sz="2000" b="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b="0" dirty="0">
                          <a:effectLst/>
                        </a:rPr>
                        <a:t>This applies to all resource types.</a:t>
                      </a:r>
                      <a:endParaRPr lang="en-US" sz="2000" b="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8311705"/>
                  </a:ext>
                </a:extLst>
              </a:tr>
              <a:tr h="698693">
                <a:tc>
                  <a:txBody>
                    <a:bodyPr/>
                    <a:lstStyle/>
                    <a:p>
                      <a:pPr marL="0" marR="0">
                        <a:lnSpc>
                          <a:spcPct val="107000"/>
                        </a:lnSpc>
                        <a:spcBef>
                          <a:spcPts val="0"/>
                        </a:spcBef>
                        <a:spcAft>
                          <a:spcPts val="0"/>
                        </a:spcAft>
                      </a:pPr>
                      <a:r>
                        <a:rPr lang="en-US" sz="2000" b="0" dirty="0">
                          <a:effectLst/>
                        </a:rPr>
                        <a:t>Reader</a:t>
                      </a:r>
                      <a:endParaRPr lang="en-US" sz="2000" b="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b="0" dirty="0">
                          <a:effectLst/>
                        </a:rPr>
                        <a:t>Views Azure resources.</a:t>
                      </a:r>
                      <a:endParaRPr lang="en-US" sz="2000" b="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b="0" dirty="0">
                          <a:effectLst/>
                        </a:rPr>
                        <a:t>This applies to all resource types.</a:t>
                      </a:r>
                      <a:endParaRPr lang="en-US" sz="2000" b="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5281607"/>
                  </a:ext>
                </a:extLst>
              </a:tr>
              <a:tr h="698693">
                <a:tc>
                  <a:txBody>
                    <a:bodyPr/>
                    <a:lstStyle/>
                    <a:p>
                      <a:pPr marL="0" marR="0">
                        <a:lnSpc>
                          <a:spcPct val="107000"/>
                        </a:lnSpc>
                        <a:spcBef>
                          <a:spcPts val="0"/>
                        </a:spcBef>
                        <a:spcAft>
                          <a:spcPts val="0"/>
                        </a:spcAft>
                      </a:pPr>
                      <a:r>
                        <a:rPr lang="en-US" sz="2000" b="0" dirty="0">
                          <a:effectLst/>
                        </a:rPr>
                        <a:t>User Access Administrator</a:t>
                      </a:r>
                      <a:endParaRPr lang="en-US" sz="2000" b="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b="0" dirty="0">
                          <a:effectLst/>
                        </a:rPr>
                        <a:t>Manages user access to Azure resources.</a:t>
                      </a:r>
                      <a:endParaRPr lang="en-US" sz="2000" b="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b="0" dirty="0">
                          <a:effectLst/>
                        </a:rPr>
                        <a:t>This</a:t>
                      </a:r>
                      <a:r>
                        <a:rPr lang="en-US" sz="2000" b="0" baseline="0" dirty="0">
                          <a:effectLst/>
                        </a:rPr>
                        <a:t> applies to managing access, rather than to managing resources.</a:t>
                      </a:r>
                      <a:endParaRPr lang="en-US" sz="2000" b="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6763368"/>
                  </a:ext>
                </a:extLst>
              </a:tr>
            </a:tbl>
          </a:graphicData>
        </a:graphic>
      </p:graphicFrame>
    </p:spTree>
    <p:extLst>
      <p:ext uri="{BB962C8B-B14F-4D97-AF65-F5344CB8AC3E}">
        <p14:creationId xmlns:p14="http://schemas.microsoft.com/office/powerpoint/2010/main" val="383229462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lumMod val="10000"/>
                  </a:schemeClr>
                </a:solidFill>
              </a:rPr>
              <a:t>Azure Active Directory</a:t>
            </a:r>
          </a:p>
        </p:txBody>
      </p:sp>
      <p:sp>
        <p:nvSpPr>
          <p:cNvPr id="4" name="Text Placeholder 3">
            <a:extLst>
              <a:ext uri="{FF2B5EF4-FFF2-40B4-BE49-F238E27FC236}">
                <a16:creationId xmlns:a16="http://schemas.microsoft.com/office/drawing/2014/main" id="{D37299B8-9613-4EF7-8176-9314CE437272}"/>
              </a:ext>
            </a:extLst>
          </p:cNvPr>
          <p:cNvSpPr>
            <a:spLocks noGrp="1"/>
          </p:cNvSpPr>
          <p:nvPr>
            <p:ph type="body" sz="quarter" idx="10"/>
          </p:nvPr>
        </p:nvSpPr>
        <p:spPr>
          <a:xfrm>
            <a:off x="461027" y="4767801"/>
            <a:ext cx="10727437" cy="1477328"/>
          </a:xfrm>
        </p:spPr>
        <p:txBody>
          <a:bodyPr vert="horz" wrap="square" lIns="0" tIns="0" rIns="0" bIns="0" rtlCol="0" anchor="t">
            <a:spAutoFit/>
          </a:bodyPr>
          <a:lstStyle/>
          <a:p>
            <a:r>
              <a:rPr lang="en-US" sz="2400" dirty="0">
                <a:solidFill>
                  <a:srgbClr val="333333"/>
                </a:solidFill>
                <a:latin typeface="Segoe UI Semilight"/>
                <a:cs typeface="Segoe UI Semilight"/>
              </a:rPr>
              <a:t>A cloud-based suite of identity management capabilities that enables you to securely manage access to Azure services and resources for your users</a:t>
            </a:r>
            <a:endParaRPr lang="en-US" dirty="0"/>
          </a:p>
          <a:p>
            <a:pPr>
              <a:spcBef>
                <a:spcPts val="0"/>
              </a:spcBef>
              <a:spcAft>
                <a:spcPts val="700"/>
              </a:spcAft>
            </a:pPr>
            <a:r>
              <a:rPr lang="en-US" sz="2400" dirty="0">
                <a:solidFill>
                  <a:srgbClr val="333333"/>
                </a:solidFill>
                <a:latin typeface="Segoe UI Semilight"/>
                <a:cs typeface="Segoe UI Semilight"/>
              </a:rPr>
              <a:t>Provides application management, authentication, device management, and hybrid identity</a:t>
            </a:r>
            <a:endParaRPr lang="en-US" sz="2400" dirty="0">
              <a:latin typeface="Segoe UI Semilight"/>
              <a:cs typeface="Segoe UI Semilight"/>
            </a:endParaRPr>
          </a:p>
        </p:txBody>
      </p:sp>
      <p:pic>
        <p:nvPicPr>
          <p:cNvPr id="2" name="Picture 1" descr="Windows Server AD is using Kerberos and NTLM authentication to on-premises apps. Azure AD is using SAML, Oauth, Open ID, WS-Federation authentication to Cloud apps. Windows Server AD and Azure AD overlap with users, groups, authentication, and authorization. ">
            <a:extLst>
              <a:ext uri="{FF2B5EF4-FFF2-40B4-BE49-F238E27FC236}">
                <a16:creationId xmlns:a16="http://schemas.microsoft.com/office/drawing/2014/main" id="{A99428E2-73F9-46FB-9CEF-3E7BB3DB3688}"/>
              </a:ext>
            </a:extLst>
          </p:cNvPr>
          <p:cNvPicPr>
            <a:picLocks noChangeAspect="1"/>
          </p:cNvPicPr>
          <p:nvPr/>
        </p:nvPicPr>
        <p:blipFill>
          <a:blip r:embed="rId3"/>
          <a:stretch>
            <a:fillRect/>
          </a:stretch>
        </p:blipFill>
        <p:spPr>
          <a:xfrm>
            <a:off x="551596" y="1104832"/>
            <a:ext cx="8578224" cy="3719162"/>
          </a:xfrm>
          <a:prstGeom prst="rect">
            <a:avLst/>
          </a:prstGeom>
        </p:spPr>
      </p:pic>
    </p:spTree>
    <p:extLst>
      <p:ext uri="{BB962C8B-B14F-4D97-AF65-F5344CB8AC3E}">
        <p14:creationId xmlns:p14="http://schemas.microsoft.com/office/powerpoint/2010/main" val="3827089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605313" y="2969388"/>
            <a:ext cx="9308592" cy="498598"/>
          </a:xfrm>
        </p:spPr>
        <p:txBody>
          <a:bodyPr/>
          <a:lstStyle/>
          <a:p>
            <a:r>
              <a:rPr lang="en-US" dirty="0">
                <a:cs typeface="Segoe UI"/>
              </a:rPr>
              <a:t>Module 02 Lab and Review</a:t>
            </a:r>
          </a:p>
        </p:txBody>
      </p:sp>
    </p:spTree>
    <p:extLst>
      <p:ext uri="{BB962C8B-B14F-4D97-AF65-F5344CB8AC3E}">
        <p14:creationId xmlns:p14="http://schemas.microsoft.com/office/powerpoint/2010/main" val="1392292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2063" y="1965462"/>
            <a:ext cx="4803515" cy="1661993"/>
          </a:xfrm>
        </p:spPr>
        <p:txBody>
          <a:bodyPr/>
          <a:lstStyle/>
          <a:p>
            <a:r>
              <a:rPr lang="en-US" dirty="0"/>
              <a:t>AZ-104T00A</a:t>
            </a:r>
            <a:br>
              <a:rPr lang="en-US" dirty="0"/>
            </a:br>
            <a:r>
              <a:rPr lang="en-US" dirty="0"/>
              <a:t>Module 03: </a:t>
            </a:r>
            <a:br>
              <a:rPr lang="en-US" dirty="0"/>
            </a:br>
            <a:r>
              <a:rPr lang="en-US" dirty="0"/>
              <a:t>Azure Administration</a:t>
            </a:r>
          </a:p>
        </p:txBody>
      </p:sp>
    </p:spTree>
    <p:extLst>
      <p:ext uri="{BB962C8B-B14F-4D97-AF65-F5344CB8AC3E}">
        <p14:creationId xmlns:p14="http://schemas.microsoft.com/office/powerpoint/2010/main" val="426843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72A81-8C75-4163-9D28-302E0F8DD1CA}"/>
              </a:ext>
            </a:extLst>
          </p:cNvPr>
          <p:cNvSpPr>
            <a:spLocks noGrp="1"/>
          </p:cNvSpPr>
          <p:nvPr>
            <p:ph type="title"/>
          </p:nvPr>
        </p:nvSpPr>
        <p:spPr/>
        <p:txBody>
          <a:bodyPr/>
          <a:lstStyle/>
          <a:p>
            <a:r>
              <a:rPr lang="en-US" dirty="0"/>
              <a:t>Module Overview</a:t>
            </a:r>
          </a:p>
        </p:txBody>
      </p:sp>
      <p:sp>
        <p:nvSpPr>
          <p:cNvPr id="3" name="Text Placeholder 2">
            <a:extLst>
              <a:ext uri="{FF2B5EF4-FFF2-40B4-BE49-F238E27FC236}">
                <a16:creationId xmlns:a16="http://schemas.microsoft.com/office/drawing/2014/main" id="{01AE166B-BDB6-4E58-A02A-84513FDED0E7}"/>
              </a:ext>
            </a:extLst>
          </p:cNvPr>
          <p:cNvSpPr>
            <a:spLocks noGrp="1"/>
          </p:cNvSpPr>
          <p:nvPr>
            <p:ph type="body" sz="quarter" idx="10"/>
          </p:nvPr>
        </p:nvSpPr>
        <p:spPr>
          <a:xfrm>
            <a:off x="584200" y="1435497"/>
            <a:ext cx="11018520" cy="2499146"/>
          </a:xfrm>
        </p:spPr>
        <p:txBody>
          <a:bodyPr/>
          <a:lstStyle/>
          <a:p>
            <a:r>
              <a:rPr lang="en-US" dirty="0"/>
              <a:t>Resource Manager</a:t>
            </a:r>
          </a:p>
          <a:p>
            <a:r>
              <a:rPr lang="en-US" dirty="0"/>
              <a:t>Azure Portal and Cloud Shell</a:t>
            </a:r>
          </a:p>
          <a:p>
            <a:r>
              <a:rPr lang="en-US" dirty="0"/>
              <a:t>Azure PowerShell and CLI</a:t>
            </a:r>
          </a:p>
          <a:p>
            <a:r>
              <a:rPr lang="en-US" dirty="0"/>
              <a:t>ARM Templates</a:t>
            </a:r>
          </a:p>
          <a:p>
            <a:endParaRPr lang="en-US" dirty="0"/>
          </a:p>
        </p:txBody>
      </p:sp>
    </p:spTree>
    <p:extLst>
      <p:ext uri="{BB962C8B-B14F-4D97-AF65-F5344CB8AC3E}">
        <p14:creationId xmlns:p14="http://schemas.microsoft.com/office/powerpoint/2010/main" val="347503702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6" y="3035808"/>
            <a:ext cx="10764656" cy="498598"/>
          </a:xfrm>
        </p:spPr>
        <p:txBody>
          <a:bodyPr/>
          <a:lstStyle/>
          <a:p>
            <a:r>
              <a:rPr lang="en-US" dirty="0"/>
              <a:t>Resource Manager</a:t>
            </a:r>
          </a:p>
        </p:txBody>
      </p:sp>
    </p:spTree>
    <p:extLst>
      <p:ext uri="{BB962C8B-B14F-4D97-AF65-F5344CB8AC3E}">
        <p14:creationId xmlns:p14="http://schemas.microsoft.com/office/powerpoint/2010/main" val="3706529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72A81-8C75-4163-9D28-302E0F8DD1CA}"/>
              </a:ext>
            </a:extLst>
          </p:cNvPr>
          <p:cNvSpPr>
            <a:spLocks noGrp="1"/>
          </p:cNvSpPr>
          <p:nvPr>
            <p:ph type="title"/>
          </p:nvPr>
        </p:nvSpPr>
        <p:spPr/>
        <p:txBody>
          <a:bodyPr/>
          <a:lstStyle/>
          <a:p>
            <a:r>
              <a:rPr lang="en-US" dirty="0"/>
              <a:t>Resource Manager Overview</a:t>
            </a:r>
          </a:p>
        </p:txBody>
      </p:sp>
      <p:sp>
        <p:nvSpPr>
          <p:cNvPr id="3" name="Text Placeholder 2">
            <a:extLst>
              <a:ext uri="{FF2B5EF4-FFF2-40B4-BE49-F238E27FC236}">
                <a16:creationId xmlns:a16="http://schemas.microsoft.com/office/drawing/2014/main" id="{01AE166B-BDB6-4E58-A02A-84513FDED0E7}"/>
              </a:ext>
            </a:extLst>
          </p:cNvPr>
          <p:cNvSpPr>
            <a:spLocks noGrp="1"/>
          </p:cNvSpPr>
          <p:nvPr>
            <p:ph type="body" sz="quarter" idx="10"/>
          </p:nvPr>
        </p:nvSpPr>
        <p:spPr>
          <a:xfrm>
            <a:off x="584200" y="1435497"/>
            <a:ext cx="11018520" cy="3533275"/>
          </a:xfrm>
        </p:spPr>
        <p:txBody>
          <a:bodyPr/>
          <a:lstStyle/>
          <a:p>
            <a:r>
              <a:rPr lang="en-US" dirty="0"/>
              <a:t>Resource Manager</a:t>
            </a:r>
          </a:p>
          <a:p>
            <a:r>
              <a:rPr lang="en-US" dirty="0"/>
              <a:t>Terminology</a:t>
            </a:r>
          </a:p>
          <a:p>
            <a:r>
              <a:rPr lang="en-US" dirty="0"/>
              <a:t>Resource Group Deployments</a:t>
            </a:r>
          </a:p>
          <a:p>
            <a:r>
              <a:rPr lang="en-US" dirty="0"/>
              <a:t>Resource Manager Locks</a:t>
            </a:r>
          </a:p>
          <a:p>
            <a:r>
              <a:rPr lang="en-US" dirty="0"/>
              <a:t>Moving Resources</a:t>
            </a:r>
          </a:p>
          <a:p>
            <a:r>
              <a:rPr lang="en-US" dirty="0"/>
              <a:t>Removing Resources and Resource Groups</a:t>
            </a:r>
          </a:p>
          <a:p>
            <a:r>
              <a:rPr lang="en-US" dirty="0">
                <a:solidFill>
                  <a:schemeClr val="tx1"/>
                </a:solidFill>
              </a:rPr>
              <a:t>Resource Limits</a:t>
            </a:r>
          </a:p>
        </p:txBody>
      </p:sp>
    </p:spTree>
    <p:extLst>
      <p:ext uri="{BB962C8B-B14F-4D97-AF65-F5344CB8AC3E}">
        <p14:creationId xmlns:p14="http://schemas.microsoft.com/office/powerpoint/2010/main" val="361053336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DB204-9C57-4225-ADAF-45E6E88B98D7}"/>
              </a:ext>
            </a:extLst>
          </p:cNvPr>
          <p:cNvSpPr>
            <a:spLocks noGrp="1"/>
          </p:cNvSpPr>
          <p:nvPr>
            <p:ph type="title"/>
          </p:nvPr>
        </p:nvSpPr>
        <p:spPr/>
        <p:txBody>
          <a:bodyPr/>
          <a:lstStyle/>
          <a:p>
            <a:r>
              <a:rPr lang="en-US" dirty="0"/>
              <a:t>Resource Manager</a:t>
            </a:r>
          </a:p>
        </p:txBody>
      </p:sp>
      <p:sp>
        <p:nvSpPr>
          <p:cNvPr id="3" name="Text Placeholder 2">
            <a:extLst>
              <a:ext uri="{FF2B5EF4-FFF2-40B4-BE49-F238E27FC236}">
                <a16:creationId xmlns:a16="http://schemas.microsoft.com/office/drawing/2014/main" id="{01B64197-DB04-4356-A457-5E9B5DADFF99}"/>
              </a:ext>
            </a:extLst>
          </p:cNvPr>
          <p:cNvSpPr>
            <a:spLocks noGrp="1"/>
          </p:cNvSpPr>
          <p:nvPr>
            <p:ph type="body" sz="quarter" idx="10"/>
          </p:nvPr>
        </p:nvSpPr>
        <p:spPr>
          <a:xfrm>
            <a:off x="584199" y="1435496"/>
            <a:ext cx="5511801" cy="5085883"/>
          </a:xfrm>
        </p:spPr>
        <p:txBody>
          <a:bodyPr/>
          <a:lstStyle/>
          <a:p>
            <a:pPr algn="just"/>
            <a:r>
              <a:rPr lang="en-US" dirty="0"/>
              <a:t>Provides a consistent management layer</a:t>
            </a:r>
          </a:p>
          <a:p>
            <a:pPr algn="just"/>
            <a:r>
              <a:rPr lang="en-US" dirty="0"/>
              <a:t>Enables you to work with the resources in your solution as a group</a:t>
            </a:r>
          </a:p>
          <a:p>
            <a:pPr algn="just"/>
            <a:r>
              <a:rPr lang="en-US" dirty="0"/>
              <a:t>Deploy, update, or delete in a single, coordinated operation</a:t>
            </a:r>
          </a:p>
          <a:p>
            <a:pPr algn="just"/>
            <a:r>
              <a:rPr lang="en-US" dirty="0"/>
              <a:t>Provides security, auditing, and tagging features</a:t>
            </a:r>
          </a:p>
          <a:p>
            <a:pPr algn="just"/>
            <a:r>
              <a:rPr lang="en-US" dirty="0"/>
              <a:t>Choose the tools and APIs that work best for you</a:t>
            </a:r>
          </a:p>
        </p:txBody>
      </p:sp>
      <p:pic>
        <p:nvPicPr>
          <p:cNvPr id="4" name="Picture 3" descr="The Azure Resource Manager in the middle. Inputs are the portal, Azure PowerShell, Azure CLI, and REST clients. Outputs ae Data stores, Web apps, Virtual machines, and Service management. ">
            <a:extLst>
              <a:ext uri="{FF2B5EF4-FFF2-40B4-BE49-F238E27FC236}">
                <a16:creationId xmlns:a16="http://schemas.microsoft.com/office/drawing/2014/main" id="{13D052CF-E3DD-4BBD-B314-CC35C30CE8CC}"/>
              </a:ext>
            </a:extLst>
          </p:cNvPr>
          <p:cNvPicPr>
            <a:picLocks noChangeAspect="1"/>
          </p:cNvPicPr>
          <p:nvPr/>
        </p:nvPicPr>
        <p:blipFill>
          <a:blip r:embed="rId2"/>
          <a:stretch>
            <a:fillRect/>
          </a:stretch>
        </p:blipFill>
        <p:spPr>
          <a:xfrm>
            <a:off x="6360606" y="1957528"/>
            <a:ext cx="5429250" cy="2942943"/>
          </a:xfrm>
          <a:prstGeom prst="rect">
            <a:avLst/>
          </a:prstGeom>
        </p:spPr>
      </p:pic>
    </p:spTree>
    <p:extLst>
      <p:ext uri="{BB962C8B-B14F-4D97-AF65-F5344CB8AC3E}">
        <p14:creationId xmlns:p14="http://schemas.microsoft.com/office/powerpoint/2010/main" val="406461472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73A-478B-4C59-9132-A9B85038CFD7}"/>
              </a:ext>
            </a:extLst>
          </p:cNvPr>
          <p:cNvSpPr>
            <a:spLocks noGrp="1"/>
          </p:cNvSpPr>
          <p:nvPr>
            <p:ph type="title"/>
          </p:nvPr>
        </p:nvSpPr>
        <p:spPr/>
        <p:txBody>
          <a:bodyPr/>
          <a:lstStyle/>
          <a:p>
            <a:r>
              <a:rPr lang="en-US" dirty="0"/>
              <a:t>Terminology</a:t>
            </a:r>
          </a:p>
        </p:txBody>
      </p:sp>
      <p:sp>
        <p:nvSpPr>
          <p:cNvPr id="3" name="Text Placeholder 2">
            <a:extLst>
              <a:ext uri="{FF2B5EF4-FFF2-40B4-BE49-F238E27FC236}">
                <a16:creationId xmlns:a16="http://schemas.microsoft.com/office/drawing/2014/main" id="{E2158830-F08A-46C3-8049-40F2788FC326}"/>
              </a:ext>
            </a:extLst>
          </p:cNvPr>
          <p:cNvSpPr>
            <a:spLocks noGrp="1"/>
          </p:cNvSpPr>
          <p:nvPr>
            <p:ph type="body" sz="quarter" idx="10"/>
          </p:nvPr>
        </p:nvSpPr>
        <p:spPr>
          <a:xfrm>
            <a:off x="584200" y="1435497"/>
            <a:ext cx="11018520" cy="4308872"/>
          </a:xfrm>
        </p:spPr>
        <p:txBody>
          <a:bodyPr/>
          <a:lstStyle/>
          <a:p>
            <a:pPr algn="just"/>
            <a:r>
              <a:rPr lang="en-US" dirty="0"/>
              <a:t>A </a:t>
            </a:r>
            <a:r>
              <a:rPr lang="en-US" b="1" dirty="0"/>
              <a:t>resource</a:t>
            </a:r>
            <a:r>
              <a:rPr lang="en-US" dirty="0"/>
              <a:t> is simply a single service instance in Azure</a:t>
            </a:r>
          </a:p>
          <a:p>
            <a:pPr algn="just"/>
            <a:r>
              <a:rPr lang="en-US" dirty="0"/>
              <a:t>A </a:t>
            </a:r>
            <a:r>
              <a:rPr lang="en-US" b="1" dirty="0"/>
              <a:t>resource group </a:t>
            </a:r>
            <a:r>
              <a:rPr lang="en-US" dirty="0"/>
              <a:t>is a logical grouping of resources</a:t>
            </a:r>
          </a:p>
          <a:p>
            <a:pPr algn="just"/>
            <a:r>
              <a:rPr lang="en-US" dirty="0"/>
              <a:t>An </a:t>
            </a:r>
            <a:r>
              <a:rPr lang="en-US" b="1" dirty="0"/>
              <a:t>Azure</a:t>
            </a:r>
            <a:r>
              <a:rPr lang="en-US" dirty="0"/>
              <a:t> </a:t>
            </a:r>
            <a:r>
              <a:rPr lang="en-US" b="1" dirty="0"/>
              <a:t>Resource Manager template </a:t>
            </a:r>
            <a:r>
              <a:rPr lang="en-US" dirty="0"/>
              <a:t>is a JSON file that allows you to declaratively describe a set of resources </a:t>
            </a:r>
          </a:p>
          <a:p>
            <a:pPr algn="just"/>
            <a:r>
              <a:rPr lang="en-US" dirty="0"/>
              <a:t>A </a:t>
            </a:r>
            <a:r>
              <a:rPr lang="en-US" b="1" dirty="0"/>
              <a:t>declarative syntax </a:t>
            </a:r>
            <a:r>
              <a:rPr lang="en-US" dirty="0"/>
              <a:t>is what a template uses to state what you intend to create</a:t>
            </a:r>
          </a:p>
          <a:p>
            <a:pPr algn="just"/>
            <a:r>
              <a:rPr lang="en-US" dirty="0"/>
              <a:t>A </a:t>
            </a:r>
            <a:r>
              <a:rPr lang="en-US" b="1" dirty="0"/>
              <a:t>resource provider </a:t>
            </a:r>
            <a:r>
              <a:rPr lang="en-US" dirty="0"/>
              <a:t>is service that supplies the resources you can deploy and manage through Resource Manager</a:t>
            </a:r>
            <a:endParaRPr lang="en-US" b="1" dirty="0"/>
          </a:p>
          <a:p>
            <a:pPr algn="just"/>
            <a:endParaRPr lang="en-US" b="1" dirty="0"/>
          </a:p>
        </p:txBody>
      </p:sp>
    </p:spTree>
    <p:extLst>
      <p:ext uri="{BB962C8B-B14F-4D97-AF65-F5344CB8AC3E}">
        <p14:creationId xmlns:p14="http://schemas.microsoft.com/office/powerpoint/2010/main" val="2947592165"/>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Resource Group Deployments</a:t>
            </a:r>
          </a:p>
        </p:txBody>
      </p:sp>
      <p:sp>
        <p:nvSpPr>
          <p:cNvPr id="6" name="Text Placeholder 5"/>
          <p:cNvSpPr>
            <a:spLocks noGrp="1"/>
          </p:cNvSpPr>
          <p:nvPr>
            <p:ph type="body" sz="quarter" idx="10"/>
          </p:nvPr>
        </p:nvSpPr>
        <p:spPr>
          <a:xfrm>
            <a:off x="584885" y="1413201"/>
            <a:ext cx="5710439" cy="3791807"/>
          </a:xfrm>
        </p:spPr>
        <p:txBody>
          <a:bodyPr/>
          <a:lstStyle/>
          <a:p>
            <a:pPr lvl="0" algn="just"/>
            <a:r>
              <a:rPr lang="en-US" dirty="0"/>
              <a:t>Resources can only exist in one resource group</a:t>
            </a:r>
          </a:p>
          <a:p>
            <a:pPr lvl="0" algn="just"/>
            <a:r>
              <a:rPr lang="en-US" dirty="0"/>
              <a:t>Groups cannot be renamed</a:t>
            </a:r>
          </a:p>
          <a:p>
            <a:pPr lvl="0" algn="just"/>
            <a:r>
              <a:rPr lang="en-US" dirty="0"/>
              <a:t>Groups can have resources of many different types (services)</a:t>
            </a:r>
          </a:p>
          <a:p>
            <a:pPr lvl="0" algn="just"/>
            <a:r>
              <a:rPr lang="en-US" dirty="0"/>
              <a:t>Groups can have resources from many different regions</a:t>
            </a:r>
          </a:p>
          <a:p>
            <a:pPr lvl="0" algn="just"/>
            <a:r>
              <a:rPr lang="en-US" dirty="0"/>
              <a:t>Deployments are incremental</a:t>
            </a:r>
          </a:p>
        </p:txBody>
      </p:sp>
      <p:grpSp>
        <p:nvGrpSpPr>
          <p:cNvPr id="2" name="Group 1" descr="One resource group has several resources.">
            <a:extLst>
              <a:ext uri="{FF2B5EF4-FFF2-40B4-BE49-F238E27FC236}">
                <a16:creationId xmlns:a16="http://schemas.microsoft.com/office/drawing/2014/main" id="{9F2B1F10-2733-4A4F-BF16-C71D9A7EE347}"/>
              </a:ext>
            </a:extLst>
          </p:cNvPr>
          <p:cNvGrpSpPr/>
          <p:nvPr/>
        </p:nvGrpSpPr>
        <p:grpSpPr>
          <a:xfrm>
            <a:off x="6509084" y="1326857"/>
            <a:ext cx="5236495" cy="2204373"/>
            <a:chOff x="6509084" y="1326857"/>
            <a:chExt cx="5236495" cy="2204373"/>
          </a:xfrm>
        </p:grpSpPr>
        <p:grpSp>
          <p:nvGrpSpPr>
            <p:cNvPr id="7" name="Group 6">
              <a:extLst>
                <a:ext uri="{FF2B5EF4-FFF2-40B4-BE49-F238E27FC236}">
                  <a16:creationId xmlns:a16="http://schemas.microsoft.com/office/drawing/2014/main" id="{5325FECE-5C8C-4674-A61C-978AB173AE4A}"/>
                </a:ext>
                <a:ext uri="{C183D7F6-B498-43B3-948B-1728B52AA6E4}">
                  <adec:decorative xmlns:adec="http://schemas.microsoft.com/office/drawing/2017/decorative" val="1"/>
                </a:ext>
              </a:extLst>
            </p:cNvPr>
            <p:cNvGrpSpPr/>
            <p:nvPr/>
          </p:nvGrpSpPr>
          <p:grpSpPr>
            <a:xfrm>
              <a:off x="6509084" y="3079697"/>
              <a:ext cx="5236495" cy="451533"/>
              <a:chOff x="5241462" y="3342290"/>
              <a:chExt cx="6612401" cy="554762"/>
            </a:xfrm>
          </p:grpSpPr>
          <p:sp>
            <p:nvSpPr>
              <p:cNvPr id="8" name="Freeform 306">
                <a:extLst>
                  <a:ext uri="{FF2B5EF4-FFF2-40B4-BE49-F238E27FC236}">
                    <a16:creationId xmlns:a16="http://schemas.microsoft.com/office/drawing/2014/main" id="{2D30F777-ACA1-46B9-B60E-364435CD9663}"/>
                  </a:ext>
                </a:extLst>
              </p:cNvPr>
              <p:cNvSpPr>
                <a:spLocks/>
              </p:cNvSpPr>
              <p:nvPr/>
            </p:nvSpPr>
            <p:spPr bwMode="auto">
              <a:xfrm>
                <a:off x="5241462" y="3615197"/>
                <a:ext cx="6612401" cy="8948"/>
              </a:xfrm>
              <a:custGeom>
                <a:avLst/>
                <a:gdLst>
                  <a:gd name="T0" fmla="*/ 0 w 3695"/>
                  <a:gd name="T1" fmla="*/ 5 h 5"/>
                  <a:gd name="T2" fmla="*/ 3695 w 3695"/>
                  <a:gd name="T3" fmla="*/ 5 h 5"/>
                  <a:gd name="T4" fmla="*/ 3695 w 3695"/>
                  <a:gd name="T5" fmla="*/ 0 h 5"/>
                  <a:gd name="T6" fmla="*/ 0 w 3695"/>
                  <a:gd name="T7" fmla="*/ 0 h 5"/>
                </a:gdLst>
                <a:ahLst/>
                <a:cxnLst>
                  <a:cxn ang="0">
                    <a:pos x="T0" y="T1"/>
                  </a:cxn>
                  <a:cxn ang="0">
                    <a:pos x="T2" y="T3"/>
                  </a:cxn>
                  <a:cxn ang="0">
                    <a:pos x="T4" y="T5"/>
                  </a:cxn>
                  <a:cxn ang="0">
                    <a:pos x="T6" y="T7"/>
                  </a:cxn>
                </a:cxnLst>
                <a:rect l="0" t="0" r="r" b="b"/>
                <a:pathLst>
                  <a:path w="3695" h="5">
                    <a:moveTo>
                      <a:pt x="0" y="5"/>
                    </a:moveTo>
                    <a:lnTo>
                      <a:pt x="3695" y="5"/>
                    </a:lnTo>
                    <a:lnTo>
                      <a:pt x="3695" y="0"/>
                    </a:lnTo>
                    <a:lnTo>
                      <a:pt x="0" y="0"/>
                    </a:lnTo>
                  </a:path>
                </a:pathLst>
              </a:custGeom>
              <a:noFill/>
              <a:ln w="9525">
                <a:solidFill>
                  <a:schemeClr val="bg1">
                    <a:lumMod val="75000"/>
                  </a:schemeClr>
                </a:solidFill>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sp>
            <p:nvSpPr>
              <p:cNvPr id="9" name="Oval 307">
                <a:extLst>
                  <a:ext uri="{FF2B5EF4-FFF2-40B4-BE49-F238E27FC236}">
                    <a16:creationId xmlns:a16="http://schemas.microsoft.com/office/drawing/2014/main" id="{93EE7E33-188C-42EA-826F-A19AF22B5EA6}"/>
                  </a:ext>
                </a:extLst>
              </p:cNvPr>
              <p:cNvSpPr>
                <a:spLocks noChangeArrowheads="1"/>
              </p:cNvSpPr>
              <p:nvPr/>
            </p:nvSpPr>
            <p:spPr bwMode="auto">
              <a:xfrm>
                <a:off x="8270281" y="3342290"/>
                <a:ext cx="554762" cy="554762"/>
              </a:xfrm>
              <a:prstGeom prst="ellipse">
                <a:avLst/>
              </a:prstGeom>
              <a:solidFill>
                <a:schemeClr val="bg1">
                  <a:lumMod val="50000"/>
                </a:schemeClr>
              </a:solidFill>
              <a:ln w="9525">
                <a:noFill/>
                <a:round/>
                <a:headEnd/>
                <a:tailEnd/>
              </a:ln>
            </p:spPr>
            <p:txBody>
              <a:bodyPr vert="horz" wrap="none" lIns="93260" tIns="46630" rIns="93260" bIns="4663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mn-ea"/>
                    <a:cs typeface="+mn-cs"/>
                  </a:rPr>
                  <a:t>OR</a:t>
                </a:r>
              </a:p>
            </p:txBody>
          </p:sp>
        </p:grpSp>
        <p:grpSp>
          <p:nvGrpSpPr>
            <p:cNvPr id="10" name="Group 9" descr="One resource group is shown with web, database, virtual machine, and storage resources. ">
              <a:extLst>
                <a:ext uri="{FF2B5EF4-FFF2-40B4-BE49-F238E27FC236}">
                  <a16:creationId xmlns:a16="http://schemas.microsoft.com/office/drawing/2014/main" id="{96A4A781-CB8C-4A64-98F0-B7088D03E5E7}"/>
                </a:ext>
              </a:extLst>
            </p:cNvPr>
            <p:cNvGrpSpPr/>
            <p:nvPr/>
          </p:nvGrpSpPr>
          <p:grpSpPr>
            <a:xfrm>
              <a:off x="6509084" y="1326857"/>
              <a:ext cx="5236495" cy="1675123"/>
              <a:chOff x="6509084" y="1326857"/>
              <a:chExt cx="5236495" cy="1675123"/>
            </a:xfrm>
          </p:grpSpPr>
          <p:sp>
            <p:nvSpPr>
              <p:cNvPr id="11" name="Rectangle 10">
                <a:extLst>
                  <a:ext uri="{FF2B5EF4-FFF2-40B4-BE49-F238E27FC236}">
                    <a16:creationId xmlns:a16="http://schemas.microsoft.com/office/drawing/2014/main" id="{B3A605D0-3D29-4D88-9447-62F060AB804A}"/>
                  </a:ext>
                </a:extLst>
              </p:cNvPr>
              <p:cNvSpPr>
                <a:spLocks/>
              </p:cNvSpPr>
              <p:nvPr/>
            </p:nvSpPr>
            <p:spPr bwMode="auto">
              <a:xfrm>
                <a:off x="6509084" y="1326857"/>
                <a:ext cx="5236495" cy="1675123"/>
              </a:xfrm>
              <a:prstGeom prst="rect">
                <a:avLst/>
              </a:prstGeom>
              <a:solidFill>
                <a:schemeClr val="bg1">
                  <a:lumMod val="95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grpSp>
            <p:nvGrpSpPr>
              <p:cNvPr id="12" name="Group 4">
                <a:extLst>
                  <a:ext uri="{FF2B5EF4-FFF2-40B4-BE49-F238E27FC236}">
                    <a16:creationId xmlns:a16="http://schemas.microsoft.com/office/drawing/2014/main" id="{1E26AAD7-B35C-44DF-82FC-EA2D873DFDC1}"/>
                  </a:ext>
                </a:extLst>
              </p:cNvPr>
              <p:cNvGrpSpPr>
                <a:grpSpLocks noChangeAspect="1"/>
              </p:cNvGrpSpPr>
              <p:nvPr/>
            </p:nvGrpSpPr>
            <p:grpSpPr bwMode="auto">
              <a:xfrm>
                <a:off x="8006248" y="2406935"/>
                <a:ext cx="336923" cy="219658"/>
                <a:chOff x="2" y="0"/>
                <a:chExt cx="268" cy="170"/>
              </a:xfrm>
              <a:solidFill>
                <a:schemeClr val="bg1">
                  <a:lumMod val="75000"/>
                </a:schemeClr>
              </a:solidFill>
            </p:grpSpPr>
            <p:sp>
              <p:nvSpPr>
                <p:cNvPr id="23" name="Freeform 5">
                  <a:extLst>
                    <a:ext uri="{FF2B5EF4-FFF2-40B4-BE49-F238E27FC236}">
                      <a16:creationId xmlns:a16="http://schemas.microsoft.com/office/drawing/2014/main" id="{B3CB43FB-5EC5-4613-8A09-01B1D599CB1E}"/>
                    </a:ext>
                  </a:extLst>
                </p:cNvPr>
                <p:cNvSpPr>
                  <a:spLocks/>
                </p:cNvSpPr>
                <p:nvPr/>
              </p:nvSpPr>
              <p:spPr bwMode="auto">
                <a:xfrm>
                  <a:off x="2" y="0"/>
                  <a:ext cx="168" cy="119"/>
                </a:xfrm>
                <a:custGeom>
                  <a:avLst/>
                  <a:gdLst>
                    <a:gd name="T0" fmla="*/ 80 w 80"/>
                    <a:gd name="T1" fmla="*/ 40 h 56"/>
                    <a:gd name="T2" fmla="*/ 72 w 80"/>
                    <a:gd name="T3" fmla="*/ 40 h 56"/>
                    <a:gd name="T4" fmla="*/ 64 w 80"/>
                    <a:gd name="T5" fmla="*/ 48 h 56"/>
                    <a:gd name="T6" fmla="*/ 16 w 80"/>
                    <a:gd name="T7" fmla="*/ 48 h 56"/>
                    <a:gd name="T8" fmla="*/ 8 w 80"/>
                    <a:gd name="T9" fmla="*/ 40 h 56"/>
                    <a:gd name="T10" fmla="*/ 8 w 80"/>
                    <a:gd name="T11" fmla="*/ 16 h 56"/>
                    <a:gd name="T12" fmla="*/ 16 w 80"/>
                    <a:gd name="T13" fmla="*/ 8 h 56"/>
                    <a:gd name="T14" fmla="*/ 64 w 80"/>
                    <a:gd name="T15" fmla="*/ 8 h 56"/>
                    <a:gd name="T16" fmla="*/ 72 w 80"/>
                    <a:gd name="T17" fmla="*/ 16 h 56"/>
                    <a:gd name="T18" fmla="*/ 80 w 80"/>
                    <a:gd name="T19" fmla="*/ 16 h 56"/>
                    <a:gd name="T20" fmla="*/ 64 w 80"/>
                    <a:gd name="T21" fmla="*/ 0 h 56"/>
                    <a:gd name="T22" fmla="*/ 16 w 80"/>
                    <a:gd name="T23" fmla="*/ 0 h 56"/>
                    <a:gd name="T24" fmla="*/ 0 w 80"/>
                    <a:gd name="T25" fmla="*/ 16 h 56"/>
                    <a:gd name="T26" fmla="*/ 0 w 80"/>
                    <a:gd name="T27" fmla="*/ 40 h 56"/>
                    <a:gd name="T28" fmla="*/ 16 w 80"/>
                    <a:gd name="T29" fmla="*/ 56 h 56"/>
                    <a:gd name="T30" fmla="*/ 64 w 80"/>
                    <a:gd name="T31" fmla="*/ 56 h 56"/>
                    <a:gd name="T32" fmla="*/ 80 w 80"/>
                    <a:gd name="T33"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80" y="40"/>
                      </a:moveTo>
                      <a:cubicBezTo>
                        <a:pt x="72" y="40"/>
                        <a:pt x="72" y="40"/>
                        <a:pt x="72" y="40"/>
                      </a:cubicBezTo>
                      <a:cubicBezTo>
                        <a:pt x="72" y="44"/>
                        <a:pt x="68" y="48"/>
                        <a:pt x="64" y="48"/>
                      </a:cubicBezTo>
                      <a:cubicBezTo>
                        <a:pt x="16" y="48"/>
                        <a:pt x="16" y="48"/>
                        <a:pt x="16" y="48"/>
                      </a:cubicBezTo>
                      <a:cubicBezTo>
                        <a:pt x="12" y="48"/>
                        <a:pt x="8" y="44"/>
                        <a:pt x="8" y="40"/>
                      </a:cubicBezTo>
                      <a:cubicBezTo>
                        <a:pt x="8" y="16"/>
                        <a:pt x="8" y="16"/>
                        <a:pt x="8" y="16"/>
                      </a:cubicBezTo>
                      <a:cubicBezTo>
                        <a:pt x="8" y="12"/>
                        <a:pt x="12" y="8"/>
                        <a:pt x="16" y="8"/>
                      </a:cubicBezTo>
                      <a:cubicBezTo>
                        <a:pt x="64" y="8"/>
                        <a:pt x="64" y="8"/>
                        <a:pt x="64" y="8"/>
                      </a:cubicBezTo>
                      <a:cubicBezTo>
                        <a:pt x="68" y="8"/>
                        <a:pt x="72" y="12"/>
                        <a:pt x="72" y="16"/>
                      </a:cubicBezTo>
                      <a:cubicBezTo>
                        <a:pt x="80" y="16"/>
                        <a:pt x="80" y="16"/>
                        <a:pt x="80" y="16"/>
                      </a:cubicBezTo>
                      <a:cubicBezTo>
                        <a:pt x="80" y="7"/>
                        <a:pt x="73" y="0"/>
                        <a:pt x="64" y="0"/>
                      </a:cubicBezTo>
                      <a:cubicBezTo>
                        <a:pt x="16" y="0"/>
                        <a:pt x="16" y="0"/>
                        <a:pt x="16" y="0"/>
                      </a:cubicBezTo>
                      <a:cubicBezTo>
                        <a:pt x="7" y="0"/>
                        <a:pt x="0" y="7"/>
                        <a:pt x="0" y="16"/>
                      </a:cubicBezTo>
                      <a:cubicBezTo>
                        <a:pt x="0" y="40"/>
                        <a:pt x="0" y="40"/>
                        <a:pt x="0" y="40"/>
                      </a:cubicBezTo>
                      <a:cubicBezTo>
                        <a:pt x="0" y="49"/>
                        <a:pt x="7" y="56"/>
                        <a:pt x="16" y="56"/>
                      </a:cubicBezTo>
                      <a:cubicBezTo>
                        <a:pt x="64" y="56"/>
                        <a:pt x="64" y="56"/>
                        <a:pt x="64" y="56"/>
                      </a:cubicBezTo>
                      <a:cubicBezTo>
                        <a:pt x="73" y="56"/>
                        <a:pt x="80" y="49"/>
                        <a:pt x="8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24" name="Freeform 6">
                  <a:extLst>
                    <a:ext uri="{FF2B5EF4-FFF2-40B4-BE49-F238E27FC236}">
                      <a16:creationId xmlns:a16="http://schemas.microsoft.com/office/drawing/2014/main" id="{EEBE9904-E4D7-4999-BB46-6C4ABD658298}"/>
                    </a:ext>
                  </a:extLst>
                </p:cNvPr>
                <p:cNvSpPr>
                  <a:spLocks/>
                </p:cNvSpPr>
                <p:nvPr/>
              </p:nvSpPr>
              <p:spPr bwMode="auto">
                <a:xfrm>
                  <a:off x="102" y="51"/>
                  <a:ext cx="168" cy="119"/>
                </a:xfrm>
                <a:custGeom>
                  <a:avLst/>
                  <a:gdLst>
                    <a:gd name="T0" fmla="*/ 64 w 80"/>
                    <a:gd name="T1" fmla="*/ 0 h 56"/>
                    <a:gd name="T2" fmla="*/ 16 w 80"/>
                    <a:gd name="T3" fmla="*/ 0 h 56"/>
                    <a:gd name="T4" fmla="*/ 0 w 80"/>
                    <a:gd name="T5" fmla="*/ 16 h 56"/>
                    <a:gd name="T6" fmla="*/ 8 w 80"/>
                    <a:gd name="T7" fmla="*/ 16 h 56"/>
                    <a:gd name="T8" fmla="*/ 16 w 80"/>
                    <a:gd name="T9" fmla="*/ 8 h 56"/>
                    <a:gd name="T10" fmla="*/ 64 w 80"/>
                    <a:gd name="T11" fmla="*/ 8 h 56"/>
                    <a:gd name="T12" fmla="*/ 72 w 80"/>
                    <a:gd name="T13" fmla="*/ 16 h 56"/>
                    <a:gd name="T14" fmla="*/ 72 w 80"/>
                    <a:gd name="T15" fmla="*/ 40 h 56"/>
                    <a:gd name="T16" fmla="*/ 64 w 80"/>
                    <a:gd name="T17" fmla="*/ 48 h 56"/>
                    <a:gd name="T18" fmla="*/ 16 w 80"/>
                    <a:gd name="T19" fmla="*/ 48 h 56"/>
                    <a:gd name="T20" fmla="*/ 8 w 80"/>
                    <a:gd name="T21" fmla="*/ 40 h 56"/>
                    <a:gd name="T22" fmla="*/ 0 w 80"/>
                    <a:gd name="T23" fmla="*/ 40 h 56"/>
                    <a:gd name="T24" fmla="*/ 16 w 80"/>
                    <a:gd name="T25" fmla="*/ 56 h 56"/>
                    <a:gd name="T26" fmla="*/ 64 w 80"/>
                    <a:gd name="T27" fmla="*/ 56 h 56"/>
                    <a:gd name="T28" fmla="*/ 80 w 80"/>
                    <a:gd name="T29" fmla="*/ 40 h 56"/>
                    <a:gd name="T30" fmla="*/ 80 w 80"/>
                    <a:gd name="T31" fmla="*/ 16 h 56"/>
                    <a:gd name="T32" fmla="*/ 64 w 80"/>
                    <a:gd name="T3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64" y="0"/>
                      </a:moveTo>
                      <a:cubicBezTo>
                        <a:pt x="16" y="0"/>
                        <a:pt x="16" y="0"/>
                        <a:pt x="16" y="0"/>
                      </a:cubicBezTo>
                      <a:cubicBezTo>
                        <a:pt x="7" y="0"/>
                        <a:pt x="0" y="7"/>
                        <a:pt x="0" y="16"/>
                      </a:cubicBezTo>
                      <a:cubicBezTo>
                        <a:pt x="8" y="16"/>
                        <a:pt x="8" y="16"/>
                        <a:pt x="8" y="16"/>
                      </a:cubicBezTo>
                      <a:cubicBezTo>
                        <a:pt x="8" y="12"/>
                        <a:pt x="12" y="8"/>
                        <a:pt x="16" y="8"/>
                      </a:cubicBezTo>
                      <a:cubicBezTo>
                        <a:pt x="64" y="8"/>
                        <a:pt x="64" y="8"/>
                        <a:pt x="64" y="8"/>
                      </a:cubicBezTo>
                      <a:cubicBezTo>
                        <a:pt x="68" y="8"/>
                        <a:pt x="72" y="12"/>
                        <a:pt x="72" y="16"/>
                      </a:cubicBezTo>
                      <a:cubicBezTo>
                        <a:pt x="72" y="40"/>
                        <a:pt x="72" y="40"/>
                        <a:pt x="72" y="40"/>
                      </a:cubicBezTo>
                      <a:cubicBezTo>
                        <a:pt x="72" y="44"/>
                        <a:pt x="68" y="48"/>
                        <a:pt x="64" y="48"/>
                      </a:cubicBezTo>
                      <a:cubicBezTo>
                        <a:pt x="16" y="48"/>
                        <a:pt x="16" y="48"/>
                        <a:pt x="16" y="48"/>
                      </a:cubicBezTo>
                      <a:cubicBezTo>
                        <a:pt x="12" y="48"/>
                        <a:pt x="8" y="44"/>
                        <a:pt x="8" y="40"/>
                      </a:cubicBezTo>
                      <a:cubicBezTo>
                        <a:pt x="0" y="40"/>
                        <a:pt x="0" y="40"/>
                        <a:pt x="0" y="40"/>
                      </a:cubicBezTo>
                      <a:cubicBezTo>
                        <a:pt x="0" y="49"/>
                        <a:pt x="7" y="56"/>
                        <a:pt x="16" y="56"/>
                      </a:cubicBezTo>
                      <a:cubicBezTo>
                        <a:pt x="64" y="56"/>
                        <a:pt x="64" y="56"/>
                        <a:pt x="64" y="56"/>
                      </a:cubicBezTo>
                      <a:cubicBezTo>
                        <a:pt x="73" y="56"/>
                        <a:pt x="80" y="49"/>
                        <a:pt x="80" y="40"/>
                      </a:cubicBezTo>
                      <a:cubicBezTo>
                        <a:pt x="80" y="16"/>
                        <a:pt x="80" y="16"/>
                        <a:pt x="80" y="16"/>
                      </a:cubicBezTo>
                      <a:cubicBezTo>
                        <a:pt x="80" y="7"/>
                        <a:pt x="73" y="0"/>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DE3BFE41-7642-443E-8B0A-4016D04374C0}"/>
                  </a:ext>
                </a:extLst>
              </p:cNvPr>
              <p:cNvGrpSpPr>
                <a:grpSpLocks noChangeAspect="1"/>
              </p:cNvGrpSpPr>
              <p:nvPr/>
            </p:nvGrpSpPr>
            <p:grpSpPr bwMode="auto">
              <a:xfrm>
                <a:off x="9955496" y="2406935"/>
                <a:ext cx="336923" cy="219658"/>
                <a:chOff x="2" y="0"/>
                <a:chExt cx="268" cy="170"/>
              </a:xfrm>
              <a:solidFill>
                <a:schemeClr val="bg1">
                  <a:lumMod val="75000"/>
                </a:schemeClr>
              </a:solidFill>
            </p:grpSpPr>
            <p:sp>
              <p:nvSpPr>
                <p:cNvPr id="21" name="Freeform 5">
                  <a:extLst>
                    <a:ext uri="{FF2B5EF4-FFF2-40B4-BE49-F238E27FC236}">
                      <a16:creationId xmlns:a16="http://schemas.microsoft.com/office/drawing/2014/main" id="{20F050B3-AAB5-4807-A350-638783BF8616}"/>
                    </a:ext>
                  </a:extLst>
                </p:cNvPr>
                <p:cNvSpPr>
                  <a:spLocks/>
                </p:cNvSpPr>
                <p:nvPr/>
              </p:nvSpPr>
              <p:spPr bwMode="auto">
                <a:xfrm>
                  <a:off x="2" y="0"/>
                  <a:ext cx="168" cy="119"/>
                </a:xfrm>
                <a:custGeom>
                  <a:avLst/>
                  <a:gdLst>
                    <a:gd name="T0" fmla="*/ 80 w 80"/>
                    <a:gd name="T1" fmla="*/ 40 h 56"/>
                    <a:gd name="T2" fmla="*/ 72 w 80"/>
                    <a:gd name="T3" fmla="*/ 40 h 56"/>
                    <a:gd name="T4" fmla="*/ 64 w 80"/>
                    <a:gd name="T5" fmla="*/ 48 h 56"/>
                    <a:gd name="T6" fmla="*/ 16 w 80"/>
                    <a:gd name="T7" fmla="*/ 48 h 56"/>
                    <a:gd name="T8" fmla="*/ 8 w 80"/>
                    <a:gd name="T9" fmla="*/ 40 h 56"/>
                    <a:gd name="T10" fmla="*/ 8 w 80"/>
                    <a:gd name="T11" fmla="*/ 16 h 56"/>
                    <a:gd name="T12" fmla="*/ 16 w 80"/>
                    <a:gd name="T13" fmla="*/ 8 h 56"/>
                    <a:gd name="T14" fmla="*/ 64 w 80"/>
                    <a:gd name="T15" fmla="*/ 8 h 56"/>
                    <a:gd name="T16" fmla="*/ 72 w 80"/>
                    <a:gd name="T17" fmla="*/ 16 h 56"/>
                    <a:gd name="T18" fmla="*/ 80 w 80"/>
                    <a:gd name="T19" fmla="*/ 16 h 56"/>
                    <a:gd name="T20" fmla="*/ 64 w 80"/>
                    <a:gd name="T21" fmla="*/ 0 h 56"/>
                    <a:gd name="T22" fmla="*/ 16 w 80"/>
                    <a:gd name="T23" fmla="*/ 0 h 56"/>
                    <a:gd name="T24" fmla="*/ 0 w 80"/>
                    <a:gd name="T25" fmla="*/ 16 h 56"/>
                    <a:gd name="T26" fmla="*/ 0 w 80"/>
                    <a:gd name="T27" fmla="*/ 40 h 56"/>
                    <a:gd name="T28" fmla="*/ 16 w 80"/>
                    <a:gd name="T29" fmla="*/ 56 h 56"/>
                    <a:gd name="T30" fmla="*/ 64 w 80"/>
                    <a:gd name="T31" fmla="*/ 56 h 56"/>
                    <a:gd name="T32" fmla="*/ 80 w 80"/>
                    <a:gd name="T33"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80" y="40"/>
                      </a:moveTo>
                      <a:cubicBezTo>
                        <a:pt x="72" y="40"/>
                        <a:pt x="72" y="40"/>
                        <a:pt x="72" y="40"/>
                      </a:cubicBezTo>
                      <a:cubicBezTo>
                        <a:pt x="72" y="44"/>
                        <a:pt x="68" y="48"/>
                        <a:pt x="64" y="48"/>
                      </a:cubicBezTo>
                      <a:cubicBezTo>
                        <a:pt x="16" y="48"/>
                        <a:pt x="16" y="48"/>
                        <a:pt x="16" y="48"/>
                      </a:cubicBezTo>
                      <a:cubicBezTo>
                        <a:pt x="12" y="48"/>
                        <a:pt x="8" y="44"/>
                        <a:pt x="8" y="40"/>
                      </a:cubicBezTo>
                      <a:cubicBezTo>
                        <a:pt x="8" y="16"/>
                        <a:pt x="8" y="16"/>
                        <a:pt x="8" y="16"/>
                      </a:cubicBezTo>
                      <a:cubicBezTo>
                        <a:pt x="8" y="12"/>
                        <a:pt x="12" y="8"/>
                        <a:pt x="16" y="8"/>
                      </a:cubicBezTo>
                      <a:cubicBezTo>
                        <a:pt x="64" y="8"/>
                        <a:pt x="64" y="8"/>
                        <a:pt x="64" y="8"/>
                      </a:cubicBezTo>
                      <a:cubicBezTo>
                        <a:pt x="68" y="8"/>
                        <a:pt x="72" y="12"/>
                        <a:pt x="72" y="16"/>
                      </a:cubicBezTo>
                      <a:cubicBezTo>
                        <a:pt x="80" y="16"/>
                        <a:pt x="80" y="16"/>
                        <a:pt x="80" y="16"/>
                      </a:cubicBezTo>
                      <a:cubicBezTo>
                        <a:pt x="80" y="7"/>
                        <a:pt x="73" y="0"/>
                        <a:pt x="64" y="0"/>
                      </a:cubicBezTo>
                      <a:cubicBezTo>
                        <a:pt x="16" y="0"/>
                        <a:pt x="16" y="0"/>
                        <a:pt x="16" y="0"/>
                      </a:cubicBezTo>
                      <a:cubicBezTo>
                        <a:pt x="7" y="0"/>
                        <a:pt x="0" y="7"/>
                        <a:pt x="0" y="16"/>
                      </a:cubicBezTo>
                      <a:cubicBezTo>
                        <a:pt x="0" y="40"/>
                        <a:pt x="0" y="40"/>
                        <a:pt x="0" y="40"/>
                      </a:cubicBezTo>
                      <a:cubicBezTo>
                        <a:pt x="0" y="49"/>
                        <a:pt x="7" y="56"/>
                        <a:pt x="16" y="56"/>
                      </a:cubicBezTo>
                      <a:cubicBezTo>
                        <a:pt x="64" y="56"/>
                        <a:pt x="64" y="56"/>
                        <a:pt x="64" y="56"/>
                      </a:cubicBezTo>
                      <a:cubicBezTo>
                        <a:pt x="73" y="56"/>
                        <a:pt x="80" y="49"/>
                        <a:pt x="8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22" name="Freeform 6">
                  <a:extLst>
                    <a:ext uri="{FF2B5EF4-FFF2-40B4-BE49-F238E27FC236}">
                      <a16:creationId xmlns:a16="http://schemas.microsoft.com/office/drawing/2014/main" id="{0C73A8E1-32E2-4B1A-A755-7AE2041EF843}"/>
                    </a:ext>
                  </a:extLst>
                </p:cNvPr>
                <p:cNvSpPr>
                  <a:spLocks/>
                </p:cNvSpPr>
                <p:nvPr/>
              </p:nvSpPr>
              <p:spPr bwMode="auto">
                <a:xfrm>
                  <a:off x="102" y="51"/>
                  <a:ext cx="168" cy="119"/>
                </a:xfrm>
                <a:custGeom>
                  <a:avLst/>
                  <a:gdLst>
                    <a:gd name="T0" fmla="*/ 64 w 80"/>
                    <a:gd name="T1" fmla="*/ 0 h 56"/>
                    <a:gd name="T2" fmla="*/ 16 w 80"/>
                    <a:gd name="T3" fmla="*/ 0 h 56"/>
                    <a:gd name="T4" fmla="*/ 0 w 80"/>
                    <a:gd name="T5" fmla="*/ 16 h 56"/>
                    <a:gd name="T6" fmla="*/ 8 w 80"/>
                    <a:gd name="T7" fmla="*/ 16 h 56"/>
                    <a:gd name="T8" fmla="*/ 16 w 80"/>
                    <a:gd name="T9" fmla="*/ 8 h 56"/>
                    <a:gd name="T10" fmla="*/ 64 w 80"/>
                    <a:gd name="T11" fmla="*/ 8 h 56"/>
                    <a:gd name="T12" fmla="*/ 72 w 80"/>
                    <a:gd name="T13" fmla="*/ 16 h 56"/>
                    <a:gd name="T14" fmla="*/ 72 w 80"/>
                    <a:gd name="T15" fmla="*/ 40 h 56"/>
                    <a:gd name="T16" fmla="*/ 64 w 80"/>
                    <a:gd name="T17" fmla="*/ 48 h 56"/>
                    <a:gd name="T18" fmla="*/ 16 w 80"/>
                    <a:gd name="T19" fmla="*/ 48 h 56"/>
                    <a:gd name="T20" fmla="*/ 8 w 80"/>
                    <a:gd name="T21" fmla="*/ 40 h 56"/>
                    <a:gd name="T22" fmla="*/ 0 w 80"/>
                    <a:gd name="T23" fmla="*/ 40 h 56"/>
                    <a:gd name="T24" fmla="*/ 16 w 80"/>
                    <a:gd name="T25" fmla="*/ 56 h 56"/>
                    <a:gd name="T26" fmla="*/ 64 w 80"/>
                    <a:gd name="T27" fmla="*/ 56 h 56"/>
                    <a:gd name="T28" fmla="*/ 80 w 80"/>
                    <a:gd name="T29" fmla="*/ 40 h 56"/>
                    <a:gd name="T30" fmla="*/ 80 w 80"/>
                    <a:gd name="T31" fmla="*/ 16 h 56"/>
                    <a:gd name="T32" fmla="*/ 64 w 80"/>
                    <a:gd name="T3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64" y="0"/>
                      </a:moveTo>
                      <a:cubicBezTo>
                        <a:pt x="16" y="0"/>
                        <a:pt x="16" y="0"/>
                        <a:pt x="16" y="0"/>
                      </a:cubicBezTo>
                      <a:cubicBezTo>
                        <a:pt x="7" y="0"/>
                        <a:pt x="0" y="7"/>
                        <a:pt x="0" y="16"/>
                      </a:cubicBezTo>
                      <a:cubicBezTo>
                        <a:pt x="8" y="16"/>
                        <a:pt x="8" y="16"/>
                        <a:pt x="8" y="16"/>
                      </a:cubicBezTo>
                      <a:cubicBezTo>
                        <a:pt x="8" y="12"/>
                        <a:pt x="12" y="8"/>
                        <a:pt x="16" y="8"/>
                      </a:cubicBezTo>
                      <a:cubicBezTo>
                        <a:pt x="64" y="8"/>
                        <a:pt x="64" y="8"/>
                        <a:pt x="64" y="8"/>
                      </a:cubicBezTo>
                      <a:cubicBezTo>
                        <a:pt x="68" y="8"/>
                        <a:pt x="72" y="12"/>
                        <a:pt x="72" y="16"/>
                      </a:cubicBezTo>
                      <a:cubicBezTo>
                        <a:pt x="72" y="40"/>
                        <a:pt x="72" y="40"/>
                        <a:pt x="72" y="40"/>
                      </a:cubicBezTo>
                      <a:cubicBezTo>
                        <a:pt x="72" y="44"/>
                        <a:pt x="68" y="48"/>
                        <a:pt x="64" y="48"/>
                      </a:cubicBezTo>
                      <a:cubicBezTo>
                        <a:pt x="16" y="48"/>
                        <a:pt x="16" y="48"/>
                        <a:pt x="16" y="48"/>
                      </a:cubicBezTo>
                      <a:cubicBezTo>
                        <a:pt x="12" y="48"/>
                        <a:pt x="8" y="44"/>
                        <a:pt x="8" y="40"/>
                      </a:cubicBezTo>
                      <a:cubicBezTo>
                        <a:pt x="0" y="40"/>
                        <a:pt x="0" y="40"/>
                        <a:pt x="0" y="40"/>
                      </a:cubicBezTo>
                      <a:cubicBezTo>
                        <a:pt x="0" y="49"/>
                        <a:pt x="7" y="56"/>
                        <a:pt x="16" y="56"/>
                      </a:cubicBezTo>
                      <a:cubicBezTo>
                        <a:pt x="64" y="56"/>
                        <a:pt x="64" y="56"/>
                        <a:pt x="64" y="56"/>
                      </a:cubicBezTo>
                      <a:cubicBezTo>
                        <a:pt x="73" y="56"/>
                        <a:pt x="80" y="49"/>
                        <a:pt x="80" y="40"/>
                      </a:cubicBezTo>
                      <a:cubicBezTo>
                        <a:pt x="80" y="16"/>
                        <a:pt x="80" y="16"/>
                        <a:pt x="80" y="16"/>
                      </a:cubicBezTo>
                      <a:cubicBezTo>
                        <a:pt x="80" y="7"/>
                        <a:pt x="73" y="0"/>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14" name="Freeform 256">
                <a:extLst>
                  <a:ext uri="{FF2B5EF4-FFF2-40B4-BE49-F238E27FC236}">
                    <a16:creationId xmlns:a16="http://schemas.microsoft.com/office/drawing/2014/main" id="{0C3C85C9-7C8D-4110-9439-35946E8EC1EC}"/>
                  </a:ext>
                </a:extLst>
              </p:cNvPr>
              <p:cNvSpPr>
                <a:spLocks noEditPoints="1"/>
              </p:cNvSpPr>
              <p:nvPr/>
            </p:nvSpPr>
            <p:spPr bwMode="auto">
              <a:xfrm>
                <a:off x="6840706" y="2149807"/>
                <a:ext cx="735447" cy="733914"/>
              </a:xfrm>
              <a:custGeom>
                <a:avLst/>
                <a:gdLst>
                  <a:gd name="T0" fmla="*/ 423 w 517"/>
                  <a:gd name="T1" fmla="*/ 502 h 502"/>
                  <a:gd name="T2" fmla="*/ 161 w 517"/>
                  <a:gd name="T3" fmla="*/ 348 h 502"/>
                  <a:gd name="T4" fmla="*/ 24 w 517"/>
                  <a:gd name="T5" fmla="*/ 158 h 502"/>
                  <a:gd name="T6" fmla="*/ 31 w 517"/>
                  <a:gd name="T7" fmla="*/ 24 h 502"/>
                  <a:gd name="T8" fmla="*/ 94 w 517"/>
                  <a:gd name="T9" fmla="*/ 0 h 502"/>
                  <a:gd name="T10" fmla="*/ 356 w 517"/>
                  <a:gd name="T11" fmla="*/ 154 h 502"/>
                  <a:gd name="T12" fmla="*/ 493 w 517"/>
                  <a:gd name="T13" fmla="*/ 344 h 502"/>
                  <a:gd name="T14" fmla="*/ 486 w 517"/>
                  <a:gd name="T15" fmla="*/ 479 h 502"/>
                  <a:gd name="T16" fmla="*/ 423 w 517"/>
                  <a:gd name="T17" fmla="*/ 502 h 502"/>
                  <a:gd name="T18" fmla="*/ 94 w 517"/>
                  <a:gd name="T19" fmla="*/ 31 h 502"/>
                  <a:gd name="T20" fmla="*/ 53 w 517"/>
                  <a:gd name="T21" fmla="*/ 46 h 502"/>
                  <a:gd name="T22" fmla="*/ 52 w 517"/>
                  <a:gd name="T23" fmla="*/ 147 h 502"/>
                  <a:gd name="T24" fmla="*/ 183 w 517"/>
                  <a:gd name="T25" fmla="*/ 327 h 502"/>
                  <a:gd name="T26" fmla="*/ 423 w 517"/>
                  <a:gd name="T27" fmla="*/ 471 h 502"/>
                  <a:gd name="T28" fmla="*/ 464 w 517"/>
                  <a:gd name="T29" fmla="*/ 457 h 502"/>
                  <a:gd name="T30" fmla="*/ 465 w 517"/>
                  <a:gd name="T31" fmla="*/ 356 h 502"/>
                  <a:gd name="T32" fmla="*/ 334 w 517"/>
                  <a:gd name="T33" fmla="*/ 176 h 502"/>
                  <a:gd name="T34" fmla="*/ 94 w 517"/>
                  <a:gd name="T35" fmla="*/ 3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502">
                    <a:moveTo>
                      <a:pt x="423" y="502"/>
                    </a:moveTo>
                    <a:cubicBezTo>
                      <a:pt x="355" y="502"/>
                      <a:pt x="259" y="446"/>
                      <a:pt x="161" y="348"/>
                    </a:cubicBezTo>
                    <a:cubicBezTo>
                      <a:pt x="95" y="282"/>
                      <a:pt x="47" y="216"/>
                      <a:pt x="24" y="158"/>
                    </a:cubicBezTo>
                    <a:cubicBezTo>
                      <a:pt x="0" y="100"/>
                      <a:pt x="2" y="52"/>
                      <a:pt x="31" y="24"/>
                    </a:cubicBezTo>
                    <a:cubicBezTo>
                      <a:pt x="46" y="8"/>
                      <a:pt x="68" y="0"/>
                      <a:pt x="94" y="0"/>
                    </a:cubicBezTo>
                    <a:cubicBezTo>
                      <a:pt x="162" y="0"/>
                      <a:pt x="258" y="56"/>
                      <a:pt x="356" y="154"/>
                    </a:cubicBezTo>
                    <a:cubicBezTo>
                      <a:pt x="422" y="221"/>
                      <a:pt x="470" y="286"/>
                      <a:pt x="493" y="344"/>
                    </a:cubicBezTo>
                    <a:cubicBezTo>
                      <a:pt x="517" y="402"/>
                      <a:pt x="515" y="450"/>
                      <a:pt x="486" y="479"/>
                    </a:cubicBezTo>
                    <a:cubicBezTo>
                      <a:pt x="471" y="494"/>
                      <a:pt x="449" y="502"/>
                      <a:pt x="423" y="502"/>
                    </a:cubicBezTo>
                    <a:close/>
                    <a:moveTo>
                      <a:pt x="94" y="31"/>
                    </a:moveTo>
                    <a:cubicBezTo>
                      <a:pt x="76" y="31"/>
                      <a:pt x="62" y="36"/>
                      <a:pt x="53" y="46"/>
                    </a:cubicBezTo>
                    <a:cubicBezTo>
                      <a:pt x="34" y="65"/>
                      <a:pt x="33" y="101"/>
                      <a:pt x="52" y="147"/>
                    </a:cubicBezTo>
                    <a:cubicBezTo>
                      <a:pt x="74" y="201"/>
                      <a:pt x="119" y="263"/>
                      <a:pt x="183" y="327"/>
                    </a:cubicBezTo>
                    <a:cubicBezTo>
                      <a:pt x="274" y="417"/>
                      <a:pt x="364" y="471"/>
                      <a:pt x="423" y="471"/>
                    </a:cubicBezTo>
                    <a:cubicBezTo>
                      <a:pt x="441" y="471"/>
                      <a:pt x="455" y="467"/>
                      <a:pt x="464" y="457"/>
                    </a:cubicBezTo>
                    <a:cubicBezTo>
                      <a:pt x="483" y="438"/>
                      <a:pt x="484" y="402"/>
                      <a:pt x="465" y="356"/>
                    </a:cubicBezTo>
                    <a:cubicBezTo>
                      <a:pt x="443" y="302"/>
                      <a:pt x="398" y="240"/>
                      <a:pt x="334" y="176"/>
                    </a:cubicBezTo>
                    <a:cubicBezTo>
                      <a:pt x="243" y="85"/>
                      <a:pt x="153" y="31"/>
                      <a:pt x="94" y="31"/>
                    </a:cubicBezTo>
                    <a:close/>
                  </a:path>
                </a:pathLst>
              </a:custGeom>
              <a:solidFill>
                <a:srgbClr val="D8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5" name="Freeform 257">
                <a:extLst>
                  <a:ext uri="{FF2B5EF4-FFF2-40B4-BE49-F238E27FC236}">
                    <a16:creationId xmlns:a16="http://schemas.microsoft.com/office/drawing/2014/main" id="{C82F02F9-EB31-40B1-8AFE-6DDCAA4BEB53}"/>
                  </a:ext>
                </a:extLst>
              </p:cNvPr>
              <p:cNvSpPr>
                <a:spLocks noEditPoints="1"/>
              </p:cNvSpPr>
              <p:nvPr/>
            </p:nvSpPr>
            <p:spPr bwMode="auto">
              <a:xfrm>
                <a:off x="6840706" y="2149807"/>
                <a:ext cx="735447" cy="733914"/>
              </a:xfrm>
              <a:custGeom>
                <a:avLst/>
                <a:gdLst>
                  <a:gd name="T0" fmla="*/ 94 w 517"/>
                  <a:gd name="T1" fmla="*/ 502 h 502"/>
                  <a:gd name="T2" fmla="*/ 31 w 517"/>
                  <a:gd name="T3" fmla="*/ 479 h 502"/>
                  <a:gd name="T4" fmla="*/ 24 w 517"/>
                  <a:gd name="T5" fmla="*/ 344 h 502"/>
                  <a:gd name="T6" fmla="*/ 161 w 517"/>
                  <a:gd name="T7" fmla="*/ 154 h 502"/>
                  <a:gd name="T8" fmla="*/ 423 w 517"/>
                  <a:gd name="T9" fmla="*/ 0 h 502"/>
                  <a:gd name="T10" fmla="*/ 486 w 517"/>
                  <a:gd name="T11" fmla="*/ 24 h 502"/>
                  <a:gd name="T12" fmla="*/ 493 w 517"/>
                  <a:gd name="T13" fmla="*/ 158 h 502"/>
                  <a:gd name="T14" fmla="*/ 356 w 517"/>
                  <a:gd name="T15" fmla="*/ 348 h 502"/>
                  <a:gd name="T16" fmla="*/ 94 w 517"/>
                  <a:gd name="T17" fmla="*/ 502 h 502"/>
                  <a:gd name="T18" fmla="*/ 423 w 517"/>
                  <a:gd name="T19" fmla="*/ 31 h 502"/>
                  <a:gd name="T20" fmla="*/ 183 w 517"/>
                  <a:gd name="T21" fmla="*/ 176 h 502"/>
                  <a:gd name="T22" fmla="*/ 52 w 517"/>
                  <a:gd name="T23" fmla="*/ 356 h 502"/>
                  <a:gd name="T24" fmla="*/ 53 w 517"/>
                  <a:gd name="T25" fmla="*/ 457 h 502"/>
                  <a:gd name="T26" fmla="*/ 94 w 517"/>
                  <a:gd name="T27" fmla="*/ 471 h 502"/>
                  <a:gd name="T28" fmla="*/ 334 w 517"/>
                  <a:gd name="T29" fmla="*/ 327 h 502"/>
                  <a:gd name="T30" fmla="*/ 465 w 517"/>
                  <a:gd name="T31" fmla="*/ 147 h 502"/>
                  <a:gd name="T32" fmla="*/ 464 w 517"/>
                  <a:gd name="T33" fmla="*/ 46 h 502"/>
                  <a:gd name="T34" fmla="*/ 423 w 517"/>
                  <a:gd name="T35" fmla="*/ 3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502">
                    <a:moveTo>
                      <a:pt x="94" y="502"/>
                    </a:moveTo>
                    <a:cubicBezTo>
                      <a:pt x="68" y="502"/>
                      <a:pt x="46" y="494"/>
                      <a:pt x="31" y="479"/>
                    </a:cubicBezTo>
                    <a:cubicBezTo>
                      <a:pt x="2" y="450"/>
                      <a:pt x="0" y="402"/>
                      <a:pt x="24" y="344"/>
                    </a:cubicBezTo>
                    <a:cubicBezTo>
                      <a:pt x="47" y="286"/>
                      <a:pt x="95" y="221"/>
                      <a:pt x="161" y="154"/>
                    </a:cubicBezTo>
                    <a:cubicBezTo>
                      <a:pt x="259" y="56"/>
                      <a:pt x="355" y="0"/>
                      <a:pt x="423" y="0"/>
                    </a:cubicBezTo>
                    <a:cubicBezTo>
                      <a:pt x="449" y="0"/>
                      <a:pt x="471" y="8"/>
                      <a:pt x="486" y="24"/>
                    </a:cubicBezTo>
                    <a:cubicBezTo>
                      <a:pt x="515" y="52"/>
                      <a:pt x="517" y="100"/>
                      <a:pt x="493" y="158"/>
                    </a:cubicBezTo>
                    <a:cubicBezTo>
                      <a:pt x="470" y="216"/>
                      <a:pt x="422" y="282"/>
                      <a:pt x="356" y="348"/>
                    </a:cubicBezTo>
                    <a:cubicBezTo>
                      <a:pt x="258" y="446"/>
                      <a:pt x="162" y="502"/>
                      <a:pt x="94" y="502"/>
                    </a:cubicBezTo>
                    <a:close/>
                    <a:moveTo>
                      <a:pt x="423" y="31"/>
                    </a:moveTo>
                    <a:cubicBezTo>
                      <a:pt x="364" y="31"/>
                      <a:pt x="274" y="85"/>
                      <a:pt x="183" y="176"/>
                    </a:cubicBezTo>
                    <a:cubicBezTo>
                      <a:pt x="119" y="240"/>
                      <a:pt x="74" y="302"/>
                      <a:pt x="52" y="356"/>
                    </a:cubicBezTo>
                    <a:cubicBezTo>
                      <a:pt x="33" y="402"/>
                      <a:pt x="34" y="438"/>
                      <a:pt x="53" y="457"/>
                    </a:cubicBezTo>
                    <a:cubicBezTo>
                      <a:pt x="62" y="467"/>
                      <a:pt x="76" y="471"/>
                      <a:pt x="94" y="471"/>
                    </a:cubicBezTo>
                    <a:cubicBezTo>
                      <a:pt x="153" y="471"/>
                      <a:pt x="243" y="417"/>
                      <a:pt x="334" y="327"/>
                    </a:cubicBezTo>
                    <a:cubicBezTo>
                      <a:pt x="398" y="263"/>
                      <a:pt x="443" y="201"/>
                      <a:pt x="465" y="147"/>
                    </a:cubicBezTo>
                    <a:cubicBezTo>
                      <a:pt x="484" y="101"/>
                      <a:pt x="483" y="65"/>
                      <a:pt x="464" y="46"/>
                    </a:cubicBezTo>
                    <a:cubicBezTo>
                      <a:pt x="455" y="36"/>
                      <a:pt x="441" y="31"/>
                      <a:pt x="423" y="31"/>
                    </a:cubicBezTo>
                    <a:close/>
                  </a:path>
                </a:pathLst>
              </a:custGeom>
              <a:solidFill>
                <a:srgbClr val="9899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6" name="Text Placeholder 1">
                <a:extLst>
                  <a:ext uri="{FF2B5EF4-FFF2-40B4-BE49-F238E27FC236}">
                    <a16:creationId xmlns:a16="http://schemas.microsoft.com/office/drawing/2014/main" id="{CEBE4E66-538D-4E47-9E61-B2DDCA1CC705}"/>
                  </a:ext>
                </a:extLst>
              </p:cNvPr>
              <p:cNvSpPr txBox="1">
                <a:spLocks/>
              </p:cNvSpPr>
              <p:nvPr/>
            </p:nvSpPr>
            <p:spPr>
              <a:xfrm>
                <a:off x="6531834" y="1326857"/>
                <a:ext cx="4657534" cy="680356"/>
              </a:xfrm>
              <a:prstGeom prst="rect">
                <a:avLst/>
              </a:prstGeom>
            </p:spPr>
            <p:txBody>
              <a:bodyPr vert="horz" wrap="square" lIns="147600" tIns="90000" rIns="147600" bIns="90000" rtlCol="0">
                <a:spAutoFit/>
              </a:bodyPr>
              <a:lstStyle>
                <a:lvl1pPr marL="347472" indent="-347472" algn="l" defTabSz="914400" rtl="0" eaLnBrk="1" latinLnBrk="0" hangingPunct="1">
                  <a:lnSpc>
                    <a:spcPct val="90000"/>
                  </a:lnSpc>
                  <a:spcBef>
                    <a:spcPts val="24"/>
                  </a:spcBef>
                  <a:buFont typeface="Arial" panose="020B0604020202020204" pitchFamily="34" charset="0"/>
                  <a:buChar char="•"/>
                  <a:defRPr lang="en-US" sz="2600" kern="1200">
                    <a:solidFill>
                      <a:schemeClr val="tx1"/>
                    </a:solidFill>
                    <a:latin typeface="+mn-lt"/>
                    <a:ea typeface="+mn-ea"/>
                    <a:cs typeface="Segoe UI" panose="020B0502040204020203" pitchFamily="34" charset="0"/>
                  </a:defRPr>
                </a:lvl1pPr>
                <a:lvl2pPr marL="583200" indent="-241200" algn="l" defTabSz="914400" rtl="0" eaLnBrk="1" latinLnBrk="0" hangingPunct="1">
                  <a:lnSpc>
                    <a:spcPct val="90000"/>
                  </a:lnSpc>
                  <a:spcBef>
                    <a:spcPts val="24"/>
                  </a:spcBef>
                  <a:buFont typeface="Arial" panose="020B0604020202020204" pitchFamily="34" charset="0"/>
                  <a:buChar char="•"/>
                  <a:defRPr lang="en-US" sz="2400" kern="1200">
                    <a:solidFill>
                      <a:schemeClr val="tx1"/>
                    </a:solidFill>
                    <a:latin typeface="+mn-lt"/>
                    <a:ea typeface="+mn-ea"/>
                    <a:cs typeface="Segoe UI" panose="020B0502040204020203" pitchFamily="34" charset="0"/>
                  </a:defRPr>
                </a:lvl2pPr>
                <a:lvl3pPr marL="804672" indent="-230400" algn="l" defTabSz="914400" rtl="0" eaLnBrk="1" latinLnBrk="0" hangingPunct="1">
                  <a:lnSpc>
                    <a:spcPct val="90000"/>
                  </a:lnSpc>
                  <a:spcBef>
                    <a:spcPts val="24"/>
                  </a:spcBef>
                  <a:buFont typeface="Arial" panose="020B0604020202020204" pitchFamily="34" charset="0"/>
                  <a:buChar char="•"/>
                  <a:defRPr lang="en-US" sz="2400" kern="1200">
                    <a:solidFill>
                      <a:schemeClr val="tx1"/>
                    </a:solidFill>
                    <a:latin typeface="+mn-lt"/>
                    <a:ea typeface="+mn-ea"/>
                    <a:cs typeface="Segoe UI" panose="020B0502040204020203" pitchFamily="34" charset="0"/>
                  </a:defRPr>
                </a:lvl3pPr>
                <a:lvl4pPr marL="1029600" indent="-230400" algn="l" defTabSz="914400" rtl="0" eaLnBrk="1" latinLnBrk="0" hangingPunct="1">
                  <a:lnSpc>
                    <a:spcPct val="90000"/>
                  </a:lnSpc>
                  <a:spcBef>
                    <a:spcPts val="24"/>
                  </a:spcBef>
                  <a:buFont typeface="Arial" panose="020B0604020202020204" pitchFamily="34" charset="0"/>
                  <a:buChar char="•"/>
                  <a:defRPr lang="en-US" sz="2000" kern="1200">
                    <a:solidFill>
                      <a:schemeClr val="tx1"/>
                    </a:solidFill>
                    <a:latin typeface="+mn-lt"/>
                    <a:ea typeface="+mn-ea"/>
                    <a:cs typeface="Segoe UI" panose="020B0502040204020203" pitchFamily="34" charset="0"/>
                  </a:defRPr>
                </a:lvl4pPr>
                <a:lvl5pPr marL="1261872" indent="-230400" algn="l" defTabSz="914400" rtl="0" eaLnBrk="1" latinLnBrk="0" hangingPunct="1">
                  <a:lnSpc>
                    <a:spcPct val="90000"/>
                  </a:lnSpc>
                  <a:spcBef>
                    <a:spcPts val="24"/>
                  </a:spcBef>
                  <a:buFont typeface="Arial" panose="020B0604020202020204" pitchFamily="34" charset="0"/>
                  <a:buChar char="•"/>
                  <a:defRPr lang="en-US" sz="200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24"/>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Resources grouped </a:t>
                </a:r>
                <a:br>
                  <a:rPr kumimoji="0" lang="en-US" sz="180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80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(Web + DB, VM, Storage) in one group</a:t>
                </a:r>
              </a:p>
            </p:txBody>
          </p:sp>
          <p:pic>
            <p:nvPicPr>
              <p:cNvPr id="18" name="Picture 17">
                <a:extLst>
                  <a:ext uri="{FF2B5EF4-FFF2-40B4-BE49-F238E27FC236}">
                    <a16:creationId xmlns:a16="http://schemas.microsoft.com/office/drawing/2014/main" id="{407D455B-45FD-422B-9CCB-59B539A50C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4975" y="2153334"/>
                <a:ext cx="707213" cy="726862"/>
              </a:xfrm>
              <a:prstGeom prst="rect">
                <a:avLst/>
              </a:prstGeom>
            </p:spPr>
          </p:pic>
          <p:pic>
            <p:nvPicPr>
              <p:cNvPr id="19" name="Picture 18">
                <a:extLst>
                  <a:ext uri="{FF2B5EF4-FFF2-40B4-BE49-F238E27FC236}">
                    <a16:creationId xmlns:a16="http://schemas.microsoft.com/office/drawing/2014/main" id="{A5D6B0FA-BD6E-46BD-B676-DABCE6B990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530" y="2095575"/>
                <a:ext cx="819606" cy="842378"/>
              </a:xfrm>
              <a:prstGeom prst="rect">
                <a:avLst/>
              </a:prstGeom>
            </p:spPr>
          </p:pic>
          <p:pic>
            <p:nvPicPr>
              <p:cNvPr id="20" name="Picture 19">
                <a:extLst>
                  <a:ext uri="{FF2B5EF4-FFF2-40B4-BE49-F238E27FC236}">
                    <a16:creationId xmlns:a16="http://schemas.microsoft.com/office/drawing/2014/main" id="{A6DD2236-C91D-4ABA-8FB9-88269300C43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7411" y="2401356"/>
                <a:ext cx="229579" cy="235958"/>
              </a:xfrm>
              <a:prstGeom prst="rect">
                <a:avLst/>
              </a:prstGeom>
            </p:spPr>
          </p:pic>
        </p:grpSp>
      </p:grpSp>
      <p:grpSp>
        <p:nvGrpSpPr>
          <p:cNvPr id="25" name="Group 24" descr="Three separate resource groups are shown. One for web and databases. One for virtual machines. One for storage. ">
            <a:extLst>
              <a:ext uri="{FF2B5EF4-FFF2-40B4-BE49-F238E27FC236}">
                <a16:creationId xmlns:a16="http://schemas.microsoft.com/office/drawing/2014/main" id="{2A2A1690-C495-4A88-846F-DA5DB88189BF}"/>
              </a:ext>
            </a:extLst>
          </p:cNvPr>
          <p:cNvGrpSpPr/>
          <p:nvPr/>
        </p:nvGrpSpPr>
        <p:grpSpPr>
          <a:xfrm>
            <a:off x="6509084" y="3591976"/>
            <a:ext cx="5236495" cy="2107615"/>
            <a:chOff x="6509084" y="3591976"/>
            <a:chExt cx="5236495" cy="2107615"/>
          </a:xfrm>
        </p:grpSpPr>
        <p:sp>
          <p:nvSpPr>
            <p:cNvPr id="26" name="Freeform 5">
              <a:extLst>
                <a:ext uri="{FF2B5EF4-FFF2-40B4-BE49-F238E27FC236}">
                  <a16:creationId xmlns:a16="http://schemas.microsoft.com/office/drawing/2014/main" id="{26A689E0-B82F-443B-B5DD-44D73C27E829}"/>
                </a:ext>
              </a:extLst>
            </p:cNvPr>
            <p:cNvSpPr>
              <a:spLocks/>
            </p:cNvSpPr>
            <p:nvPr/>
          </p:nvSpPr>
          <p:spPr bwMode="auto">
            <a:xfrm>
              <a:off x="7986133" y="4550692"/>
              <a:ext cx="211205" cy="153760"/>
            </a:xfrm>
            <a:custGeom>
              <a:avLst/>
              <a:gdLst>
                <a:gd name="T0" fmla="*/ 80 w 80"/>
                <a:gd name="T1" fmla="*/ 40 h 56"/>
                <a:gd name="T2" fmla="*/ 72 w 80"/>
                <a:gd name="T3" fmla="*/ 40 h 56"/>
                <a:gd name="T4" fmla="*/ 64 w 80"/>
                <a:gd name="T5" fmla="*/ 48 h 56"/>
                <a:gd name="T6" fmla="*/ 16 w 80"/>
                <a:gd name="T7" fmla="*/ 48 h 56"/>
                <a:gd name="T8" fmla="*/ 8 w 80"/>
                <a:gd name="T9" fmla="*/ 40 h 56"/>
                <a:gd name="T10" fmla="*/ 8 w 80"/>
                <a:gd name="T11" fmla="*/ 16 h 56"/>
                <a:gd name="T12" fmla="*/ 16 w 80"/>
                <a:gd name="T13" fmla="*/ 8 h 56"/>
                <a:gd name="T14" fmla="*/ 64 w 80"/>
                <a:gd name="T15" fmla="*/ 8 h 56"/>
                <a:gd name="T16" fmla="*/ 72 w 80"/>
                <a:gd name="T17" fmla="*/ 16 h 56"/>
                <a:gd name="T18" fmla="*/ 80 w 80"/>
                <a:gd name="T19" fmla="*/ 16 h 56"/>
                <a:gd name="T20" fmla="*/ 64 w 80"/>
                <a:gd name="T21" fmla="*/ 0 h 56"/>
                <a:gd name="T22" fmla="*/ 16 w 80"/>
                <a:gd name="T23" fmla="*/ 0 h 56"/>
                <a:gd name="T24" fmla="*/ 0 w 80"/>
                <a:gd name="T25" fmla="*/ 16 h 56"/>
                <a:gd name="T26" fmla="*/ 0 w 80"/>
                <a:gd name="T27" fmla="*/ 40 h 56"/>
                <a:gd name="T28" fmla="*/ 16 w 80"/>
                <a:gd name="T29" fmla="*/ 56 h 56"/>
                <a:gd name="T30" fmla="*/ 64 w 80"/>
                <a:gd name="T31" fmla="*/ 56 h 56"/>
                <a:gd name="T32" fmla="*/ 80 w 80"/>
                <a:gd name="T33"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80" y="40"/>
                  </a:moveTo>
                  <a:cubicBezTo>
                    <a:pt x="72" y="40"/>
                    <a:pt x="72" y="40"/>
                    <a:pt x="72" y="40"/>
                  </a:cubicBezTo>
                  <a:cubicBezTo>
                    <a:pt x="72" y="44"/>
                    <a:pt x="68" y="48"/>
                    <a:pt x="64" y="48"/>
                  </a:cubicBezTo>
                  <a:cubicBezTo>
                    <a:pt x="16" y="48"/>
                    <a:pt x="16" y="48"/>
                    <a:pt x="16" y="48"/>
                  </a:cubicBezTo>
                  <a:cubicBezTo>
                    <a:pt x="12" y="48"/>
                    <a:pt x="8" y="44"/>
                    <a:pt x="8" y="40"/>
                  </a:cubicBezTo>
                  <a:cubicBezTo>
                    <a:pt x="8" y="16"/>
                    <a:pt x="8" y="16"/>
                    <a:pt x="8" y="16"/>
                  </a:cubicBezTo>
                  <a:cubicBezTo>
                    <a:pt x="8" y="12"/>
                    <a:pt x="12" y="8"/>
                    <a:pt x="16" y="8"/>
                  </a:cubicBezTo>
                  <a:cubicBezTo>
                    <a:pt x="64" y="8"/>
                    <a:pt x="64" y="8"/>
                    <a:pt x="64" y="8"/>
                  </a:cubicBezTo>
                  <a:cubicBezTo>
                    <a:pt x="68" y="8"/>
                    <a:pt x="72" y="12"/>
                    <a:pt x="72" y="16"/>
                  </a:cubicBezTo>
                  <a:cubicBezTo>
                    <a:pt x="80" y="16"/>
                    <a:pt x="80" y="16"/>
                    <a:pt x="80" y="16"/>
                  </a:cubicBezTo>
                  <a:cubicBezTo>
                    <a:pt x="80" y="7"/>
                    <a:pt x="73" y="0"/>
                    <a:pt x="64" y="0"/>
                  </a:cubicBezTo>
                  <a:cubicBezTo>
                    <a:pt x="16" y="0"/>
                    <a:pt x="16" y="0"/>
                    <a:pt x="16" y="0"/>
                  </a:cubicBezTo>
                  <a:cubicBezTo>
                    <a:pt x="7" y="0"/>
                    <a:pt x="0" y="7"/>
                    <a:pt x="0" y="16"/>
                  </a:cubicBezTo>
                  <a:cubicBezTo>
                    <a:pt x="0" y="40"/>
                    <a:pt x="0" y="40"/>
                    <a:pt x="0" y="40"/>
                  </a:cubicBezTo>
                  <a:cubicBezTo>
                    <a:pt x="0" y="49"/>
                    <a:pt x="7" y="56"/>
                    <a:pt x="16" y="56"/>
                  </a:cubicBezTo>
                  <a:cubicBezTo>
                    <a:pt x="64" y="56"/>
                    <a:pt x="64" y="56"/>
                    <a:pt x="64" y="56"/>
                  </a:cubicBezTo>
                  <a:cubicBezTo>
                    <a:pt x="73" y="56"/>
                    <a:pt x="80" y="49"/>
                    <a:pt x="80" y="4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27" name="Freeform 6">
              <a:extLst>
                <a:ext uri="{FF2B5EF4-FFF2-40B4-BE49-F238E27FC236}">
                  <a16:creationId xmlns:a16="http://schemas.microsoft.com/office/drawing/2014/main" id="{E34CFD68-AEAB-40D0-AE51-A2AE258B6BEF}"/>
                </a:ext>
              </a:extLst>
            </p:cNvPr>
            <p:cNvSpPr>
              <a:spLocks/>
            </p:cNvSpPr>
            <p:nvPr/>
          </p:nvSpPr>
          <p:spPr bwMode="auto">
            <a:xfrm>
              <a:off x="8111851" y="4616589"/>
              <a:ext cx="211205" cy="153760"/>
            </a:xfrm>
            <a:custGeom>
              <a:avLst/>
              <a:gdLst>
                <a:gd name="T0" fmla="*/ 64 w 80"/>
                <a:gd name="T1" fmla="*/ 0 h 56"/>
                <a:gd name="T2" fmla="*/ 16 w 80"/>
                <a:gd name="T3" fmla="*/ 0 h 56"/>
                <a:gd name="T4" fmla="*/ 0 w 80"/>
                <a:gd name="T5" fmla="*/ 16 h 56"/>
                <a:gd name="T6" fmla="*/ 8 w 80"/>
                <a:gd name="T7" fmla="*/ 16 h 56"/>
                <a:gd name="T8" fmla="*/ 16 w 80"/>
                <a:gd name="T9" fmla="*/ 8 h 56"/>
                <a:gd name="T10" fmla="*/ 64 w 80"/>
                <a:gd name="T11" fmla="*/ 8 h 56"/>
                <a:gd name="T12" fmla="*/ 72 w 80"/>
                <a:gd name="T13" fmla="*/ 16 h 56"/>
                <a:gd name="T14" fmla="*/ 72 w 80"/>
                <a:gd name="T15" fmla="*/ 40 h 56"/>
                <a:gd name="T16" fmla="*/ 64 w 80"/>
                <a:gd name="T17" fmla="*/ 48 h 56"/>
                <a:gd name="T18" fmla="*/ 16 w 80"/>
                <a:gd name="T19" fmla="*/ 48 h 56"/>
                <a:gd name="T20" fmla="*/ 8 w 80"/>
                <a:gd name="T21" fmla="*/ 40 h 56"/>
                <a:gd name="T22" fmla="*/ 0 w 80"/>
                <a:gd name="T23" fmla="*/ 40 h 56"/>
                <a:gd name="T24" fmla="*/ 16 w 80"/>
                <a:gd name="T25" fmla="*/ 56 h 56"/>
                <a:gd name="T26" fmla="*/ 64 w 80"/>
                <a:gd name="T27" fmla="*/ 56 h 56"/>
                <a:gd name="T28" fmla="*/ 80 w 80"/>
                <a:gd name="T29" fmla="*/ 40 h 56"/>
                <a:gd name="T30" fmla="*/ 80 w 80"/>
                <a:gd name="T31" fmla="*/ 16 h 56"/>
                <a:gd name="T32" fmla="*/ 64 w 80"/>
                <a:gd name="T3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64" y="0"/>
                  </a:moveTo>
                  <a:cubicBezTo>
                    <a:pt x="16" y="0"/>
                    <a:pt x="16" y="0"/>
                    <a:pt x="16" y="0"/>
                  </a:cubicBezTo>
                  <a:cubicBezTo>
                    <a:pt x="7" y="0"/>
                    <a:pt x="0" y="7"/>
                    <a:pt x="0" y="16"/>
                  </a:cubicBezTo>
                  <a:cubicBezTo>
                    <a:pt x="8" y="16"/>
                    <a:pt x="8" y="16"/>
                    <a:pt x="8" y="16"/>
                  </a:cubicBezTo>
                  <a:cubicBezTo>
                    <a:pt x="8" y="12"/>
                    <a:pt x="12" y="8"/>
                    <a:pt x="16" y="8"/>
                  </a:cubicBezTo>
                  <a:cubicBezTo>
                    <a:pt x="64" y="8"/>
                    <a:pt x="64" y="8"/>
                    <a:pt x="64" y="8"/>
                  </a:cubicBezTo>
                  <a:cubicBezTo>
                    <a:pt x="68" y="8"/>
                    <a:pt x="72" y="12"/>
                    <a:pt x="72" y="16"/>
                  </a:cubicBezTo>
                  <a:cubicBezTo>
                    <a:pt x="72" y="40"/>
                    <a:pt x="72" y="40"/>
                    <a:pt x="72" y="40"/>
                  </a:cubicBezTo>
                  <a:cubicBezTo>
                    <a:pt x="72" y="44"/>
                    <a:pt x="68" y="48"/>
                    <a:pt x="64" y="48"/>
                  </a:cubicBezTo>
                  <a:cubicBezTo>
                    <a:pt x="16" y="48"/>
                    <a:pt x="16" y="48"/>
                    <a:pt x="16" y="48"/>
                  </a:cubicBezTo>
                  <a:cubicBezTo>
                    <a:pt x="12" y="48"/>
                    <a:pt x="8" y="44"/>
                    <a:pt x="8" y="40"/>
                  </a:cubicBezTo>
                  <a:cubicBezTo>
                    <a:pt x="0" y="40"/>
                    <a:pt x="0" y="40"/>
                    <a:pt x="0" y="40"/>
                  </a:cubicBezTo>
                  <a:cubicBezTo>
                    <a:pt x="0" y="49"/>
                    <a:pt x="7" y="56"/>
                    <a:pt x="16" y="56"/>
                  </a:cubicBezTo>
                  <a:cubicBezTo>
                    <a:pt x="64" y="56"/>
                    <a:pt x="64" y="56"/>
                    <a:pt x="64" y="56"/>
                  </a:cubicBezTo>
                  <a:cubicBezTo>
                    <a:pt x="73" y="56"/>
                    <a:pt x="80" y="49"/>
                    <a:pt x="80" y="40"/>
                  </a:cubicBezTo>
                  <a:cubicBezTo>
                    <a:pt x="80" y="16"/>
                    <a:pt x="80" y="16"/>
                    <a:pt x="80" y="16"/>
                  </a:cubicBezTo>
                  <a:cubicBezTo>
                    <a:pt x="80" y="7"/>
                    <a:pt x="73" y="0"/>
                    <a:pt x="64" y="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28" name="Freeform 5">
              <a:extLst>
                <a:ext uri="{FF2B5EF4-FFF2-40B4-BE49-F238E27FC236}">
                  <a16:creationId xmlns:a16="http://schemas.microsoft.com/office/drawing/2014/main" id="{CA6D14D6-C31C-42FE-A659-E63E0D3029A4}"/>
                </a:ext>
              </a:extLst>
            </p:cNvPr>
            <p:cNvSpPr>
              <a:spLocks/>
            </p:cNvSpPr>
            <p:nvPr/>
          </p:nvSpPr>
          <p:spPr bwMode="auto">
            <a:xfrm>
              <a:off x="9940410" y="4550692"/>
              <a:ext cx="211205" cy="153760"/>
            </a:xfrm>
            <a:custGeom>
              <a:avLst/>
              <a:gdLst>
                <a:gd name="T0" fmla="*/ 80 w 80"/>
                <a:gd name="T1" fmla="*/ 40 h 56"/>
                <a:gd name="T2" fmla="*/ 72 w 80"/>
                <a:gd name="T3" fmla="*/ 40 h 56"/>
                <a:gd name="T4" fmla="*/ 64 w 80"/>
                <a:gd name="T5" fmla="*/ 48 h 56"/>
                <a:gd name="T6" fmla="*/ 16 w 80"/>
                <a:gd name="T7" fmla="*/ 48 h 56"/>
                <a:gd name="T8" fmla="*/ 8 w 80"/>
                <a:gd name="T9" fmla="*/ 40 h 56"/>
                <a:gd name="T10" fmla="*/ 8 w 80"/>
                <a:gd name="T11" fmla="*/ 16 h 56"/>
                <a:gd name="T12" fmla="*/ 16 w 80"/>
                <a:gd name="T13" fmla="*/ 8 h 56"/>
                <a:gd name="T14" fmla="*/ 64 w 80"/>
                <a:gd name="T15" fmla="*/ 8 h 56"/>
                <a:gd name="T16" fmla="*/ 72 w 80"/>
                <a:gd name="T17" fmla="*/ 16 h 56"/>
                <a:gd name="T18" fmla="*/ 80 w 80"/>
                <a:gd name="T19" fmla="*/ 16 h 56"/>
                <a:gd name="T20" fmla="*/ 64 w 80"/>
                <a:gd name="T21" fmla="*/ 0 h 56"/>
                <a:gd name="T22" fmla="*/ 16 w 80"/>
                <a:gd name="T23" fmla="*/ 0 h 56"/>
                <a:gd name="T24" fmla="*/ 0 w 80"/>
                <a:gd name="T25" fmla="*/ 16 h 56"/>
                <a:gd name="T26" fmla="*/ 0 w 80"/>
                <a:gd name="T27" fmla="*/ 40 h 56"/>
                <a:gd name="T28" fmla="*/ 16 w 80"/>
                <a:gd name="T29" fmla="*/ 56 h 56"/>
                <a:gd name="T30" fmla="*/ 64 w 80"/>
                <a:gd name="T31" fmla="*/ 56 h 56"/>
                <a:gd name="T32" fmla="*/ 80 w 80"/>
                <a:gd name="T33"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80" y="40"/>
                  </a:moveTo>
                  <a:cubicBezTo>
                    <a:pt x="72" y="40"/>
                    <a:pt x="72" y="40"/>
                    <a:pt x="72" y="40"/>
                  </a:cubicBezTo>
                  <a:cubicBezTo>
                    <a:pt x="72" y="44"/>
                    <a:pt x="68" y="48"/>
                    <a:pt x="64" y="48"/>
                  </a:cubicBezTo>
                  <a:cubicBezTo>
                    <a:pt x="16" y="48"/>
                    <a:pt x="16" y="48"/>
                    <a:pt x="16" y="48"/>
                  </a:cubicBezTo>
                  <a:cubicBezTo>
                    <a:pt x="12" y="48"/>
                    <a:pt x="8" y="44"/>
                    <a:pt x="8" y="40"/>
                  </a:cubicBezTo>
                  <a:cubicBezTo>
                    <a:pt x="8" y="16"/>
                    <a:pt x="8" y="16"/>
                    <a:pt x="8" y="16"/>
                  </a:cubicBezTo>
                  <a:cubicBezTo>
                    <a:pt x="8" y="12"/>
                    <a:pt x="12" y="8"/>
                    <a:pt x="16" y="8"/>
                  </a:cubicBezTo>
                  <a:cubicBezTo>
                    <a:pt x="64" y="8"/>
                    <a:pt x="64" y="8"/>
                    <a:pt x="64" y="8"/>
                  </a:cubicBezTo>
                  <a:cubicBezTo>
                    <a:pt x="68" y="8"/>
                    <a:pt x="72" y="12"/>
                    <a:pt x="72" y="16"/>
                  </a:cubicBezTo>
                  <a:cubicBezTo>
                    <a:pt x="80" y="16"/>
                    <a:pt x="80" y="16"/>
                    <a:pt x="80" y="16"/>
                  </a:cubicBezTo>
                  <a:cubicBezTo>
                    <a:pt x="80" y="7"/>
                    <a:pt x="73" y="0"/>
                    <a:pt x="64" y="0"/>
                  </a:cubicBezTo>
                  <a:cubicBezTo>
                    <a:pt x="16" y="0"/>
                    <a:pt x="16" y="0"/>
                    <a:pt x="16" y="0"/>
                  </a:cubicBezTo>
                  <a:cubicBezTo>
                    <a:pt x="7" y="0"/>
                    <a:pt x="0" y="7"/>
                    <a:pt x="0" y="16"/>
                  </a:cubicBezTo>
                  <a:cubicBezTo>
                    <a:pt x="0" y="40"/>
                    <a:pt x="0" y="40"/>
                    <a:pt x="0" y="40"/>
                  </a:cubicBezTo>
                  <a:cubicBezTo>
                    <a:pt x="0" y="49"/>
                    <a:pt x="7" y="56"/>
                    <a:pt x="16" y="56"/>
                  </a:cubicBezTo>
                  <a:cubicBezTo>
                    <a:pt x="64" y="56"/>
                    <a:pt x="64" y="56"/>
                    <a:pt x="64" y="56"/>
                  </a:cubicBezTo>
                  <a:cubicBezTo>
                    <a:pt x="73" y="56"/>
                    <a:pt x="80" y="49"/>
                    <a:pt x="80" y="4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29" name="Freeform 6">
              <a:extLst>
                <a:ext uri="{FF2B5EF4-FFF2-40B4-BE49-F238E27FC236}">
                  <a16:creationId xmlns:a16="http://schemas.microsoft.com/office/drawing/2014/main" id="{8C30F011-31C7-4FBF-9E57-80E4A53CF60F}"/>
                </a:ext>
              </a:extLst>
            </p:cNvPr>
            <p:cNvSpPr>
              <a:spLocks/>
            </p:cNvSpPr>
            <p:nvPr/>
          </p:nvSpPr>
          <p:spPr bwMode="auto">
            <a:xfrm>
              <a:off x="10066128" y="4616589"/>
              <a:ext cx="211205" cy="153760"/>
            </a:xfrm>
            <a:custGeom>
              <a:avLst/>
              <a:gdLst>
                <a:gd name="T0" fmla="*/ 64 w 80"/>
                <a:gd name="T1" fmla="*/ 0 h 56"/>
                <a:gd name="T2" fmla="*/ 16 w 80"/>
                <a:gd name="T3" fmla="*/ 0 h 56"/>
                <a:gd name="T4" fmla="*/ 0 w 80"/>
                <a:gd name="T5" fmla="*/ 16 h 56"/>
                <a:gd name="T6" fmla="*/ 8 w 80"/>
                <a:gd name="T7" fmla="*/ 16 h 56"/>
                <a:gd name="T8" fmla="*/ 16 w 80"/>
                <a:gd name="T9" fmla="*/ 8 h 56"/>
                <a:gd name="T10" fmla="*/ 64 w 80"/>
                <a:gd name="T11" fmla="*/ 8 h 56"/>
                <a:gd name="T12" fmla="*/ 72 w 80"/>
                <a:gd name="T13" fmla="*/ 16 h 56"/>
                <a:gd name="T14" fmla="*/ 72 w 80"/>
                <a:gd name="T15" fmla="*/ 40 h 56"/>
                <a:gd name="T16" fmla="*/ 64 w 80"/>
                <a:gd name="T17" fmla="*/ 48 h 56"/>
                <a:gd name="T18" fmla="*/ 16 w 80"/>
                <a:gd name="T19" fmla="*/ 48 h 56"/>
                <a:gd name="T20" fmla="*/ 8 w 80"/>
                <a:gd name="T21" fmla="*/ 40 h 56"/>
                <a:gd name="T22" fmla="*/ 0 w 80"/>
                <a:gd name="T23" fmla="*/ 40 h 56"/>
                <a:gd name="T24" fmla="*/ 16 w 80"/>
                <a:gd name="T25" fmla="*/ 56 h 56"/>
                <a:gd name="T26" fmla="*/ 64 w 80"/>
                <a:gd name="T27" fmla="*/ 56 h 56"/>
                <a:gd name="T28" fmla="*/ 80 w 80"/>
                <a:gd name="T29" fmla="*/ 40 h 56"/>
                <a:gd name="T30" fmla="*/ 80 w 80"/>
                <a:gd name="T31" fmla="*/ 16 h 56"/>
                <a:gd name="T32" fmla="*/ 64 w 80"/>
                <a:gd name="T3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64" y="0"/>
                  </a:moveTo>
                  <a:cubicBezTo>
                    <a:pt x="16" y="0"/>
                    <a:pt x="16" y="0"/>
                    <a:pt x="16" y="0"/>
                  </a:cubicBezTo>
                  <a:cubicBezTo>
                    <a:pt x="7" y="0"/>
                    <a:pt x="0" y="7"/>
                    <a:pt x="0" y="16"/>
                  </a:cubicBezTo>
                  <a:cubicBezTo>
                    <a:pt x="8" y="16"/>
                    <a:pt x="8" y="16"/>
                    <a:pt x="8" y="16"/>
                  </a:cubicBezTo>
                  <a:cubicBezTo>
                    <a:pt x="8" y="12"/>
                    <a:pt x="12" y="8"/>
                    <a:pt x="16" y="8"/>
                  </a:cubicBezTo>
                  <a:cubicBezTo>
                    <a:pt x="64" y="8"/>
                    <a:pt x="64" y="8"/>
                    <a:pt x="64" y="8"/>
                  </a:cubicBezTo>
                  <a:cubicBezTo>
                    <a:pt x="68" y="8"/>
                    <a:pt x="72" y="12"/>
                    <a:pt x="72" y="16"/>
                  </a:cubicBezTo>
                  <a:cubicBezTo>
                    <a:pt x="72" y="40"/>
                    <a:pt x="72" y="40"/>
                    <a:pt x="72" y="40"/>
                  </a:cubicBezTo>
                  <a:cubicBezTo>
                    <a:pt x="72" y="44"/>
                    <a:pt x="68" y="48"/>
                    <a:pt x="64" y="48"/>
                  </a:cubicBezTo>
                  <a:cubicBezTo>
                    <a:pt x="16" y="48"/>
                    <a:pt x="16" y="48"/>
                    <a:pt x="16" y="48"/>
                  </a:cubicBezTo>
                  <a:cubicBezTo>
                    <a:pt x="12" y="48"/>
                    <a:pt x="8" y="44"/>
                    <a:pt x="8" y="40"/>
                  </a:cubicBezTo>
                  <a:cubicBezTo>
                    <a:pt x="0" y="40"/>
                    <a:pt x="0" y="40"/>
                    <a:pt x="0" y="40"/>
                  </a:cubicBezTo>
                  <a:cubicBezTo>
                    <a:pt x="0" y="49"/>
                    <a:pt x="7" y="56"/>
                    <a:pt x="16" y="56"/>
                  </a:cubicBezTo>
                  <a:cubicBezTo>
                    <a:pt x="64" y="56"/>
                    <a:pt x="64" y="56"/>
                    <a:pt x="64" y="56"/>
                  </a:cubicBezTo>
                  <a:cubicBezTo>
                    <a:pt x="73" y="56"/>
                    <a:pt x="80" y="49"/>
                    <a:pt x="80" y="40"/>
                  </a:cubicBezTo>
                  <a:cubicBezTo>
                    <a:pt x="80" y="16"/>
                    <a:pt x="80" y="16"/>
                    <a:pt x="80" y="16"/>
                  </a:cubicBezTo>
                  <a:cubicBezTo>
                    <a:pt x="80" y="7"/>
                    <a:pt x="73" y="0"/>
                    <a:pt x="64" y="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3E59BB04-D3DE-4847-A585-ACDBDC7076F7}"/>
                </a:ext>
              </a:extLst>
            </p:cNvPr>
            <p:cNvSpPr/>
            <p:nvPr/>
          </p:nvSpPr>
          <p:spPr bwMode="auto">
            <a:xfrm>
              <a:off x="10427816" y="3591976"/>
              <a:ext cx="1317763" cy="2107615"/>
            </a:xfrm>
            <a:prstGeom prst="rect">
              <a:avLst/>
            </a:prstGeom>
            <a:solidFill>
              <a:srgbClr val="FFFFFF"/>
            </a:solidFill>
            <a:ln w="3175" cap="flat" cmpd="sng" algn="ctr">
              <a:solidFill>
                <a:schemeClr val="bg1">
                  <a:lumMod val="7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Storage</a:t>
              </a:r>
              <a:r>
                <a:rPr kumimoji="0" lang="en-US" sz="14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 resource group</a:t>
              </a:r>
            </a:p>
          </p:txBody>
        </p:sp>
        <p:pic>
          <p:nvPicPr>
            <p:cNvPr id="31" name="Picture 30">
              <a:extLst>
                <a:ext uri="{FF2B5EF4-FFF2-40B4-BE49-F238E27FC236}">
                  <a16:creationId xmlns:a16="http://schemas.microsoft.com/office/drawing/2014/main" id="{368363FE-346F-4D18-BEB1-1626DE060A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4975" y="3753355"/>
              <a:ext cx="707212" cy="716837"/>
            </a:xfrm>
            <a:prstGeom prst="rect">
              <a:avLst/>
            </a:prstGeom>
          </p:spPr>
        </p:pic>
        <p:sp>
          <p:nvSpPr>
            <p:cNvPr id="32" name="Rectangle 31">
              <a:extLst>
                <a:ext uri="{FF2B5EF4-FFF2-40B4-BE49-F238E27FC236}">
                  <a16:creationId xmlns:a16="http://schemas.microsoft.com/office/drawing/2014/main" id="{D04AFD30-C459-4E6B-8E2A-99357E2724B9}"/>
                </a:ext>
              </a:extLst>
            </p:cNvPr>
            <p:cNvSpPr/>
            <p:nvPr/>
          </p:nvSpPr>
          <p:spPr bwMode="auto">
            <a:xfrm>
              <a:off x="8468449" y="3591976"/>
              <a:ext cx="1317763" cy="2107615"/>
            </a:xfrm>
            <a:prstGeom prst="rect">
              <a:avLst/>
            </a:prstGeom>
            <a:solidFill>
              <a:srgbClr val="FFFFFF"/>
            </a:solidFill>
            <a:ln w="3175" cap="flat" cmpd="sng" algn="ctr">
              <a:solidFill>
                <a:schemeClr val="bg1">
                  <a:lumMod val="75000"/>
                </a:schemeClr>
              </a:solidFill>
              <a:prstDash val="solid"/>
              <a:miter lim="800000"/>
              <a:headEnd type="none" w="med" len="med"/>
              <a:tailEnd type="none" w="med" len="med"/>
            </a:ln>
            <a:effectLst/>
          </p:spPr>
          <p:txBody>
            <a:bodyPr rot="0" spcFirstLastPara="0" vertOverflow="overflow" horzOverflow="overflow" vert="horz" wrap="square" lIns="182880" tIns="146304" rIns="9144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Virtual machine </a:t>
              </a:r>
              <a:r>
                <a:rPr kumimoji="0" lang="en-US" sz="14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resource group</a:t>
              </a:r>
            </a:p>
          </p:txBody>
        </p:sp>
        <p:pic>
          <p:nvPicPr>
            <p:cNvPr id="33" name="Picture 32">
              <a:extLst>
                <a:ext uri="{FF2B5EF4-FFF2-40B4-BE49-F238E27FC236}">
                  <a16:creationId xmlns:a16="http://schemas.microsoft.com/office/drawing/2014/main" id="{87EAD709-D217-43A0-AB25-2C60E33FBE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9411" y="3726291"/>
              <a:ext cx="819606" cy="830759"/>
            </a:xfrm>
            <a:prstGeom prst="rect">
              <a:avLst/>
            </a:prstGeom>
          </p:spPr>
        </p:pic>
        <p:sp>
          <p:nvSpPr>
            <p:cNvPr id="34" name="Rectangle 33">
              <a:extLst>
                <a:ext uri="{FF2B5EF4-FFF2-40B4-BE49-F238E27FC236}">
                  <a16:creationId xmlns:a16="http://schemas.microsoft.com/office/drawing/2014/main" id="{7F495C3D-E20B-47EC-A6CF-42A2EBC69BA5}"/>
                </a:ext>
              </a:extLst>
            </p:cNvPr>
            <p:cNvSpPr/>
            <p:nvPr/>
          </p:nvSpPr>
          <p:spPr bwMode="auto">
            <a:xfrm>
              <a:off x="6509084" y="3591976"/>
              <a:ext cx="1317763" cy="2107615"/>
            </a:xfrm>
            <a:prstGeom prst="rect">
              <a:avLst/>
            </a:prstGeom>
            <a:solidFill>
              <a:srgbClr val="FFFFFF"/>
            </a:solidFill>
            <a:ln w="3175" cap="flat" cmpd="sng" algn="ctr">
              <a:solidFill>
                <a:schemeClr val="bg1">
                  <a:lumMod val="7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Web and DB </a:t>
              </a:r>
              <a:r>
                <a:rPr kumimoji="0" lang="en-US" sz="14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resource group</a:t>
              </a:r>
            </a:p>
          </p:txBody>
        </p:sp>
        <p:sp>
          <p:nvSpPr>
            <p:cNvPr id="35" name="Freeform 256">
              <a:extLst>
                <a:ext uri="{FF2B5EF4-FFF2-40B4-BE49-F238E27FC236}">
                  <a16:creationId xmlns:a16="http://schemas.microsoft.com/office/drawing/2014/main" id="{4FEB7B8E-7731-4920-931C-AC46DB721AEF}"/>
                </a:ext>
              </a:extLst>
            </p:cNvPr>
            <p:cNvSpPr>
              <a:spLocks noEditPoints="1"/>
            </p:cNvSpPr>
            <p:nvPr/>
          </p:nvSpPr>
          <p:spPr bwMode="auto">
            <a:xfrm>
              <a:off x="6812125" y="3790309"/>
              <a:ext cx="735447" cy="723791"/>
            </a:xfrm>
            <a:custGeom>
              <a:avLst/>
              <a:gdLst>
                <a:gd name="T0" fmla="*/ 423 w 517"/>
                <a:gd name="T1" fmla="*/ 502 h 502"/>
                <a:gd name="T2" fmla="*/ 161 w 517"/>
                <a:gd name="T3" fmla="*/ 348 h 502"/>
                <a:gd name="T4" fmla="*/ 24 w 517"/>
                <a:gd name="T5" fmla="*/ 158 h 502"/>
                <a:gd name="T6" fmla="*/ 31 w 517"/>
                <a:gd name="T7" fmla="*/ 24 h 502"/>
                <a:gd name="T8" fmla="*/ 94 w 517"/>
                <a:gd name="T9" fmla="*/ 0 h 502"/>
                <a:gd name="T10" fmla="*/ 356 w 517"/>
                <a:gd name="T11" fmla="*/ 154 h 502"/>
                <a:gd name="T12" fmla="*/ 493 w 517"/>
                <a:gd name="T13" fmla="*/ 344 h 502"/>
                <a:gd name="T14" fmla="*/ 486 w 517"/>
                <a:gd name="T15" fmla="*/ 479 h 502"/>
                <a:gd name="T16" fmla="*/ 423 w 517"/>
                <a:gd name="T17" fmla="*/ 502 h 502"/>
                <a:gd name="T18" fmla="*/ 94 w 517"/>
                <a:gd name="T19" fmla="*/ 31 h 502"/>
                <a:gd name="T20" fmla="*/ 53 w 517"/>
                <a:gd name="T21" fmla="*/ 46 h 502"/>
                <a:gd name="T22" fmla="*/ 52 w 517"/>
                <a:gd name="T23" fmla="*/ 147 h 502"/>
                <a:gd name="T24" fmla="*/ 183 w 517"/>
                <a:gd name="T25" fmla="*/ 327 h 502"/>
                <a:gd name="T26" fmla="*/ 423 w 517"/>
                <a:gd name="T27" fmla="*/ 471 h 502"/>
                <a:gd name="T28" fmla="*/ 464 w 517"/>
                <a:gd name="T29" fmla="*/ 457 h 502"/>
                <a:gd name="T30" fmla="*/ 465 w 517"/>
                <a:gd name="T31" fmla="*/ 356 h 502"/>
                <a:gd name="T32" fmla="*/ 334 w 517"/>
                <a:gd name="T33" fmla="*/ 176 h 502"/>
                <a:gd name="T34" fmla="*/ 94 w 517"/>
                <a:gd name="T35" fmla="*/ 3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502">
                  <a:moveTo>
                    <a:pt x="423" y="502"/>
                  </a:moveTo>
                  <a:cubicBezTo>
                    <a:pt x="355" y="502"/>
                    <a:pt x="259" y="446"/>
                    <a:pt x="161" y="348"/>
                  </a:cubicBezTo>
                  <a:cubicBezTo>
                    <a:pt x="95" y="282"/>
                    <a:pt x="47" y="216"/>
                    <a:pt x="24" y="158"/>
                  </a:cubicBezTo>
                  <a:cubicBezTo>
                    <a:pt x="0" y="100"/>
                    <a:pt x="2" y="52"/>
                    <a:pt x="31" y="24"/>
                  </a:cubicBezTo>
                  <a:cubicBezTo>
                    <a:pt x="46" y="8"/>
                    <a:pt x="68" y="0"/>
                    <a:pt x="94" y="0"/>
                  </a:cubicBezTo>
                  <a:cubicBezTo>
                    <a:pt x="162" y="0"/>
                    <a:pt x="258" y="56"/>
                    <a:pt x="356" y="154"/>
                  </a:cubicBezTo>
                  <a:cubicBezTo>
                    <a:pt x="422" y="221"/>
                    <a:pt x="470" y="286"/>
                    <a:pt x="493" y="344"/>
                  </a:cubicBezTo>
                  <a:cubicBezTo>
                    <a:pt x="517" y="402"/>
                    <a:pt x="515" y="450"/>
                    <a:pt x="486" y="479"/>
                  </a:cubicBezTo>
                  <a:cubicBezTo>
                    <a:pt x="471" y="494"/>
                    <a:pt x="449" y="502"/>
                    <a:pt x="423" y="502"/>
                  </a:cubicBezTo>
                  <a:close/>
                  <a:moveTo>
                    <a:pt x="94" y="31"/>
                  </a:moveTo>
                  <a:cubicBezTo>
                    <a:pt x="76" y="31"/>
                    <a:pt x="62" y="36"/>
                    <a:pt x="53" y="46"/>
                  </a:cubicBezTo>
                  <a:cubicBezTo>
                    <a:pt x="34" y="65"/>
                    <a:pt x="33" y="101"/>
                    <a:pt x="52" y="147"/>
                  </a:cubicBezTo>
                  <a:cubicBezTo>
                    <a:pt x="74" y="201"/>
                    <a:pt x="119" y="263"/>
                    <a:pt x="183" y="327"/>
                  </a:cubicBezTo>
                  <a:cubicBezTo>
                    <a:pt x="274" y="417"/>
                    <a:pt x="364" y="471"/>
                    <a:pt x="423" y="471"/>
                  </a:cubicBezTo>
                  <a:cubicBezTo>
                    <a:pt x="441" y="471"/>
                    <a:pt x="455" y="467"/>
                    <a:pt x="464" y="457"/>
                  </a:cubicBezTo>
                  <a:cubicBezTo>
                    <a:pt x="483" y="438"/>
                    <a:pt x="484" y="402"/>
                    <a:pt x="465" y="356"/>
                  </a:cubicBezTo>
                  <a:cubicBezTo>
                    <a:pt x="443" y="302"/>
                    <a:pt x="398" y="240"/>
                    <a:pt x="334" y="176"/>
                  </a:cubicBezTo>
                  <a:cubicBezTo>
                    <a:pt x="243" y="85"/>
                    <a:pt x="153" y="31"/>
                    <a:pt x="94" y="31"/>
                  </a:cubicBezTo>
                  <a:close/>
                </a:path>
              </a:pathLst>
            </a:custGeom>
            <a:solidFill>
              <a:srgbClr val="D8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36" name="Freeform 257">
              <a:extLst>
                <a:ext uri="{FF2B5EF4-FFF2-40B4-BE49-F238E27FC236}">
                  <a16:creationId xmlns:a16="http://schemas.microsoft.com/office/drawing/2014/main" id="{83CF4C01-D394-445E-9494-71C02D95ADFE}"/>
                </a:ext>
              </a:extLst>
            </p:cNvPr>
            <p:cNvSpPr>
              <a:spLocks noEditPoints="1"/>
            </p:cNvSpPr>
            <p:nvPr/>
          </p:nvSpPr>
          <p:spPr bwMode="auto">
            <a:xfrm>
              <a:off x="6812125" y="3790309"/>
              <a:ext cx="735447" cy="723791"/>
            </a:xfrm>
            <a:custGeom>
              <a:avLst/>
              <a:gdLst>
                <a:gd name="T0" fmla="*/ 94 w 517"/>
                <a:gd name="T1" fmla="*/ 502 h 502"/>
                <a:gd name="T2" fmla="*/ 31 w 517"/>
                <a:gd name="T3" fmla="*/ 479 h 502"/>
                <a:gd name="T4" fmla="*/ 24 w 517"/>
                <a:gd name="T5" fmla="*/ 344 h 502"/>
                <a:gd name="T6" fmla="*/ 161 w 517"/>
                <a:gd name="T7" fmla="*/ 154 h 502"/>
                <a:gd name="T8" fmla="*/ 423 w 517"/>
                <a:gd name="T9" fmla="*/ 0 h 502"/>
                <a:gd name="T10" fmla="*/ 486 w 517"/>
                <a:gd name="T11" fmla="*/ 24 h 502"/>
                <a:gd name="T12" fmla="*/ 493 w 517"/>
                <a:gd name="T13" fmla="*/ 158 h 502"/>
                <a:gd name="T14" fmla="*/ 356 w 517"/>
                <a:gd name="T15" fmla="*/ 348 h 502"/>
                <a:gd name="T16" fmla="*/ 94 w 517"/>
                <a:gd name="T17" fmla="*/ 502 h 502"/>
                <a:gd name="T18" fmla="*/ 423 w 517"/>
                <a:gd name="T19" fmla="*/ 31 h 502"/>
                <a:gd name="T20" fmla="*/ 183 w 517"/>
                <a:gd name="T21" fmla="*/ 176 h 502"/>
                <a:gd name="T22" fmla="*/ 52 w 517"/>
                <a:gd name="T23" fmla="*/ 356 h 502"/>
                <a:gd name="T24" fmla="*/ 53 w 517"/>
                <a:gd name="T25" fmla="*/ 457 h 502"/>
                <a:gd name="T26" fmla="*/ 94 w 517"/>
                <a:gd name="T27" fmla="*/ 471 h 502"/>
                <a:gd name="T28" fmla="*/ 334 w 517"/>
                <a:gd name="T29" fmla="*/ 327 h 502"/>
                <a:gd name="T30" fmla="*/ 465 w 517"/>
                <a:gd name="T31" fmla="*/ 147 h 502"/>
                <a:gd name="T32" fmla="*/ 464 w 517"/>
                <a:gd name="T33" fmla="*/ 46 h 502"/>
                <a:gd name="T34" fmla="*/ 423 w 517"/>
                <a:gd name="T35" fmla="*/ 3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502">
                  <a:moveTo>
                    <a:pt x="94" y="502"/>
                  </a:moveTo>
                  <a:cubicBezTo>
                    <a:pt x="68" y="502"/>
                    <a:pt x="46" y="494"/>
                    <a:pt x="31" y="479"/>
                  </a:cubicBezTo>
                  <a:cubicBezTo>
                    <a:pt x="2" y="450"/>
                    <a:pt x="0" y="402"/>
                    <a:pt x="24" y="344"/>
                  </a:cubicBezTo>
                  <a:cubicBezTo>
                    <a:pt x="47" y="286"/>
                    <a:pt x="95" y="221"/>
                    <a:pt x="161" y="154"/>
                  </a:cubicBezTo>
                  <a:cubicBezTo>
                    <a:pt x="259" y="56"/>
                    <a:pt x="355" y="0"/>
                    <a:pt x="423" y="0"/>
                  </a:cubicBezTo>
                  <a:cubicBezTo>
                    <a:pt x="449" y="0"/>
                    <a:pt x="471" y="8"/>
                    <a:pt x="486" y="24"/>
                  </a:cubicBezTo>
                  <a:cubicBezTo>
                    <a:pt x="515" y="52"/>
                    <a:pt x="517" y="100"/>
                    <a:pt x="493" y="158"/>
                  </a:cubicBezTo>
                  <a:cubicBezTo>
                    <a:pt x="470" y="216"/>
                    <a:pt x="422" y="282"/>
                    <a:pt x="356" y="348"/>
                  </a:cubicBezTo>
                  <a:cubicBezTo>
                    <a:pt x="258" y="446"/>
                    <a:pt x="162" y="502"/>
                    <a:pt x="94" y="502"/>
                  </a:cubicBezTo>
                  <a:close/>
                  <a:moveTo>
                    <a:pt x="423" y="31"/>
                  </a:moveTo>
                  <a:cubicBezTo>
                    <a:pt x="364" y="31"/>
                    <a:pt x="274" y="85"/>
                    <a:pt x="183" y="176"/>
                  </a:cubicBezTo>
                  <a:cubicBezTo>
                    <a:pt x="119" y="240"/>
                    <a:pt x="74" y="302"/>
                    <a:pt x="52" y="356"/>
                  </a:cubicBezTo>
                  <a:cubicBezTo>
                    <a:pt x="33" y="402"/>
                    <a:pt x="34" y="438"/>
                    <a:pt x="53" y="457"/>
                  </a:cubicBezTo>
                  <a:cubicBezTo>
                    <a:pt x="62" y="467"/>
                    <a:pt x="76" y="471"/>
                    <a:pt x="94" y="471"/>
                  </a:cubicBezTo>
                  <a:cubicBezTo>
                    <a:pt x="153" y="471"/>
                    <a:pt x="243" y="417"/>
                    <a:pt x="334" y="327"/>
                  </a:cubicBezTo>
                  <a:cubicBezTo>
                    <a:pt x="398" y="263"/>
                    <a:pt x="443" y="201"/>
                    <a:pt x="465" y="147"/>
                  </a:cubicBezTo>
                  <a:cubicBezTo>
                    <a:pt x="484" y="101"/>
                    <a:pt x="483" y="65"/>
                    <a:pt x="464" y="46"/>
                  </a:cubicBezTo>
                  <a:cubicBezTo>
                    <a:pt x="455" y="36"/>
                    <a:pt x="441" y="31"/>
                    <a:pt x="423" y="31"/>
                  </a:cubicBezTo>
                  <a:close/>
                </a:path>
              </a:pathLst>
            </a:custGeom>
            <a:solidFill>
              <a:srgbClr val="9899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pic>
          <p:nvPicPr>
            <p:cNvPr id="37" name="Picture 36">
              <a:extLst>
                <a:ext uri="{FF2B5EF4-FFF2-40B4-BE49-F238E27FC236}">
                  <a16:creationId xmlns:a16="http://schemas.microsoft.com/office/drawing/2014/main" id="{103987C5-AB05-43DF-912C-E3BD3A80EF3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54984" y="4027569"/>
              <a:ext cx="229579" cy="235958"/>
            </a:xfrm>
            <a:prstGeom prst="rect">
              <a:avLst/>
            </a:prstGeom>
          </p:spPr>
        </p:pic>
      </p:grpSp>
      <p:sp>
        <p:nvSpPr>
          <p:cNvPr id="3" name="Rectangle 2">
            <a:extLst>
              <a:ext uri="{FF2B5EF4-FFF2-40B4-BE49-F238E27FC236}">
                <a16:creationId xmlns:a16="http://schemas.microsoft.com/office/drawing/2014/main" id="{F4DE8C21-D3A8-40BD-96CA-9D69A7AF1A53}"/>
              </a:ext>
            </a:extLst>
          </p:cNvPr>
          <p:cNvSpPr/>
          <p:nvPr/>
        </p:nvSpPr>
        <p:spPr>
          <a:xfrm>
            <a:off x="584885" y="5677583"/>
            <a:ext cx="11129319" cy="954107"/>
          </a:xfrm>
          <a:prstGeom prst="rect">
            <a:avLst/>
          </a:prstGeom>
        </p:spPr>
        <p:txBody>
          <a:bodyPr wrap="square">
            <a:spAutoFit/>
          </a:bodyPr>
          <a:lstStyle/>
          <a:p>
            <a:r>
              <a:rPr lang="en-US" b="0" i="0" u="none" strike="noStrike" dirty="0">
                <a:solidFill>
                  <a:schemeClr val="accent3"/>
                </a:solidFill>
                <a:effectLst/>
                <a:latin typeface="Segoe UI VSS (Regular)"/>
              </a:rPr>
              <a:t>✔️</a:t>
            </a:r>
            <a:r>
              <a:rPr lang="en-US" b="0" i="0" u="none" strike="noStrike" dirty="0">
                <a:effectLst/>
                <a:latin typeface="Segoe UI VSS (Regular)"/>
              </a:rPr>
              <a:t> </a:t>
            </a:r>
            <a:r>
              <a:rPr lang="en-US" sz="2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By scoping permissions to a resource group, you can add/remove and modify resources easily</a:t>
            </a:r>
          </a:p>
        </p:txBody>
      </p:sp>
    </p:spTree>
    <p:extLst>
      <p:ext uri="{BB962C8B-B14F-4D97-AF65-F5344CB8AC3E}">
        <p14:creationId xmlns:p14="http://schemas.microsoft.com/office/powerpoint/2010/main" val="362281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630F1-5051-4E93-9C87-3C53BC5E769F}"/>
              </a:ext>
            </a:extLst>
          </p:cNvPr>
          <p:cNvSpPr>
            <a:spLocks noGrp="1"/>
          </p:cNvSpPr>
          <p:nvPr>
            <p:ph type="title"/>
          </p:nvPr>
        </p:nvSpPr>
        <p:spPr>
          <a:xfrm>
            <a:off x="588263" y="457200"/>
            <a:ext cx="11018520" cy="553998"/>
          </a:xfrm>
        </p:spPr>
        <p:txBody>
          <a:bodyPr/>
          <a:lstStyle/>
          <a:p>
            <a:r>
              <a:rPr lang="en-US" b="1" dirty="0"/>
              <a:t>Resource Manager Locks</a:t>
            </a:r>
          </a:p>
        </p:txBody>
      </p:sp>
      <p:sp>
        <p:nvSpPr>
          <p:cNvPr id="3" name="Text Placeholder 2">
            <a:extLst>
              <a:ext uri="{FF2B5EF4-FFF2-40B4-BE49-F238E27FC236}">
                <a16:creationId xmlns:a16="http://schemas.microsoft.com/office/drawing/2014/main" id="{482C891D-307E-4D2E-9096-D2722E623048}"/>
              </a:ext>
            </a:extLst>
          </p:cNvPr>
          <p:cNvSpPr>
            <a:spLocks noGrp="1"/>
          </p:cNvSpPr>
          <p:nvPr>
            <p:ph type="body" sz="quarter" idx="10"/>
          </p:nvPr>
        </p:nvSpPr>
        <p:spPr>
          <a:xfrm>
            <a:off x="588263" y="1576185"/>
            <a:ext cx="4705466" cy="3705630"/>
          </a:xfrm>
        </p:spPr>
        <p:txBody>
          <a:bodyPr/>
          <a:lstStyle/>
          <a:p>
            <a:pPr algn="just"/>
            <a:r>
              <a:rPr lang="en-US" dirty="0"/>
              <a:t>Associate the lock with a subscription, resource group, or resource</a:t>
            </a:r>
          </a:p>
          <a:p>
            <a:pPr algn="just"/>
            <a:r>
              <a:rPr lang="en-US" dirty="0"/>
              <a:t>Locks are inherited by child resources</a:t>
            </a:r>
          </a:p>
          <a:p>
            <a:pPr lvl="0" algn="just"/>
            <a:r>
              <a:rPr lang="en-US" dirty="0"/>
              <a:t>Read-Only locks prevent any changes to the resource</a:t>
            </a:r>
          </a:p>
          <a:p>
            <a:pPr lvl="0" algn="just"/>
            <a:r>
              <a:rPr lang="en-US" dirty="0"/>
              <a:t>Delete locks prevent deletion</a:t>
            </a:r>
          </a:p>
        </p:txBody>
      </p:sp>
      <p:pic>
        <p:nvPicPr>
          <p:cNvPr id="4" name="Picture 4" descr="Screenshot of the Management locks page. In the Settings options, Locks are highlighted and in the Add Lock page, the Lock type, Ready-only, and Delete option are displayed and highlighted.">
            <a:extLst>
              <a:ext uri="{FF2B5EF4-FFF2-40B4-BE49-F238E27FC236}">
                <a16:creationId xmlns:a16="http://schemas.microsoft.com/office/drawing/2014/main" id="{D99D5D1D-00B0-48AA-B1A5-F7FC72D93512}"/>
              </a:ext>
            </a:extLst>
          </p:cNvPr>
          <p:cNvPicPr>
            <a:picLocks noChangeAspect="1"/>
          </p:cNvPicPr>
          <p:nvPr/>
        </p:nvPicPr>
        <p:blipFill>
          <a:blip r:embed="rId3"/>
          <a:stretch>
            <a:fillRect/>
          </a:stretch>
        </p:blipFill>
        <p:spPr>
          <a:xfrm>
            <a:off x="5655910" y="1643188"/>
            <a:ext cx="6065033" cy="3705630"/>
          </a:xfrm>
          <a:prstGeom prst="rect">
            <a:avLst/>
          </a:prstGeom>
        </p:spPr>
      </p:pic>
    </p:spTree>
    <p:extLst>
      <p:ext uri="{BB962C8B-B14F-4D97-AF65-F5344CB8AC3E}">
        <p14:creationId xmlns:p14="http://schemas.microsoft.com/office/powerpoint/2010/main" val="142697423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630F1-5051-4E93-9C87-3C53BC5E769F}"/>
              </a:ext>
            </a:extLst>
          </p:cNvPr>
          <p:cNvSpPr>
            <a:spLocks noGrp="1"/>
          </p:cNvSpPr>
          <p:nvPr>
            <p:ph type="title"/>
          </p:nvPr>
        </p:nvSpPr>
        <p:spPr>
          <a:xfrm>
            <a:off x="588263" y="457200"/>
            <a:ext cx="11018520" cy="553998"/>
          </a:xfrm>
        </p:spPr>
        <p:txBody>
          <a:bodyPr/>
          <a:lstStyle/>
          <a:p>
            <a:r>
              <a:rPr lang="en-US" b="1" dirty="0"/>
              <a:t>Moving Resources</a:t>
            </a:r>
          </a:p>
        </p:txBody>
      </p:sp>
      <p:sp>
        <p:nvSpPr>
          <p:cNvPr id="3" name="Text Placeholder 2">
            <a:extLst>
              <a:ext uri="{FF2B5EF4-FFF2-40B4-BE49-F238E27FC236}">
                <a16:creationId xmlns:a16="http://schemas.microsoft.com/office/drawing/2014/main" id="{482C891D-307E-4D2E-9096-D2722E623048}"/>
              </a:ext>
            </a:extLst>
          </p:cNvPr>
          <p:cNvSpPr>
            <a:spLocks noGrp="1"/>
          </p:cNvSpPr>
          <p:nvPr>
            <p:ph type="body" sz="quarter" idx="10"/>
          </p:nvPr>
        </p:nvSpPr>
        <p:spPr>
          <a:xfrm>
            <a:off x="584200" y="4373134"/>
            <a:ext cx="11018520" cy="1809726"/>
          </a:xfrm>
        </p:spPr>
        <p:txBody>
          <a:bodyPr/>
          <a:lstStyle/>
          <a:p>
            <a:r>
              <a:rPr lang="en-US" dirty="0"/>
              <a:t>When moving resources, both the source group and the target group are locked during the operation</a:t>
            </a:r>
          </a:p>
          <a:p>
            <a:pPr lvl="0"/>
            <a:r>
              <a:rPr lang="en-US" dirty="0"/>
              <a:t>Services that cannot be moved: AD Domain Services, ExpressRoute, and Site Recovery. Other restrictions apply. </a:t>
            </a:r>
          </a:p>
        </p:txBody>
      </p:sp>
      <p:pic>
        <p:nvPicPr>
          <p:cNvPr id="5" name="Picture 4" descr="Diagram showing how 2 subscriptions: Subscription 1 with two resource groups and Subscription 1 with one resource groups. A resource (in this case a VM) is shown in Resource Group 1 in Subscription 1, with arrows pointing to both Resource Group 2 and the resource group in Subscription 2. This shows that resources can be moved to either a new subscription or a new resource group in the same subscription.">
            <a:extLst>
              <a:ext uri="{FF2B5EF4-FFF2-40B4-BE49-F238E27FC236}">
                <a16:creationId xmlns:a16="http://schemas.microsoft.com/office/drawing/2014/main" id="{1B315358-8ECD-4A90-B9AB-E02872A0540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403597" y="1435100"/>
            <a:ext cx="6802252" cy="2412505"/>
          </a:xfrm>
          <a:prstGeom prst="rect">
            <a:avLst/>
          </a:prstGeom>
          <a:noFill/>
        </p:spPr>
      </p:pic>
      <p:pic>
        <p:nvPicPr>
          <p:cNvPr id="4" name="Picture 3" descr="Screenshot of the Move menu. Two choices are shown: Move to another resource group and Move to another subscription. ">
            <a:extLst>
              <a:ext uri="{FF2B5EF4-FFF2-40B4-BE49-F238E27FC236}">
                <a16:creationId xmlns:a16="http://schemas.microsoft.com/office/drawing/2014/main" id="{7E6DA282-8BE0-4F78-A5A4-98ADFB1CC929}"/>
              </a:ext>
            </a:extLst>
          </p:cNvPr>
          <p:cNvPicPr>
            <a:picLocks noChangeAspect="1"/>
          </p:cNvPicPr>
          <p:nvPr/>
        </p:nvPicPr>
        <p:blipFill>
          <a:blip r:embed="rId4"/>
          <a:stretch>
            <a:fillRect/>
          </a:stretch>
        </p:blipFill>
        <p:spPr>
          <a:xfrm>
            <a:off x="8872289" y="2019300"/>
            <a:ext cx="1952625" cy="1076325"/>
          </a:xfrm>
          <a:prstGeom prst="rect">
            <a:avLst/>
          </a:prstGeom>
        </p:spPr>
      </p:pic>
    </p:spTree>
    <p:extLst>
      <p:ext uri="{BB962C8B-B14F-4D97-AF65-F5344CB8AC3E}">
        <p14:creationId xmlns:p14="http://schemas.microsoft.com/office/powerpoint/2010/main" val="78778282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DCC16-9BE8-43A4-8824-D328950A1389}"/>
              </a:ext>
            </a:extLst>
          </p:cNvPr>
          <p:cNvSpPr>
            <a:spLocks noGrp="1"/>
          </p:cNvSpPr>
          <p:nvPr>
            <p:ph type="title"/>
          </p:nvPr>
        </p:nvSpPr>
        <p:spPr/>
        <p:txBody>
          <a:bodyPr/>
          <a:lstStyle/>
          <a:p>
            <a:r>
              <a:rPr lang="en-US" dirty="0">
                <a:cs typeface="Segoe UI"/>
              </a:rPr>
              <a:t>Azure AD Concepts</a:t>
            </a:r>
            <a:endParaRPr lang="en-US" dirty="0"/>
          </a:p>
        </p:txBody>
      </p:sp>
      <p:graphicFrame>
        <p:nvGraphicFramePr>
          <p:cNvPr id="6" name="Table 6">
            <a:extLst>
              <a:ext uri="{FF2B5EF4-FFF2-40B4-BE49-F238E27FC236}">
                <a16:creationId xmlns:a16="http://schemas.microsoft.com/office/drawing/2014/main" id="{00E6254F-351D-4B78-84FE-1203EA307AD8}"/>
              </a:ext>
            </a:extLst>
          </p:cNvPr>
          <p:cNvGraphicFramePr>
            <a:graphicFrameLocks noGrp="1"/>
          </p:cNvGraphicFramePr>
          <p:nvPr>
            <p:extLst>
              <p:ext uri="{D42A27DB-BD31-4B8C-83A1-F6EECF244321}">
                <p14:modId xmlns:p14="http://schemas.microsoft.com/office/powerpoint/2010/main" val="2297667683"/>
              </p:ext>
            </p:extLst>
          </p:nvPr>
        </p:nvGraphicFramePr>
        <p:xfrm>
          <a:off x="567612" y="1391816"/>
          <a:ext cx="10442463" cy="4129434"/>
        </p:xfrm>
        <a:graphic>
          <a:graphicData uri="http://schemas.openxmlformats.org/drawingml/2006/table">
            <a:tbl>
              <a:tblPr firstRow="1" bandRow="1">
                <a:tableStyleId>{5C22544A-7EE6-4342-B048-85BDC9FD1C3A}</a:tableStyleId>
              </a:tblPr>
              <a:tblGrid>
                <a:gridCol w="2952150">
                  <a:extLst>
                    <a:ext uri="{9D8B030D-6E8A-4147-A177-3AD203B41FA5}">
                      <a16:colId xmlns:a16="http://schemas.microsoft.com/office/drawing/2014/main" val="1289156279"/>
                    </a:ext>
                  </a:extLst>
                </a:gridCol>
                <a:gridCol w="7490313">
                  <a:extLst>
                    <a:ext uri="{9D8B030D-6E8A-4147-A177-3AD203B41FA5}">
                      <a16:colId xmlns:a16="http://schemas.microsoft.com/office/drawing/2014/main" val="2759990731"/>
                    </a:ext>
                  </a:extLst>
                </a:gridCol>
              </a:tblGrid>
              <a:tr h="396551">
                <a:tc>
                  <a:txBody>
                    <a:bodyPr/>
                    <a:lstStyle/>
                    <a:p>
                      <a:pPr algn="ctr"/>
                      <a:r>
                        <a:rPr lang="en-US" b="0" dirty="0"/>
                        <a:t>Concept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0" dirty="0"/>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7835809"/>
                  </a:ext>
                </a:extLst>
              </a:tr>
              <a:tr h="466530">
                <a:tc>
                  <a:txBody>
                    <a:bodyPr/>
                    <a:lstStyle/>
                    <a:p>
                      <a:r>
                        <a:rPr lang="en-US" dirty="0"/>
                        <a:t>Identity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buNone/>
                      </a:pPr>
                      <a:r>
                        <a:rPr lang="en-US" sz="1800" b="0" i="0" u="none" strike="noStrike" noProof="0" dirty="0">
                          <a:latin typeface="Segoe UI"/>
                        </a:rPr>
                        <a:t>An object that can be authenticated.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88139117"/>
                  </a:ext>
                </a:extLst>
              </a:tr>
              <a:tr h="482081">
                <a:tc>
                  <a:txBody>
                    <a:bodyPr/>
                    <a:lstStyle/>
                    <a:p>
                      <a:r>
                        <a:rPr lang="en-US" dirty="0"/>
                        <a:t>Account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buNone/>
                      </a:pPr>
                      <a:r>
                        <a:rPr lang="en-US" sz="1800" b="0" i="0" u="none" strike="noStrike" noProof="0" dirty="0">
                          <a:latin typeface="Segoe UI"/>
                        </a:rPr>
                        <a:t>An identity that has data associated with it.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58439219"/>
                  </a:ext>
                </a:extLst>
              </a:tr>
              <a:tr h="614896">
                <a:tc>
                  <a:txBody>
                    <a:bodyPr/>
                    <a:lstStyle/>
                    <a:p>
                      <a:r>
                        <a:rPr lang="en-US" dirty="0"/>
                        <a:t>Azure AD Account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buNone/>
                      </a:pPr>
                      <a:r>
                        <a:rPr lang="en-US" sz="1800" b="0" i="0" u="none" strike="noStrike" noProof="0" dirty="0">
                          <a:latin typeface="Segoe UI"/>
                        </a:rPr>
                        <a:t>An identity created through Azure AD or another Microsoft cloud service.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98512727"/>
                  </a:ext>
                </a:extLst>
              </a:tr>
              <a:tr h="660026">
                <a:tc>
                  <a:txBody>
                    <a:bodyPr/>
                    <a:lstStyle/>
                    <a:p>
                      <a:r>
                        <a:rPr lang="en-US" dirty="0"/>
                        <a:t>Azure tenant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buNone/>
                      </a:pPr>
                      <a:r>
                        <a:rPr lang="en-US" sz="1800" b="0" i="0" u="none" strike="noStrike" noProof="0" dirty="0">
                          <a:latin typeface="Segoe UI"/>
                        </a:rPr>
                        <a:t>A dedicated and trusted instance of Azure AD that's automatically created when your organization signs up for a Microsoft cloud service subscription.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2684497"/>
                  </a:ext>
                </a:extLst>
              </a:tr>
              <a:tr h="614896">
                <a:tc>
                  <a:txBody>
                    <a:bodyPr/>
                    <a:lstStyle/>
                    <a:p>
                      <a:pPr lvl="0">
                        <a:buNone/>
                      </a:pPr>
                      <a:r>
                        <a:rPr lang="en-US" dirty="0"/>
                        <a:t>Azure AD directory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buNone/>
                      </a:pPr>
                      <a:r>
                        <a:rPr lang="en-US" sz="1800" b="0" i="0" u="none" strike="noStrike" noProof="0" dirty="0"/>
                        <a:t>Each Azure tenant has a dedicated and trusted Azure AD directory. </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38446895"/>
                  </a:ext>
                </a:extLst>
              </a:tr>
              <a:tr h="614896">
                <a:tc>
                  <a:txBody>
                    <a:bodyPr/>
                    <a:lstStyle/>
                    <a:p>
                      <a:pPr lvl="0">
                        <a:buNone/>
                      </a:pPr>
                      <a:r>
                        <a:rPr lang="en-US" dirty="0"/>
                        <a:t>User subscription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buNone/>
                      </a:pPr>
                      <a:r>
                        <a:rPr lang="en-US" sz="1800" b="0" i="0" u="none" strike="noStrike" noProof="0" dirty="0">
                          <a:latin typeface="Segoe UI"/>
                        </a:rPr>
                        <a:t>Used to pay for Azure cloud services. </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62493009"/>
                  </a:ext>
                </a:extLst>
              </a:tr>
            </a:tbl>
          </a:graphicData>
        </a:graphic>
      </p:graphicFrame>
    </p:spTree>
    <p:extLst>
      <p:ext uri="{BB962C8B-B14F-4D97-AF65-F5344CB8AC3E}">
        <p14:creationId xmlns:p14="http://schemas.microsoft.com/office/powerpoint/2010/main" val="2137074036"/>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A89E4-1853-490B-B6C5-8A412B615407}"/>
              </a:ext>
            </a:extLst>
          </p:cNvPr>
          <p:cNvSpPr>
            <a:spLocks noGrp="1"/>
          </p:cNvSpPr>
          <p:nvPr>
            <p:ph type="title"/>
          </p:nvPr>
        </p:nvSpPr>
        <p:spPr/>
        <p:txBody>
          <a:bodyPr/>
          <a:lstStyle/>
          <a:p>
            <a:r>
              <a:rPr lang="en-US" dirty="0">
                <a:cs typeface="Segoe UI"/>
              </a:rPr>
              <a:t>Removing Resources and Resource Groups</a:t>
            </a:r>
            <a:endParaRPr lang="en-US" dirty="0"/>
          </a:p>
        </p:txBody>
      </p:sp>
      <p:sp>
        <p:nvSpPr>
          <p:cNvPr id="3" name="Text Placeholder 2">
            <a:extLst>
              <a:ext uri="{FF2B5EF4-FFF2-40B4-BE49-F238E27FC236}">
                <a16:creationId xmlns:a16="http://schemas.microsoft.com/office/drawing/2014/main" id="{C8BFB2CD-047D-4187-BA07-160D28C4F5F7}"/>
              </a:ext>
            </a:extLst>
          </p:cNvPr>
          <p:cNvSpPr>
            <a:spLocks noGrp="1"/>
          </p:cNvSpPr>
          <p:nvPr>
            <p:ph type="body" sz="quarter" idx="10"/>
          </p:nvPr>
        </p:nvSpPr>
        <p:spPr>
          <a:xfrm>
            <a:off x="584200" y="1435497"/>
            <a:ext cx="11018520" cy="1982081"/>
          </a:xfrm>
        </p:spPr>
        <p:txBody>
          <a:bodyPr vert="horz" wrap="square" lIns="0" tIns="0" rIns="0" bIns="0" rtlCol="0" anchor="t">
            <a:spAutoFit/>
          </a:bodyPr>
          <a:lstStyle/>
          <a:p>
            <a:r>
              <a:rPr lang="en-US" dirty="0">
                <a:latin typeface="Segoe UI Semilight"/>
                <a:cs typeface="Segoe UI Semilight"/>
              </a:rPr>
              <a:t>Remove Azure resources that you no longer use</a:t>
            </a:r>
          </a:p>
          <a:p>
            <a:r>
              <a:rPr lang="en-US" dirty="0">
                <a:latin typeface="Segoe UI Semilight"/>
                <a:cs typeface="Segoe UI Semilight"/>
              </a:rPr>
              <a:t>Ensures you will not see unexpected charges</a:t>
            </a:r>
          </a:p>
          <a:p>
            <a:r>
              <a:rPr lang="en-US" dirty="0">
                <a:latin typeface="Segoe UI Semilight"/>
                <a:cs typeface="Segoe UI Semilight"/>
              </a:rPr>
              <a:t>Remove individual resources or remove the resource group</a:t>
            </a:r>
          </a:p>
          <a:p>
            <a:endParaRPr lang="en-US" dirty="0"/>
          </a:p>
        </p:txBody>
      </p:sp>
      <p:pic>
        <p:nvPicPr>
          <p:cNvPr id="4" name="Picture 4" descr="A resource group with resource. The Delete individual resource portal page is displayed. ">
            <a:extLst>
              <a:ext uri="{FF2B5EF4-FFF2-40B4-BE49-F238E27FC236}">
                <a16:creationId xmlns:a16="http://schemas.microsoft.com/office/drawing/2014/main" id="{064EE80C-DEB8-44CB-A490-FD204B969975}"/>
              </a:ext>
            </a:extLst>
          </p:cNvPr>
          <p:cNvPicPr>
            <a:picLocks noChangeAspect="1"/>
          </p:cNvPicPr>
          <p:nvPr/>
        </p:nvPicPr>
        <p:blipFill>
          <a:blip r:embed="rId2"/>
          <a:stretch>
            <a:fillRect/>
          </a:stretch>
        </p:blipFill>
        <p:spPr>
          <a:xfrm>
            <a:off x="782216" y="3276990"/>
            <a:ext cx="10005526" cy="2325653"/>
          </a:xfrm>
          <a:prstGeom prst="rect">
            <a:avLst/>
          </a:prstGeom>
        </p:spPr>
      </p:pic>
      <p:pic>
        <p:nvPicPr>
          <p:cNvPr id="6" name="Picture 6" descr="A close up of a logo&#10;&#10;Description generated with very high confidence">
            <a:extLst>
              <a:ext uri="{FF2B5EF4-FFF2-40B4-BE49-F238E27FC236}">
                <a16:creationId xmlns:a16="http://schemas.microsoft.com/office/drawing/2014/main" id="{BC5885DE-628B-4E58-A679-F92A799E6DED}"/>
              </a:ext>
            </a:extLst>
          </p:cNvPr>
          <p:cNvPicPr>
            <a:picLocks noChangeAspect="1"/>
          </p:cNvPicPr>
          <p:nvPr/>
        </p:nvPicPr>
        <p:blipFill>
          <a:blip r:embed="rId3"/>
          <a:stretch>
            <a:fillRect/>
          </a:stretch>
        </p:blipFill>
        <p:spPr>
          <a:xfrm>
            <a:off x="712236" y="5577214"/>
            <a:ext cx="10075506" cy="524389"/>
          </a:xfrm>
          <a:prstGeom prst="rect">
            <a:avLst/>
          </a:prstGeom>
        </p:spPr>
      </p:pic>
    </p:spTree>
    <p:extLst>
      <p:ext uri="{BB962C8B-B14F-4D97-AF65-F5344CB8AC3E}">
        <p14:creationId xmlns:p14="http://schemas.microsoft.com/office/powerpoint/2010/main" val="27866124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tx1"/>
                </a:solidFill>
              </a:rPr>
              <a:t>Resource Limits</a:t>
            </a:r>
          </a:p>
        </p:txBody>
      </p:sp>
      <p:sp>
        <p:nvSpPr>
          <p:cNvPr id="6" name="Text Placeholder 5"/>
          <p:cNvSpPr>
            <a:spLocks noGrp="1"/>
          </p:cNvSpPr>
          <p:nvPr>
            <p:ph type="body" sz="quarter" idx="10"/>
          </p:nvPr>
        </p:nvSpPr>
        <p:spPr>
          <a:xfrm>
            <a:off x="584200" y="4340724"/>
            <a:ext cx="11018520" cy="1895904"/>
          </a:xfrm>
        </p:spPr>
        <p:txBody>
          <a:bodyPr vert="horz" wrap="square" lIns="0" tIns="0" rIns="0" bIns="0" rtlCol="0" anchor="t">
            <a:spAutoFit/>
          </a:bodyPr>
          <a:lstStyle/>
          <a:p>
            <a:r>
              <a:rPr lang="en-US" dirty="0">
                <a:latin typeface="Segoe UI Semilight"/>
                <a:cs typeface="Segoe UI Semilight"/>
              </a:rPr>
              <a:t>Resources have a default limit also known as quota</a:t>
            </a:r>
            <a:endParaRPr lang="en-US" dirty="0"/>
          </a:p>
          <a:p>
            <a:r>
              <a:rPr lang="en-US" dirty="0"/>
              <a:t>Helpful to track current usage, and plan for future use</a:t>
            </a:r>
          </a:p>
          <a:p>
            <a:r>
              <a:rPr lang="en-US" dirty="0">
                <a:latin typeface="Segoe UI Semilight"/>
                <a:cs typeface="Segoe UI Semilight"/>
              </a:rPr>
              <a:t>You can open a free support case to increase limits to published maximums</a:t>
            </a:r>
            <a:endParaRPr lang="en-US" dirty="0"/>
          </a:p>
        </p:txBody>
      </p:sp>
      <p:pic>
        <p:nvPicPr>
          <p:cNvPr id="2" name="Picture 2" descr="Screenshot of the Subscription usage and quotas page. It shows quotas for Network Watchers, Public IP Addresses, Route Tables, and Virtual Networks by their location with the usage numbers by percent used and number of resources.">
            <a:extLst>
              <a:ext uri="{FF2B5EF4-FFF2-40B4-BE49-F238E27FC236}">
                <a16:creationId xmlns:a16="http://schemas.microsoft.com/office/drawing/2014/main" id="{49B9EB0A-77E8-4391-B117-AB32AB9FBEC5}"/>
              </a:ext>
            </a:extLst>
          </p:cNvPr>
          <p:cNvPicPr>
            <a:picLocks noChangeAspect="1"/>
          </p:cNvPicPr>
          <p:nvPr/>
        </p:nvPicPr>
        <p:blipFill>
          <a:blip r:embed="rId3"/>
          <a:stretch>
            <a:fillRect/>
          </a:stretch>
        </p:blipFill>
        <p:spPr>
          <a:xfrm>
            <a:off x="696686" y="1175801"/>
            <a:ext cx="9406812" cy="2935744"/>
          </a:xfrm>
          <a:prstGeom prst="rect">
            <a:avLst/>
          </a:prstGeom>
        </p:spPr>
      </p:pic>
    </p:spTree>
    <p:extLst>
      <p:ext uri="{BB962C8B-B14F-4D97-AF65-F5344CB8AC3E}">
        <p14:creationId xmlns:p14="http://schemas.microsoft.com/office/powerpoint/2010/main" val="107376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6" y="3035808"/>
            <a:ext cx="10764656" cy="498598"/>
          </a:xfrm>
        </p:spPr>
        <p:txBody>
          <a:bodyPr/>
          <a:lstStyle/>
          <a:p>
            <a:r>
              <a:rPr lang="en-US" dirty="0"/>
              <a:t>Azure Portal and Cloud Shell</a:t>
            </a:r>
          </a:p>
        </p:txBody>
      </p:sp>
    </p:spTree>
    <p:extLst>
      <p:ext uri="{BB962C8B-B14F-4D97-AF65-F5344CB8AC3E}">
        <p14:creationId xmlns:p14="http://schemas.microsoft.com/office/powerpoint/2010/main" val="1021348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72A81-8C75-4163-9D28-302E0F8DD1CA}"/>
              </a:ext>
            </a:extLst>
          </p:cNvPr>
          <p:cNvSpPr>
            <a:spLocks noGrp="1"/>
          </p:cNvSpPr>
          <p:nvPr>
            <p:ph type="title"/>
          </p:nvPr>
        </p:nvSpPr>
        <p:spPr/>
        <p:txBody>
          <a:bodyPr/>
          <a:lstStyle/>
          <a:p>
            <a:r>
              <a:rPr lang="en-US" dirty="0"/>
              <a:t>Azure Portal and Cloud Shell Overview</a:t>
            </a:r>
          </a:p>
        </p:txBody>
      </p:sp>
      <p:sp>
        <p:nvSpPr>
          <p:cNvPr id="3" name="Text Placeholder 2">
            <a:extLst>
              <a:ext uri="{FF2B5EF4-FFF2-40B4-BE49-F238E27FC236}">
                <a16:creationId xmlns:a16="http://schemas.microsoft.com/office/drawing/2014/main" id="{01AE166B-BDB6-4E58-A02A-84513FDED0E7}"/>
              </a:ext>
            </a:extLst>
          </p:cNvPr>
          <p:cNvSpPr>
            <a:spLocks noGrp="1"/>
          </p:cNvSpPr>
          <p:nvPr>
            <p:ph type="body" sz="quarter" idx="10"/>
          </p:nvPr>
        </p:nvSpPr>
        <p:spPr>
          <a:xfrm>
            <a:off x="584200" y="1435497"/>
            <a:ext cx="11018520" cy="3016210"/>
          </a:xfrm>
        </p:spPr>
        <p:txBody>
          <a:bodyPr/>
          <a:lstStyle/>
          <a:p>
            <a:r>
              <a:rPr lang="en-US" dirty="0"/>
              <a:t>Azure Portal</a:t>
            </a:r>
          </a:p>
          <a:p>
            <a:r>
              <a:rPr lang="en-US" dirty="0"/>
              <a:t>Azure Mobile App</a:t>
            </a:r>
          </a:p>
          <a:p>
            <a:r>
              <a:rPr lang="en-US" dirty="0"/>
              <a:t>Demonstration – Azure Portal</a:t>
            </a:r>
          </a:p>
          <a:p>
            <a:r>
              <a:rPr lang="en-US" dirty="0"/>
              <a:t>Azure Cloud Shell</a:t>
            </a:r>
          </a:p>
          <a:p>
            <a:r>
              <a:rPr lang="en-US" dirty="0"/>
              <a:t>Demonstration – Cloud Shell</a:t>
            </a:r>
          </a:p>
          <a:p>
            <a:endParaRPr lang="en-US" dirty="0"/>
          </a:p>
        </p:txBody>
      </p:sp>
    </p:spTree>
    <p:extLst>
      <p:ext uri="{BB962C8B-B14F-4D97-AF65-F5344CB8AC3E}">
        <p14:creationId xmlns:p14="http://schemas.microsoft.com/office/powerpoint/2010/main" val="372242429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A9C61-791D-49FC-BDEC-BD2305F29900}"/>
              </a:ext>
            </a:extLst>
          </p:cNvPr>
          <p:cNvSpPr>
            <a:spLocks noGrp="1"/>
          </p:cNvSpPr>
          <p:nvPr>
            <p:ph type="title"/>
          </p:nvPr>
        </p:nvSpPr>
        <p:spPr/>
        <p:txBody>
          <a:bodyPr/>
          <a:lstStyle/>
          <a:p>
            <a:r>
              <a:rPr lang="en-US" dirty="0"/>
              <a:t>Azure Portal</a:t>
            </a:r>
          </a:p>
        </p:txBody>
      </p:sp>
      <p:sp>
        <p:nvSpPr>
          <p:cNvPr id="3" name="Text Placeholder 2">
            <a:extLst>
              <a:ext uri="{FF2B5EF4-FFF2-40B4-BE49-F238E27FC236}">
                <a16:creationId xmlns:a16="http://schemas.microsoft.com/office/drawing/2014/main" id="{1C48C24E-6D49-4059-9617-C5F9D5D2637F}"/>
              </a:ext>
            </a:extLst>
          </p:cNvPr>
          <p:cNvSpPr>
            <a:spLocks noGrp="1"/>
          </p:cNvSpPr>
          <p:nvPr>
            <p:ph type="body" sz="quarter" idx="10"/>
          </p:nvPr>
        </p:nvSpPr>
        <p:spPr>
          <a:xfrm>
            <a:off x="584200" y="1435497"/>
            <a:ext cx="4480169" cy="3877985"/>
          </a:xfrm>
        </p:spPr>
        <p:txBody>
          <a:bodyPr/>
          <a:lstStyle/>
          <a:p>
            <a:pPr algn="just"/>
            <a:r>
              <a:rPr lang="en-US" dirty="0"/>
              <a:t>Search resources, services, and docs</a:t>
            </a:r>
          </a:p>
          <a:p>
            <a:pPr algn="just"/>
            <a:r>
              <a:rPr lang="en-US" dirty="0"/>
              <a:t>Manage resources</a:t>
            </a:r>
          </a:p>
          <a:p>
            <a:pPr algn="just"/>
            <a:r>
              <a:rPr lang="en-US" dirty="0"/>
              <a:t>Create customized dashboards and favorites</a:t>
            </a:r>
          </a:p>
          <a:p>
            <a:pPr algn="just"/>
            <a:r>
              <a:rPr lang="en-US" dirty="0"/>
              <a:t>Access the Cloud Shell</a:t>
            </a:r>
          </a:p>
          <a:p>
            <a:pPr algn="just"/>
            <a:r>
              <a:rPr lang="en-US" dirty="0"/>
              <a:t>Receive notifications</a:t>
            </a:r>
          </a:p>
          <a:p>
            <a:pPr algn="just"/>
            <a:endParaRPr lang="en-US" dirty="0"/>
          </a:p>
        </p:txBody>
      </p:sp>
      <p:pic>
        <p:nvPicPr>
          <p:cNvPr id="5" name="Picture 4" descr="Screenshot of the Azure portal dashboard page. ">
            <a:extLst>
              <a:ext uri="{FF2B5EF4-FFF2-40B4-BE49-F238E27FC236}">
                <a16:creationId xmlns:a16="http://schemas.microsoft.com/office/drawing/2014/main" id="{C27059EF-20F6-44E4-8748-D5224B485B22}"/>
              </a:ext>
            </a:extLst>
          </p:cNvPr>
          <p:cNvPicPr/>
          <p:nvPr/>
        </p:nvPicPr>
        <p:blipFill>
          <a:blip r:embed="rId2">
            <a:extLst>
              <a:ext uri="{28A0092B-C50C-407E-A947-70E740481C1C}">
                <a14:useLocalDpi xmlns:a14="http://schemas.microsoft.com/office/drawing/2010/main" val="0"/>
              </a:ext>
            </a:extLst>
          </a:blip>
          <a:stretch>
            <a:fillRect/>
          </a:stretch>
        </p:blipFill>
        <p:spPr>
          <a:xfrm>
            <a:off x="5384800" y="1304925"/>
            <a:ext cx="6334125" cy="4724202"/>
          </a:xfrm>
          <a:prstGeom prst="rect">
            <a:avLst/>
          </a:prstGeom>
        </p:spPr>
      </p:pic>
    </p:spTree>
    <p:extLst>
      <p:ext uri="{BB962C8B-B14F-4D97-AF65-F5344CB8AC3E}">
        <p14:creationId xmlns:p14="http://schemas.microsoft.com/office/powerpoint/2010/main" val="70445303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FEA75-25FC-4C09-98C3-69D01367898B}"/>
              </a:ext>
            </a:extLst>
          </p:cNvPr>
          <p:cNvSpPr>
            <a:spLocks noGrp="1"/>
          </p:cNvSpPr>
          <p:nvPr>
            <p:ph type="title"/>
          </p:nvPr>
        </p:nvSpPr>
        <p:spPr/>
        <p:txBody>
          <a:bodyPr/>
          <a:lstStyle/>
          <a:p>
            <a:r>
              <a:rPr lang="en-US" dirty="0"/>
              <a:t>Azure Mobile App</a:t>
            </a:r>
          </a:p>
        </p:txBody>
      </p:sp>
      <p:sp>
        <p:nvSpPr>
          <p:cNvPr id="3" name="Text Placeholder 2">
            <a:extLst>
              <a:ext uri="{FF2B5EF4-FFF2-40B4-BE49-F238E27FC236}">
                <a16:creationId xmlns:a16="http://schemas.microsoft.com/office/drawing/2014/main" id="{92D2425E-0200-4004-A31E-E16B934A73B7}"/>
              </a:ext>
            </a:extLst>
          </p:cNvPr>
          <p:cNvSpPr>
            <a:spLocks noGrp="1"/>
          </p:cNvSpPr>
          <p:nvPr>
            <p:ph type="body" sz="quarter" idx="10"/>
          </p:nvPr>
        </p:nvSpPr>
        <p:spPr>
          <a:xfrm>
            <a:off x="584200" y="4189986"/>
            <a:ext cx="11018520" cy="2499146"/>
          </a:xfrm>
        </p:spPr>
        <p:txBody>
          <a:bodyPr/>
          <a:lstStyle/>
          <a:p>
            <a:r>
              <a:rPr lang="en-US" b="1" dirty="0"/>
              <a:t>Stay connected to the cloud </a:t>
            </a:r>
          </a:p>
          <a:p>
            <a:r>
              <a:rPr lang="en-US" b="1" dirty="0"/>
              <a:t>Check status and critical metrics anytime, anywhere</a:t>
            </a:r>
            <a:endParaRPr lang="en-US" dirty="0"/>
          </a:p>
          <a:p>
            <a:r>
              <a:rPr lang="en-US" b="1" dirty="0"/>
              <a:t>Diagnose and fix issues quickly </a:t>
            </a:r>
          </a:p>
          <a:p>
            <a:r>
              <a:rPr lang="en-US" b="1" dirty="0"/>
              <a:t>Run commands to manage your Azure resources</a:t>
            </a:r>
            <a:endParaRPr lang="en-US" dirty="0"/>
          </a:p>
          <a:p>
            <a:endParaRPr lang="en-US" dirty="0"/>
          </a:p>
        </p:txBody>
      </p:sp>
      <p:pic>
        <p:nvPicPr>
          <p:cNvPr id="6" name="Picture 5" descr="Two devices are shown. One has the diagnostic page and the other has the cloud shell console. ">
            <a:extLst>
              <a:ext uri="{FF2B5EF4-FFF2-40B4-BE49-F238E27FC236}">
                <a16:creationId xmlns:a16="http://schemas.microsoft.com/office/drawing/2014/main" id="{002622AD-4417-4C47-B0FC-B019CFD70C1A}"/>
              </a:ext>
            </a:extLst>
          </p:cNvPr>
          <p:cNvPicPr>
            <a:picLocks noChangeAspect="1"/>
          </p:cNvPicPr>
          <p:nvPr/>
        </p:nvPicPr>
        <p:blipFill>
          <a:blip r:embed="rId2"/>
          <a:stretch>
            <a:fillRect/>
          </a:stretch>
        </p:blipFill>
        <p:spPr>
          <a:xfrm>
            <a:off x="2271712" y="1415476"/>
            <a:ext cx="6886575" cy="2505075"/>
          </a:xfrm>
          <a:prstGeom prst="rect">
            <a:avLst/>
          </a:prstGeom>
          <a:ln>
            <a:solidFill>
              <a:schemeClr val="tx1"/>
            </a:solidFill>
          </a:ln>
        </p:spPr>
      </p:pic>
    </p:spTree>
    <p:extLst>
      <p:ext uri="{BB962C8B-B14F-4D97-AF65-F5344CB8AC3E}">
        <p14:creationId xmlns:p14="http://schemas.microsoft.com/office/powerpoint/2010/main" val="378571897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BEBC05-3F24-4A4D-AB9A-0763C4DF72DB}"/>
              </a:ext>
            </a:extLst>
          </p:cNvPr>
          <p:cNvSpPr>
            <a:spLocks noGrp="1"/>
          </p:cNvSpPr>
          <p:nvPr>
            <p:ph type="title"/>
          </p:nvPr>
        </p:nvSpPr>
        <p:spPr/>
        <p:txBody>
          <a:bodyPr/>
          <a:lstStyle/>
          <a:p>
            <a:r>
              <a:rPr lang="en-US" dirty="0"/>
              <a:t>Azure Cloud Shell</a:t>
            </a:r>
          </a:p>
        </p:txBody>
      </p:sp>
      <p:sp>
        <p:nvSpPr>
          <p:cNvPr id="4" name="Text Placeholder 3">
            <a:extLst>
              <a:ext uri="{FF2B5EF4-FFF2-40B4-BE49-F238E27FC236}">
                <a16:creationId xmlns:a16="http://schemas.microsoft.com/office/drawing/2014/main" id="{DA7F5B72-B294-4371-A434-ADCA1F9C1021}"/>
              </a:ext>
            </a:extLst>
          </p:cNvPr>
          <p:cNvSpPr>
            <a:spLocks noGrp="1"/>
          </p:cNvSpPr>
          <p:nvPr>
            <p:ph type="body" sz="quarter" idx="10"/>
          </p:nvPr>
        </p:nvSpPr>
        <p:spPr>
          <a:xfrm>
            <a:off x="584199" y="1435497"/>
            <a:ext cx="7069667" cy="4912114"/>
          </a:xfrm>
        </p:spPr>
        <p:txBody>
          <a:bodyPr/>
          <a:lstStyle/>
          <a:p>
            <a:pPr algn="just"/>
            <a:r>
              <a:rPr lang="en-US" dirty="0"/>
              <a:t>Interactive, browser-accessible shell</a:t>
            </a:r>
          </a:p>
          <a:p>
            <a:pPr algn="just"/>
            <a:r>
              <a:rPr lang="en-US" dirty="0"/>
              <a:t>Offers either Bash or PowerShell</a:t>
            </a:r>
          </a:p>
          <a:p>
            <a:pPr algn="just"/>
            <a:r>
              <a:rPr lang="en-US" dirty="0"/>
              <a:t>Is temporary and provided on a per-session, per-user basis</a:t>
            </a:r>
          </a:p>
          <a:p>
            <a:pPr algn="just"/>
            <a:r>
              <a:rPr lang="en-US" dirty="0"/>
              <a:t>Requires a resource group, storage account, and Azure File share</a:t>
            </a:r>
          </a:p>
          <a:p>
            <a:pPr algn="just"/>
            <a:r>
              <a:rPr lang="en-US" dirty="0"/>
              <a:t>Authenticates automatically</a:t>
            </a:r>
          </a:p>
          <a:p>
            <a:pPr algn="just"/>
            <a:r>
              <a:rPr lang="en-US" dirty="0"/>
              <a:t>Integrated graphical text editor</a:t>
            </a:r>
          </a:p>
          <a:p>
            <a:pPr algn="just"/>
            <a:r>
              <a:rPr lang="en-US" dirty="0"/>
              <a:t>Is assigned one machine per user account</a:t>
            </a:r>
          </a:p>
          <a:p>
            <a:pPr algn="just"/>
            <a:r>
              <a:rPr lang="en-US" dirty="0"/>
              <a:t>Times out after 20 minutes</a:t>
            </a:r>
          </a:p>
        </p:txBody>
      </p:sp>
      <p:pic>
        <p:nvPicPr>
          <p:cNvPr id="5" name="Picture 4" descr="Cloud shell icon with choice for Bash or PowerShell. ">
            <a:extLst>
              <a:ext uri="{FF2B5EF4-FFF2-40B4-BE49-F238E27FC236}">
                <a16:creationId xmlns:a16="http://schemas.microsoft.com/office/drawing/2014/main" id="{366A92B6-C411-4DAA-95E2-5C16E0F968CD}"/>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7830343" y="1774727"/>
            <a:ext cx="3643313" cy="2879567"/>
          </a:xfrm>
          <a:prstGeom prst="rect">
            <a:avLst/>
          </a:prstGeom>
        </p:spPr>
      </p:pic>
    </p:spTree>
    <p:extLst>
      <p:ext uri="{BB962C8B-B14F-4D97-AF65-F5344CB8AC3E}">
        <p14:creationId xmlns:p14="http://schemas.microsoft.com/office/powerpoint/2010/main" val="1715636991"/>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6" y="3035808"/>
            <a:ext cx="10764656" cy="498598"/>
          </a:xfrm>
        </p:spPr>
        <p:txBody>
          <a:bodyPr/>
          <a:lstStyle/>
          <a:p>
            <a:r>
              <a:rPr lang="en-US" dirty="0"/>
              <a:t>Azure PowerShell and CLI</a:t>
            </a:r>
          </a:p>
        </p:txBody>
      </p:sp>
    </p:spTree>
    <p:extLst>
      <p:ext uri="{BB962C8B-B14F-4D97-AF65-F5344CB8AC3E}">
        <p14:creationId xmlns:p14="http://schemas.microsoft.com/office/powerpoint/2010/main" val="1474251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72A81-8C75-4163-9D28-302E0F8DD1CA}"/>
              </a:ext>
            </a:extLst>
          </p:cNvPr>
          <p:cNvSpPr>
            <a:spLocks noGrp="1"/>
          </p:cNvSpPr>
          <p:nvPr>
            <p:ph type="title"/>
          </p:nvPr>
        </p:nvSpPr>
        <p:spPr/>
        <p:txBody>
          <a:bodyPr/>
          <a:lstStyle/>
          <a:p>
            <a:r>
              <a:rPr lang="en-US" dirty="0"/>
              <a:t>Azure PowerShell and CLI Overview</a:t>
            </a:r>
          </a:p>
        </p:txBody>
      </p:sp>
      <p:sp>
        <p:nvSpPr>
          <p:cNvPr id="3" name="Text Placeholder 2">
            <a:extLst>
              <a:ext uri="{FF2B5EF4-FFF2-40B4-BE49-F238E27FC236}">
                <a16:creationId xmlns:a16="http://schemas.microsoft.com/office/drawing/2014/main" id="{01AE166B-BDB6-4E58-A02A-84513FDED0E7}"/>
              </a:ext>
            </a:extLst>
          </p:cNvPr>
          <p:cNvSpPr>
            <a:spLocks noGrp="1"/>
          </p:cNvSpPr>
          <p:nvPr>
            <p:ph type="body" sz="quarter" idx="10"/>
          </p:nvPr>
        </p:nvSpPr>
        <p:spPr>
          <a:xfrm>
            <a:off x="584200" y="1435497"/>
            <a:ext cx="11018520" cy="2499146"/>
          </a:xfrm>
        </p:spPr>
        <p:txBody>
          <a:bodyPr/>
          <a:lstStyle/>
          <a:p>
            <a:r>
              <a:rPr lang="en-US" dirty="0"/>
              <a:t>Azure PowerShell</a:t>
            </a:r>
          </a:p>
          <a:p>
            <a:r>
              <a:rPr lang="en-US" dirty="0"/>
              <a:t>PowerShell Cmdlets and Modules</a:t>
            </a:r>
          </a:p>
          <a:p>
            <a:r>
              <a:rPr lang="en-US" dirty="0"/>
              <a:t>Demonstration – Working with PowerShell Locally</a:t>
            </a:r>
          </a:p>
          <a:p>
            <a:r>
              <a:rPr lang="en-US" dirty="0"/>
              <a:t>Azure CLI</a:t>
            </a:r>
          </a:p>
          <a:p>
            <a:r>
              <a:rPr lang="en-US" dirty="0"/>
              <a:t>Demonstration – Working with Azure CLI Locally</a:t>
            </a:r>
          </a:p>
        </p:txBody>
      </p:sp>
    </p:spTree>
    <p:extLst>
      <p:ext uri="{BB962C8B-B14F-4D97-AF65-F5344CB8AC3E}">
        <p14:creationId xmlns:p14="http://schemas.microsoft.com/office/powerpoint/2010/main" val="403980883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PowerShell</a:t>
            </a:r>
          </a:p>
        </p:txBody>
      </p:sp>
      <p:sp>
        <p:nvSpPr>
          <p:cNvPr id="2" name="Text Placeholder 1">
            <a:extLst>
              <a:ext uri="{FF2B5EF4-FFF2-40B4-BE49-F238E27FC236}">
                <a16:creationId xmlns:a16="http://schemas.microsoft.com/office/drawing/2014/main" id="{FB03F3B8-5E7F-4023-BE2E-4D5C2956F3C8}"/>
              </a:ext>
            </a:extLst>
          </p:cNvPr>
          <p:cNvSpPr>
            <a:spLocks noGrp="1"/>
          </p:cNvSpPr>
          <p:nvPr>
            <p:ph type="body" sz="quarter" idx="10"/>
          </p:nvPr>
        </p:nvSpPr>
        <p:spPr>
          <a:xfrm>
            <a:off x="496079" y="3556681"/>
            <a:ext cx="11018520" cy="2499146"/>
          </a:xfrm>
        </p:spPr>
        <p:txBody>
          <a:bodyPr/>
          <a:lstStyle/>
          <a:p>
            <a:pPr marL="457200" indent="-457200">
              <a:buFont typeface="Arial" panose="020B0604020202020204" pitchFamily="34" charset="0"/>
              <a:buChar char="•"/>
            </a:pPr>
            <a:r>
              <a:rPr lang="en-US" dirty="0"/>
              <a:t>Lets you connect to your Azure subscription and manage resources</a:t>
            </a:r>
          </a:p>
          <a:p>
            <a:pPr marL="457200" indent="-457200">
              <a:buFont typeface="Arial" panose="020B0604020202020204" pitchFamily="34" charset="0"/>
              <a:buChar char="•"/>
            </a:pPr>
            <a:r>
              <a:rPr lang="en-US" dirty="0"/>
              <a:t>Adds the Azure-specific commands – new </a:t>
            </a:r>
            <a:r>
              <a:rPr lang="en-US" b="1" dirty="0"/>
              <a:t>Az</a:t>
            </a:r>
            <a:r>
              <a:rPr lang="en-US" dirty="0"/>
              <a:t> module</a:t>
            </a:r>
          </a:p>
          <a:p>
            <a:pPr marL="457200" indent="-457200">
              <a:buFont typeface="Arial" panose="020B0604020202020204" pitchFamily="34" charset="0"/>
              <a:buChar char="•"/>
            </a:pPr>
            <a:r>
              <a:rPr lang="en-US" dirty="0"/>
              <a:t>Available inside a browser via the Azure Cloud Shell</a:t>
            </a:r>
          </a:p>
          <a:p>
            <a:pPr marL="457200" indent="-457200">
              <a:buFont typeface="Arial" panose="020B0604020202020204" pitchFamily="34" charset="0"/>
              <a:buChar char="•"/>
            </a:pPr>
            <a:r>
              <a:rPr lang="en-US" dirty="0"/>
              <a:t>Available as a local installation on Linux, macOS, or Windows</a:t>
            </a:r>
          </a:p>
          <a:p>
            <a:pPr marL="457200" indent="-457200">
              <a:buFont typeface="Arial" panose="020B0604020202020204" pitchFamily="34" charset="0"/>
              <a:buChar char="•"/>
            </a:pPr>
            <a:r>
              <a:rPr lang="en-US" dirty="0"/>
              <a:t>Has an interactive and a scripting mode</a:t>
            </a:r>
          </a:p>
        </p:txBody>
      </p:sp>
      <p:sp>
        <p:nvSpPr>
          <p:cNvPr id="4" name="Rectangle 3">
            <a:extLst>
              <a:ext uri="{FF2B5EF4-FFF2-40B4-BE49-F238E27FC236}">
                <a16:creationId xmlns:a16="http://schemas.microsoft.com/office/drawing/2014/main" id="{AFCA2EA0-8A84-4109-87A4-B758AF7CDD59}"/>
              </a:ext>
            </a:extLst>
          </p:cNvPr>
          <p:cNvSpPr/>
          <p:nvPr/>
        </p:nvSpPr>
        <p:spPr>
          <a:xfrm>
            <a:off x="1794935" y="1433672"/>
            <a:ext cx="8556978" cy="1938992"/>
          </a:xfrm>
          <a:prstGeom prst="rect">
            <a:avLst/>
          </a:prstGeom>
        </p:spPr>
        <p:txBody>
          <a:bodyPr wrap="square">
            <a:spAutoFit/>
          </a:bodyPr>
          <a:lstStyle/>
          <a:p>
            <a:pPr>
              <a:tabLst>
                <a:tab pos="282575" algn="l"/>
              </a:tabLst>
            </a:pPr>
            <a:r>
              <a:rPr lang="en-US" sz="2400" dirty="0">
                <a:latin typeface="Consolas" panose="020B0609020204030204" pitchFamily="49" charset="0"/>
              </a:rPr>
              <a:t>New-AzVm ` </a:t>
            </a:r>
          </a:p>
          <a:p>
            <a:pPr>
              <a:tabLst>
                <a:tab pos="282575" algn="l"/>
              </a:tabLst>
            </a:pPr>
            <a:r>
              <a:rPr lang="en-US" sz="2400" dirty="0">
                <a:latin typeface="Consolas" panose="020B0609020204030204" pitchFamily="49" charset="0"/>
              </a:rPr>
              <a:t>	-ResourceGroupName "CrmTestingResourceGroup" ` </a:t>
            </a:r>
          </a:p>
          <a:p>
            <a:pPr>
              <a:tabLst>
                <a:tab pos="282575" algn="l"/>
              </a:tabLst>
            </a:pPr>
            <a:r>
              <a:rPr lang="en-US" sz="2400" dirty="0">
                <a:latin typeface="Consolas" panose="020B0609020204030204" pitchFamily="49" charset="0"/>
              </a:rPr>
              <a:t>	-Name "CrmUnitTests" ` </a:t>
            </a:r>
          </a:p>
          <a:p>
            <a:pPr>
              <a:tabLst>
                <a:tab pos="282575" algn="l"/>
              </a:tabLst>
            </a:pPr>
            <a:r>
              <a:rPr lang="en-US" sz="2400" dirty="0">
                <a:latin typeface="Consolas" panose="020B0609020204030204" pitchFamily="49" charset="0"/>
              </a:rPr>
              <a:t>	-Image "UbuntuLTS" `</a:t>
            </a:r>
          </a:p>
          <a:p>
            <a:pPr>
              <a:tabLst>
                <a:tab pos="282575" algn="l"/>
              </a:tabLst>
            </a:pPr>
            <a:r>
              <a:rPr lang="en-US" sz="2400" dirty="0">
                <a:latin typeface="Consolas" panose="020B0609020204030204" pitchFamily="49" charset="0"/>
              </a:rPr>
              <a:t>...</a:t>
            </a:r>
          </a:p>
        </p:txBody>
      </p:sp>
    </p:spTree>
    <p:extLst>
      <p:ext uri="{BB962C8B-B14F-4D97-AF65-F5344CB8AC3E}">
        <p14:creationId xmlns:p14="http://schemas.microsoft.com/office/powerpoint/2010/main" val="340887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AD DS vs Azure Active Directory</a:t>
            </a:r>
          </a:p>
        </p:txBody>
      </p:sp>
      <p:sp>
        <p:nvSpPr>
          <p:cNvPr id="9" name="Text Placeholder 8">
            <a:extLst>
              <a:ext uri="{FF2B5EF4-FFF2-40B4-BE49-F238E27FC236}">
                <a16:creationId xmlns:a16="http://schemas.microsoft.com/office/drawing/2014/main" id="{DF067D0F-55EE-42A8-A4B3-407F6619EB22}"/>
              </a:ext>
            </a:extLst>
          </p:cNvPr>
          <p:cNvSpPr>
            <a:spLocks noGrp="1"/>
          </p:cNvSpPr>
          <p:nvPr>
            <p:ph type="body" sz="quarter" idx="10"/>
          </p:nvPr>
        </p:nvSpPr>
        <p:spPr>
          <a:xfrm>
            <a:off x="584200" y="1435497"/>
            <a:ext cx="11018520" cy="5170646"/>
          </a:xfrm>
        </p:spPr>
        <p:txBody>
          <a:bodyPr/>
          <a:lstStyle/>
          <a:p>
            <a:pPr lvl="0"/>
            <a:r>
              <a:rPr lang="en-US" dirty="0"/>
              <a:t>Azure AD is primarily an identity solution, and designed for HTTP and HTTPS communications</a:t>
            </a:r>
          </a:p>
          <a:p>
            <a:pPr lvl="0"/>
            <a:r>
              <a:rPr lang="en-US" dirty="0"/>
              <a:t>Queried using the REST API over HTTP and HTTPS. Instead of LDAP.</a:t>
            </a:r>
          </a:p>
          <a:p>
            <a:pPr lvl="0"/>
            <a:r>
              <a:rPr lang="en-US" dirty="0"/>
              <a:t>Uses HTTP and HTTPS protocols such as SAML, WS-Federation, and OpenID Connect for authentication (and OAuth for authorization). Instead of Kerberos</a:t>
            </a:r>
          </a:p>
          <a:p>
            <a:pPr lvl="0"/>
            <a:r>
              <a:rPr lang="en-US" dirty="0"/>
              <a:t>Includes federation services, and many third-party services (such as Facebook)</a:t>
            </a:r>
          </a:p>
          <a:p>
            <a:pPr lvl="0"/>
            <a:r>
              <a:rPr lang="en-US" dirty="0"/>
              <a:t>Azure AD users and groups are created in a flat structure, and there are no Organizational Units (OUs) or Group Policy Objects (GPOs)</a:t>
            </a:r>
          </a:p>
          <a:p>
            <a:endParaRPr lang="en-US" dirty="0"/>
          </a:p>
        </p:txBody>
      </p:sp>
    </p:spTree>
    <p:extLst>
      <p:ext uri="{BB962C8B-B14F-4D97-AF65-F5344CB8AC3E}">
        <p14:creationId xmlns:p14="http://schemas.microsoft.com/office/powerpoint/2010/main" val="4157478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23FF3-F566-4321-8297-7D3E296856FF}"/>
              </a:ext>
            </a:extLst>
          </p:cNvPr>
          <p:cNvSpPr>
            <a:spLocks noGrp="1"/>
          </p:cNvSpPr>
          <p:nvPr>
            <p:ph type="title"/>
          </p:nvPr>
        </p:nvSpPr>
        <p:spPr/>
        <p:txBody>
          <a:bodyPr/>
          <a:lstStyle/>
          <a:p>
            <a:r>
              <a:rPr lang="en-US" dirty="0"/>
              <a:t>PowerShell Cmdlets and Modules</a:t>
            </a:r>
          </a:p>
        </p:txBody>
      </p:sp>
      <p:sp>
        <p:nvSpPr>
          <p:cNvPr id="3" name="Text Placeholder 2">
            <a:extLst>
              <a:ext uri="{FF2B5EF4-FFF2-40B4-BE49-F238E27FC236}">
                <a16:creationId xmlns:a16="http://schemas.microsoft.com/office/drawing/2014/main" id="{99FBF45B-26BC-47C8-BE5F-05978CDEB8EE}"/>
              </a:ext>
            </a:extLst>
          </p:cNvPr>
          <p:cNvSpPr>
            <a:spLocks noGrp="1"/>
          </p:cNvSpPr>
          <p:nvPr>
            <p:ph type="body" sz="quarter" idx="10"/>
          </p:nvPr>
        </p:nvSpPr>
        <p:spPr>
          <a:xfrm>
            <a:off x="437444" y="4506075"/>
            <a:ext cx="10738556" cy="1982081"/>
          </a:xfrm>
        </p:spPr>
        <p:txBody>
          <a:bodyPr/>
          <a:lstStyle/>
          <a:p>
            <a:r>
              <a:rPr lang="en-US" dirty="0"/>
              <a:t>Cmdlets follow a verb-noun naming convention; shipped in modules</a:t>
            </a:r>
          </a:p>
          <a:p>
            <a:r>
              <a:rPr lang="en-US" dirty="0"/>
              <a:t>Modules are a DLL file with the code to process each cmdlet</a:t>
            </a:r>
          </a:p>
          <a:p>
            <a:r>
              <a:rPr lang="en-US" dirty="0"/>
              <a:t>Load cmdlets by loading the module containing them</a:t>
            </a:r>
          </a:p>
          <a:p>
            <a:r>
              <a:rPr lang="en-US" dirty="0"/>
              <a:t>Use </a:t>
            </a:r>
            <a:r>
              <a:rPr lang="en-US" b="1" dirty="0"/>
              <a:t>Get-Modules </a:t>
            </a:r>
            <a:r>
              <a:rPr lang="en-US" dirty="0"/>
              <a:t>to see a list of loaded modules</a:t>
            </a:r>
          </a:p>
        </p:txBody>
      </p:sp>
      <p:sp>
        <p:nvSpPr>
          <p:cNvPr id="4" name="Rectangle 3" descr="The Get-Module PowerShell command is shown with module and version output.">
            <a:extLst>
              <a:ext uri="{FF2B5EF4-FFF2-40B4-BE49-F238E27FC236}">
                <a16:creationId xmlns:a16="http://schemas.microsoft.com/office/drawing/2014/main" id="{83BECBDB-C270-425B-B0F7-7E797CECF76F}"/>
              </a:ext>
            </a:extLst>
          </p:cNvPr>
          <p:cNvSpPr/>
          <p:nvPr/>
        </p:nvSpPr>
        <p:spPr>
          <a:xfrm>
            <a:off x="1952978" y="1343360"/>
            <a:ext cx="8376356" cy="2862322"/>
          </a:xfrm>
          <a:prstGeom prst="rect">
            <a:avLst/>
          </a:prstGeom>
        </p:spPr>
        <p:txBody>
          <a:bodyPr wrap="square">
            <a:spAutoFit/>
          </a:bodyPr>
          <a:lstStyle/>
          <a:p>
            <a:r>
              <a:rPr lang="en-US" sz="2000" b="1" dirty="0">
                <a:latin typeface="Consolas" panose="020B0609020204030204" pitchFamily="49" charset="0"/>
              </a:rPr>
              <a:t>Get-Module</a:t>
            </a:r>
          </a:p>
          <a:p>
            <a:r>
              <a:rPr lang="en-US" sz="2000" dirty="0">
                <a:latin typeface="Consolas" panose="020B0609020204030204" pitchFamily="49" charset="0"/>
              </a:rPr>
              <a:t># Output</a:t>
            </a:r>
          </a:p>
          <a:p>
            <a:r>
              <a:rPr lang="en-US" sz="2000" dirty="0">
                <a:latin typeface="Consolas" panose="020B0609020204030204" pitchFamily="49" charset="0"/>
              </a:rPr>
              <a:t>ModuleType Version    Name </a:t>
            </a:r>
          </a:p>
          <a:p>
            <a:r>
              <a:rPr lang="en-US" sz="2000" dirty="0">
                <a:latin typeface="Consolas" panose="020B0609020204030204" pitchFamily="49" charset="0"/>
              </a:rPr>
              <a:t>---------- -------    ----                                </a:t>
            </a:r>
          </a:p>
          <a:p>
            <a:pPr>
              <a:tabLst>
                <a:tab pos="3081338" algn="l"/>
              </a:tabLst>
            </a:pPr>
            <a:r>
              <a:rPr lang="en-US" sz="2000" dirty="0">
                <a:latin typeface="Consolas" panose="020B0609020204030204" pitchFamily="49" charset="0"/>
              </a:rPr>
              <a:t>Manifest   3.1.0.0    Microsoft.PowerShell.Management     </a:t>
            </a:r>
          </a:p>
          <a:p>
            <a:pPr>
              <a:tabLst>
                <a:tab pos="3081338" algn="l"/>
              </a:tabLst>
            </a:pPr>
            <a:r>
              <a:rPr lang="en-US" sz="2000" dirty="0">
                <a:latin typeface="Consolas" panose="020B0609020204030204" pitchFamily="49" charset="0"/>
              </a:rPr>
              <a:t>Manifest   3.1.0.0    Microsoft.PowerShell.Utility</a:t>
            </a:r>
          </a:p>
          <a:p>
            <a:pPr>
              <a:tabLst>
                <a:tab pos="3081338" algn="l"/>
              </a:tabLst>
            </a:pPr>
            <a:r>
              <a:rPr lang="en-US" sz="2000" dirty="0">
                <a:latin typeface="Consolas" panose="020B0609020204030204" pitchFamily="49" charset="0"/>
              </a:rPr>
              <a:t>Binary     1.0.0.1	PackageManagement</a:t>
            </a:r>
          </a:p>
          <a:p>
            <a:pPr>
              <a:tabLst>
                <a:tab pos="3081338" algn="l"/>
              </a:tabLst>
            </a:pPr>
            <a:r>
              <a:rPr lang="en-US" sz="2000" dirty="0">
                <a:latin typeface="Consolas" panose="020B0609020204030204" pitchFamily="49" charset="0"/>
              </a:rPr>
              <a:t>Script     1.0.0.1	PowerShellGet</a:t>
            </a:r>
          </a:p>
          <a:p>
            <a:pPr>
              <a:tabLst>
                <a:tab pos="3081338" algn="l"/>
              </a:tabLst>
            </a:pPr>
            <a:r>
              <a:rPr lang="en-US" sz="2000" dirty="0">
                <a:latin typeface="Consolas" panose="020B0609020204030204" pitchFamily="49" charset="0"/>
              </a:rPr>
              <a:t>Script     2.0.0      PSReadline                          </a:t>
            </a:r>
            <a:endParaRPr lang="en-US" dirty="0">
              <a:latin typeface="Consolas" panose="020B0609020204030204" pitchFamily="49" charset="0"/>
            </a:endParaRPr>
          </a:p>
        </p:txBody>
      </p:sp>
    </p:spTree>
    <p:extLst>
      <p:ext uri="{BB962C8B-B14F-4D97-AF65-F5344CB8AC3E}">
        <p14:creationId xmlns:p14="http://schemas.microsoft.com/office/powerpoint/2010/main" val="281743711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CLI</a:t>
            </a:r>
          </a:p>
        </p:txBody>
      </p:sp>
      <p:sp>
        <p:nvSpPr>
          <p:cNvPr id="2" name="Text Placeholder 1">
            <a:extLst>
              <a:ext uri="{FF2B5EF4-FFF2-40B4-BE49-F238E27FC236}">
                <a16:creationId xmlns:a16="http://schemas.microsoft.com/office/drawing/2014/main" id="{65E08EC5-BB6E-4A07-880B-689CE6033B48}"/>
              </a:ext>
            </a:extLst>
          </p:cNvPr>
          <p:cNvSpPr>
            <a:spLocks noGrp="1"/>
          </p:cNvSpPr>
          <p:nvPr>
            <p:ph type="body" sz="quarter" idx="10"/>
          </p:nvPr>
        </p:nvSpPr>
        <p:spPr>
          <a:xfrm>
            <a:off x="640644" y="2496653"/>
            <a:ext cx="11018520" cy="3016210"/>
          </a:xfrm>
        </p:spPr>
        <p:txBody>
          <a:bodyPr/>
          <a:lstStyle/>
          <a:p>
            <a:r>
              <a:rPr lang="en-US" dirty="0"/>
              <a:t>Cross-platform command-line program</a:t>
            </a:r>
          </a:p>
          <a:p>
            <a:r>
              <a:rPr lang="en-US" dirty="0"/>
              <a:t>Runs on Linux, macOS, and Windows</a:t>
            </a:r>
          </a:p>
          <a:p>
            <a:r>
              <a:rPr lang="en-US" dirty="0"/>
              <a:t>Can be used interactively or through scripts</a:t>
            </a:r>
          </a:p>
          <a:p>
            <a:r>
              <a:rPr lang="en-US" dirty="0"/>
              <a:t>Commands are structured in </a:t>
            </a:r>
            <a:r>
              <a:rPr lang="en-US" i="1" dirty="0"/>
              <a:t>_groups_</a:t>
            </a:r>
            <a:r>
              <a:rPr lang="en-US" dirty="0"/>
              <a:t> and </a:t>
            </a:r>
            <a:r>
              <a:rPr lang="en-US" i="1" dirty="0"/>
              <a:t>_subgroups_</a:t>
            </a:r>
          </a:p>
          <a:p>
            <a:r>
              <a:rPr lang="en-US" dirty="0"/>
              <a:t>Use </a:t>
            </a:r>
            <a:r>
              <a:rPr lang="en-US" i="1" dirty="0"/>
              <a:t>find </a:t>
            </a:r>
            <a:r>
              <a:rPr lang="en-US" dirty="0"/>
              <a:t>to locate commands</a:t>
            </a:r>
          </a:p>
          <a:p>
            <a:r>
              <a:rPr lang="en-US" dirty="0"/>
              <a:t>Use </a:t>
            </a:r>
            <a:r>
              <a:rPr lang="en-US" i="1" dirty="0"/>
              <a:t>--help </a:t>
            </a:r>
            <a:r>
              <a:rPr lang="en-US" dirty="0"/>
              <a:t>for more detailed information</a:t>
            </a:r>
          </a:p>
        </p:txBody>
      </p:sp>
      <p:sp>
        <p:nvSpPr>
          <p:cNvPr id="4" name="Rectangle 3">
            <a:extLst>
              <a:ext uri="{FF2B5EF4-FFF2-40B4-BE49-F238E27FC236}">
                <a16:creationId xmlns:a16="http://schemas.microsoft.com/office/drawing/2014/main" id="{8063CEE5-49B1-4257-98DD-FF1FA9915E3A}"/>
              </a:ext>
            </a:extLst>
          </p:cNvPr>
          <p:cNvSpPr/>
          <p:nvPr/>
        </p:nvSpPr>
        <p:spPr>
          <a:xfrm>
            <a:off x="1403049" y="1463817"/>
            <a:ext cx="8556978" cy="523220"/>
          </a:xfrm>
          <a:prstGeom prst="rect">
            <a:avLst/>
          </a:prstGeom>
        </p:spPr>
        <p:txBody>
          <a:bodyPr wrap="square">
            <a:spAutoFit/>
          </a:bodyPr>
          <a:lstStyle/>
          <a:p>
            <a:pPr>
              <a:tabLst>
                <a:tab pos="282575" algn="l"/>
              </a:tabLst>
            </a:pPr>
            <a:r>
              <a:rPr lang="en-US" sz="2800" dirty="0">
                <a:latin typeface="Consolas" panose="020B0609020204030204" pitchFamily="49" charset="0"/>
              </a:rPr>
              <a:t> az vm restart -g MyResourceGroup -n MyVm</a:t>
            </a:r>
          </a:p>
        </p:txBody>
      </p:sp>
    </p:spTree>
    <p:extLst>
      <p:ext uri="{BB962C8B-B14F-4D97-AF65-F5344CB8AC3E}">
        <p14:creationId xmlns:p14="http://schemas.microsoft.com/office/powerpoint/2010/main" val="25668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6" y="3035808"/>
            <a:ext cx="10764656" cy="498598"/>
          </a:xfrm>
        </p:spPr>
        <p:txBody>
          <a:bodyPr/>
          <a:lstStyle/>
          <a:p>
            <a:r>
              <a:rPr lang="en-US" dirty="0"/>
              <a:t>ARM Templates</a:t>
            </a:r>
          </a:p>
        </p:txBody>
      </p:sp>
    </p:spTree>
    <p:extLst>
      <p:ext uri="{BB962C8B-B14F-4D97-AF65-F5344CB8AC3E}">
        <p14:creationId xmlns:p14="http://schemas.microsoft.com/office/powerpoint/2010/main" val="2088116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72A81-8C75-4163-9D28-302E0F8DD1CA}"/>
              </a:ext>
            </a:extLst>
          </p:cNvPr>
          <p:cNvSpPr>
            <a:spLocks noGrp="1"/>
          </p:cNvSpPr>
          <p:nvPr>
            <p:ph type="title"/>
          </p:nvPr>
        </p:nvSpPr>
        <p:spPr/>
        <p:txBody>
          <a:bodyPr/>
          <a:lstStyle/>
          <a:p>
            <a:r>
              <a:rPr lang="en-US" dirty="0"/>
              <a:t>ARM Templates Overview</a:t>
            </a:r>
          </a:p>
        </p:txBody>
      </p:sp>
      <p:sp>
        <p:nvSpPr>
          <p:cNvPr id="3" name="Text Placeholder 2">
            <a:extLst>
              <a:ext uri="{FF2B5EF4-FFF2-40B4-BE49-F238E27FC236}">
                <a16:creationId xmlns:a16="http://schemas.microsoft.com/office/drawing/2014/main" id="{01AE166B-BDB6-4E58-A02A-84513FDED0E7}"/>
              </a:ext>
            </a:extLst>
          </p:cNvPr>
          <p:cNvSpPr>
            <a:spLocks noGrp="1"/>
          </p:cNvSpPr>
          <p:nvPr>
            <p:ph type="body" sz="quarter" idx="10"/>
          </p:nvPr>
        </p:nvSpPr>
        <p:spPr>
          <a:xfrm>
            <a:off x="584200" y="1435497"/>
            <a:ext cx="11018520" cy="3471720"/>
          </a:xfrm>
        </p:spPr>
        <p:txBody>
          <a:bodyPr/>
          <a:lstStyle/>
          <a:p>
            <a:r>
              <a:rPr lang="en-US" sz="2400" dirty="0"/>
              <a:t>Template Advantages</a:t>
            </a:r>
          </a:p>
          <a:p>
            <a:r>
              <a:rPr lang="en-US" sz="2400" dirty="0"/>
              <a:t>Template Schema</a:t>
            </a:r>
          </a:p>
          <a:p>
            <a:r>
              <a:rPr lang="en-US" sz="2400" dirty="0"/>
              <a:t>Template Parameters</a:t>
            </a:r>
          </a:p>
          <a:p>
            <a:r>
              <a:rPr lang="en-US" sz="2400" dirty="0"/>
              <a:t>Template Variables</a:t>
            </a:r>
          </a:p>
          <a:p>
            <a:r>
              <a:rPr lang="en-US" sz="2400" dirty="0"/>
              <a:t>Template Functions</a:t>
            </a:r>
          </a:p>
          <a:p>
            <a:r>
              <a:rPr lang="en-US" sz="2400" dirty="0"/>
              <a:t>Template Resources </a:t>
            </a:r>
          </a:p>
          <a:p>
            <a:r>
              <a:rPr lang="en-US" sz="2400" dirty="0"/>
              <a:t>Template Outputs </a:t>
            </a:r>
          </a:p>
          <a:p>
            <a:r>
              <a:rPr lang="en-US" sz="2400" dirty="0"/>
              <a:t>QuickStart Templates</a:t>
            </a:r>
          </a:p>
        </p:txBody>
      </p:sp>
    </p:spTree>
    <p:extLst>
      <p:ext uri="{BB962C8B-B14F-4D97-AF65-F5344CB8AC3E}">
        <p14:creationId xmlns:p14="http://schemas.microsoft.com/office/powerpoint/2010/main" val="2826168230"/>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Template Advantages</a:t>
            </a:r>
          </a:p>
        </p:txBody>
      </p:sp>
      <p:sp>
        <p:nvSpPr>
          <p:cNvPr id="6" name="Text Placeholder 5"/>
          <p:cNvSpPr>
            <a:spLocks noGrp="1"/>
          </p:cNvSpPr>
          <p:nvPr>
            <p:ph type="body" sz="quarter" idx="10"/>
          </p:nvPr>
        </p:nvSpPr>
        <p:spPr>
          <a:xfrm>
            <a:off x="584200" y="1589479"/>
            <a:ext cx="6196610" cy="3533275"/>
          </a:xfrm>
        </p:spPr>
        <p:txBody>
          <a:bodyPr/>
          <a:lstStyle/>
          <a:p>
            <a:r>
              <a:rPr lang="en-US" dirty="0"/>
              <a:t>Improves consistency</a:t>
            </a:r>
          </a:p>
          <a:p>
            <a:r>
              <a:rPr lang="en-US" dirty="0"/>
              <a:t>Express complex deployments</a:t>
            </a:r>
          </a:p>
          <a:p>
            <a:r>
              <a:rPr lang="en-US" dirty="0"/>
              <a:t>Reduce manual, error prone tasks</a:t>
            </a:r>
          </a:p>
          <a:p>
            <a:r>
              <a:rPr lang="en-US" dirty="0"/>
              <a:t>Express requirements through code</a:t>
            </a:r>
          </a:p>
          <a:p>
            <a:r>
              <a:rPr lang="en-US" dirty="0"/>
              <a:t>Promotes reuse</a:t>
            </a:r>
          </a:p>
          <a:p>
            <a:r>
              <a:rPr lang="en-US" dirty="0"/>
              <a:t>Modular and can be linked</a:t>
            </a:r>
          </a:p>
          <a:p>
            <a:r>
              <a:rPr lang="en-US" dirty="0"/>
              <a:t>Simplifies orchestration</a:t>
            </a:r>
          </a:p>
        </p:txBody>
      </p:sp>
      <p:grpSp>
        <p:nvGrpSpPr>
          <p:cNvPr id="5" name="Group 4" descr="An ARM template is shown being deployed in Development, Production, and Quality Assurance. ">
            <a:extLst>
              <a:ext uri="{FF2B5EF4-FFF2-40B4-BE49-F238E27FC236}">
                <a16:creationId xmlns:a16="http://schemas.microsoft.com/office/drawing/2014/main" id="{17DBA4EE-1510-4FEB-9A72-0F49DC88BBAB}"/>
              </a:ext>
            </a:extLst>
          </p:cNvPr>
          <p:cNvGrpSpPr/>
          <p:nvPr/>
        </p:nvGrpSpPr>
        <p:grpSpPr>
          <a:xfrm>
            <a:off x="7264146" y="1461317"/>
            <a:ext cx="3368185" cy="3675560"/>
            <a:chOff x="409260" y="1290889"/>
            <a:chExt cx="2908098" cy="3675560"/>
          </a:xfrm>
        </p:grpSpPr>
        <p:sp>
          <p:nvSpPr>
            <p:cNvPr id="7" name="Rectangle 6">
              <a:extLst>
                <a:ext uri="{FF2B5EF4-FFF2-40B4-BE49-F238E27FC236}">
                  <a16:creationId xmlns:a16="http://schemas.microsoft.com/office/drawing/2014/main" id="{1B5185C2-7528-45DF-8F51-CED2629D6B8D}"/>
                </a:ext>
              </a:extLst>
            </p:cNvPr>
            <p:cNvSpPr/>
            <p:nvPr/>
          </p:nvSpPr>
          <p:spPr bwMode="auto">
            <a:xfrm>
              <a:off x="409260" y="1290889"/>
              <a:ext cx="1790301" cy="642523"/>
            </a:xfrm>
            <a:prstGeom prst="rect">
              <a:avLst/>
            </a:prstGeom>
            <a:solidFill>
              <a:srgbClr val="EBF1DF"/>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Verdana" panose="020B0604030504040204" pitchFamily="34" charset="0"/>
                  <a:ea typeface="Verdana" panose="020B0604030504040204" pitchFamily="34" charset="0"/>
                  <a:cs typeface="Segoe UI" pitchFamily="34" charset="0"/>
                </a:rPr>
                <a:t>ARM</a:t>
              </a:r>
            </a:p>
            <a:p>
              <a:pPr algn="ctr" defTabSz="932472" fontAlgn="base">
                <a:spcBef>
                  <a:spcPct val="0"/>
                </a:spcBef>
                <a:spcAft>
                  <a:spcPct val="0"/>
                </a:spcAft>
              </a:pPr>
              <a:r>
                <a:rPr lang="en-US" sz="1400" dirty="0">
                  <a:solidFill>
                    <a:schemeClr val="tx1"/>
                  </a:solidFill>
                  <a:latin typeface="Verdana" panose="020B0604030504040204" pitchFamily="34" charset="0"/>
                  <a:ea typeface="Verdana" panose="020B0604030504040204" pitchFamily="34" charset="0"/>
                  <a:cs typeface="Segoe UI" pitchFamily="34" charset="0"/>
                </a:rPr>
                <a:t>Template</a:t>
              </a:r>
            </a:p>
          </p:txBody>
        </p:sp>
        <p:sp>
          <p:nvSpPr>
            <p:cNvPr id="8" name="Rectangle 7">
              <a:extLst>
                <a:ext uri="{FF2B5EF4-FFF2-40B4-BE49-F238E27FC236}">
                  <a16:creationId xmlns:a16="http://schemas.microsoft.com/office/drawing/2014/main" id="{AA46F11A-974F-48F2-8432-F54F72582827}"/>
                </a:ext>
              </a:extLst>
            </p:cNvPr>
            <p:cNvSpPr/>
            <p:nvPr/>
          </p:nvSpPr>
          <p:spPr bwMode="auto">
            <a:xfrm>
              <a:off x="1527057" y="2276626"/>
              <a:ext cx="1790301" cy="642523"/>
            </a:xfrm>
            <a:prstGeom prst="rect">
              <a:avLst/>
            </a:prstGeom>
            <a:solidFill>
              <a:schemeClr val="accent6">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Verdana" panose="020B0604030504040204" pitchFamily="34" charset="0"/>
                  <a:ea typeface="Verdana" panose="020B0604030504040204" pitchFamily="34" charset="0"/>
                  <a:cs typeface="Segoe UI" pitchFamily="34" charset="0"/>
                </a:rPr>
                <a:t>Development</a:t>
              </a:r>
            </a:p>
          </p:txBody>
        </p:sp>
        <p:sp>
          <p:nvSpPr>
            <p:cNvPr id="9" name="Rectangle 8">
              <a:extLst>
                <a:ext uri="{FF2B5EF4-FFF2-40B4-BE49-F238E27FC236}">
                  <a16:creationId xmlns:a16="http://schemas.microsoft.com/office/drawing/2014/main" id="{BEA681F5-6C1E-47C1-9187-917D19CC2C81}"/>
                </a:ext>
              </a:extLst>
            </p:cNvPr>
            <p:cNvSpPr/>
            <p:nvPr/>
          </p:nvSpPr>
          <p:spPr bwMode="auto">
            <a:xfrm>
              <a:off x="1527057" y="4323926"/>
              <a:ext cx="1790301" cy="642523"/>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Verdana" panose="020B0604030504040204" pitchFamily="34" charset="0"/>
                  <a:ea typeface="Verdana" panose="020B0604030504040204" pitchFamily="34" charset="0"/>
                  <a:cs typeface="Segoe UI" pitchFamily="34" charset="0"/>
                </a:rPr>
                <a:t>Quality</a:t>
              </a:r>
            </a:p>
            <a:p>
              <a:pPr algn="ctr" defTabSz="932472" fontAlgn="base">
                <a:spcBef>
                  <a:spcPct val="0"/>
                </a:spcBef>
                <a:spcAft>
                  <a:spcPct val="0"/>
                </a:spcAft>
              </a:pPr>
              <a:r>
                <a:rPr lang="en-US" sz="1400" dirty="0">
                  <a:solidFill>
                    <a:schemeClr val="tx1"/>
                  </a:solidFill>
                  <a:latin typeface="Verdana" panose="020B0604030504040204" pitchFamily="34" charset="0"/>
                  <a:ea typeface="Verdana" panose="020B0604030504040204" pitchFamily="34" charset="0"/>
                  <a:cs typeface="Segoe UI" pitchFamily="34" charset="0"/>
                </a:rPr>
                <a:t>Assurance</a:t>
              </a:r>
            </a:p>
          </p:txBody>
        </p:sp>
        <p:sp>
          <p:nvSpPr>
            <p:cNvPr id="11" name="Rectangle 10">
              <a:extLst>
                <a:ext uri="{FF2B5EF4-FFF2-40B4-BE49-F238E27FC236}">
                  <a16:creationId xmlns:a16="http://schemas.microsoft.com/office/drawing/2014/main" id="{0CE43D46-0B25-4589-B644-CFC1BE0074B7}"/>
                </a:ext>
              </a:extLst>
            </p:cNvPr>
            <p:cNvSpPr/>
            <p:nvPr/>
          </p:nvSpPr>
          <p:spPr bwMode="auto">
            <a:xfrm>
              <a:off x="1527057" y="3300276"/>
              <a:ext cx="1790301" cy="642523"/>
            </a:xfrm>
            <a:prstGeom prst="rect">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Verdana" panose="020B0604030504040204" pitchFamily="34" charset="0"/>
                  <a:ea typeface="Verdana" panose="020B0604030504040204" pitchFamily="34" charset="0"/>
                  <a:cs typeface="Segoe UI" pitchFamily="34" charset="0"/>
                </a:rPr>
                <a:t>Production</a:t>
              </a:r>
            </a:p>
          </p:txBody>
        </p:sp>
        <p:cxnSp>
          <p:nvCxnSpPr>
            <p:cNvPr id="12" name="Connector: Elbow 11">
              <a:extLst>
                <a:ext uri="{FF2B5EF4-FFF2-40B4-BE49-F238E27FC236}">
                  <a16:creationId xmlns:a16="http://schemas.microsoft.com/office/drawing/2014/main" id="{F1E99D06-8763-496C-887D-A73563BD1E76}"/>
                </a:ext>
              </a:extLst>
            </p:cNvPr>
            <p:cNvCxnSpPr>
              <a:stCxn id="7" idx="2"/>
              <a:endCxn id="8" idx="1"/>
            </p:cNvCxnSpPr>
            <p:nvPr/>
          </p:nvCxnSpPr>
          <p:spPr>
            <a:xfrm rot="16200000" flipH="1">
              <a:off x="1083496" y="2154327"/>
              <a:ext cx="664476" cy="222646"/>
            </a:xfrm>
            <a:prstGeom prst="bentConnector2">
              <a:avLst/>
            </a:prstGeom>
            <a:ln w="15875">
              <a:prstDash val="sysDash"/>
              <a:tailEnd type="triangle"/>
            </a:ln>
          </p:spPr>
          <p:style>
            <a:lnRef idx="1">
              <a:schemeClr val="dk1"/>
            </a:lnRef>
            <a:fillRef idx="0">
              <a:schemeClr val="dk1"/>
            </a:fillRef>
            <a:effectRef idx="0">
              <a:schemeClr val="dk1"/>
            </a:effectRef>
            <a:fontRef idx="minor">
              <a:schemeClr val="tx1"/>
            </a:fontRef>
          </p:style>
        </p:cxnSp>
        <p:cxnSp>
          <p:nvCxnSpPr>
            <p:cNvPr id="13" name="Connector: Elbow 12">
              <a:extLst>
                <a:ext uri="{FF2B5EF4-FFF2-40B4-BE49-F238E27FC236}">
                  <a16:creationId xmlns:a16="http://schemas.microsoft.com/office/drawing/2014/main" id="{E2945F88-F91C-431E-8281-3A4B9E844192}"/>
                </a:ext>
              </a:extLst>
            </p:cNvPr>
            <p:cNvCxnSpPr>
              <a:cxnSpLocks/>
              <a:stCxn id="7" idx="2"/>
              <a:endCxn id="11" idx="1"/>
            </p:cNvCxnSpPr>
            <p:nvPr/>
          </p:nvCxnSpPr>
          <p:spPr>
            <a:xfrm rot="16200000" flipH="1">
              <a:off x="571671" y="2666152"/>
              <a:ext cx="1688126" cy="222646"/>
            </a:xfrm>
            <a:prstGeom prst="bentConnector2">
              <a:avLst/>
            </a:prstGeom>
            <a:ln w="15875">
              <a:prstDash val="sysDash"/>
              <a:tailEnd type="triangle"/>
            </a:ln>
          </p:spPr>
          <p:style>
            <a:lnRef idx="1">
              <a:schemeClr val="dk1"/>
            </a:lnRef>
            <a:fillRef idx="0">
              <a:schemeClr val="dk1"/>
            </a:fillRef>
            <a:effectRef idx="0">
              <a:schemeClr val="dk1"/>
            </a:effectRef>
            <a:fontRef idx="minor">
              <a:schemeClr val="tx1"/>
            </a:fontRef>
          </p:style>
        </p:cxnSp>
        <p:cxnSp>
          <p:nvCxnSpPr>
            <p:cNvPr id="14" name="Connector: Elbow 13">
              <a:extLst>
                <a:ext uri="{FF2B5EF4-FFF2-40B4-BE49-F238E27FC236}">
                  <a16:creationId xmlns:a16="http://schemas.microsoft.com/office/drawing/2014/main" id="{D055DEBE-E1DB-4540-B1B6-2F8C711EF887}"/>
                </a:ext>
              </a:extLst>
            </p:cNvPr>
            <p:cNvCxnSpPr>
              <a:cxnSpLocks/>
              <a:stCxn id="7" idx="2"/>
              <a:endCxn id="9" idx="1"/>
            </p:cNvCxnSpPr>
            <p:nvPr/>
          </p:nvCxnSpPr>
          <p:spPr>
            <a:xfrm rot="16200000" flipH="1">
              <a:off x="59846" y="3177977"/>
              <a:ext cx="2711776" cy="222646"/>
            </a:xfrm>
            <a:prstGeom prst="bentConnector2">
              <a:avLst/>
            </a:prstGeom>
            <a:ln w="15875">
              <a:prstDash val="sysDash"/>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41048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D43C9-A706-480F-A06C-1ED37469D207}"/>
              </a:ext>
            </a:extLst>
          </p:cNvPr>
          <p:cNvSpPr>
            <a:spLocks noGrp="1"/>
          </p:cNvSpPr>
          <p:nvPr>
            <p:ph type="title"/>
          </p:nvPr>
        </p:nvSpPr>
        <p:spPr/>
        <p:txBody>
          <a:bodyPr/>
          <a:lstStyle/>
          <a:p>
            <a:r>
              <a:rPr lang="en-US" dirty="0"/>
              <a:t>Template Schema</a:t>
            </a:r>
          </a:p>
        </p:txBody>
      </p:sp>
      <p:sp>
        <p:nvSpPr>
          <p:cNvPr id="3" name="Text Placeholder 2">
            <a:extLst>
              <a:ext uri="{FF2B5EF4-FFF2-40B4-BE49-F238E27FC236}">
                <a16:creationId xmlns:a16="http://schemas.microsoft.com/office/drawing/2014/main" id="{A5B1496A-E9C4-4C45-8101-7C5DB568F14E}"/>
              </a:ext>
            </a:extLst>
          </p:cNvPr>
          <p:cNvSpPr>
            <a:spLocks noGrp="1"/>
          </p:cNvSpPr>
          <p:nvPr>
            <p:ph type="body" sz="quarter" idx="10"/>
          </p:nvPr>
        </p:nvSpPr>
        <p:spPr>
          <a:xfrm>
            <a:off x="584200" y="1435497"/>
            <a:ext cx="5275247" cy="3791807"/>
          </a:xfrm>
        </p:spPr>
        <p:txBody>
          <a:bodyPr/>
          <a:lstStyle/>
          <a:p>
            <a:r>
              <a:rPr lang="en-US" dirty="0"/>
              <a:t>Defines all the Resource Manager resources in a deployment</a:t>
            </a:r>
          </a:p>
          <a:p>
            <a:r>
              <a:rPr lang="en-US" dirty="0"/>
              <a:t>Written in JSON</a:t>
            </a:r>
          </a:p>
          <a:p>
            <a:r>
              <a:rPr lang="en-US" dirty="0"/>
              <a:t>A collection of key-value pairs</a:t>
            </a:r>
          </a:p>
          <a:p>
            <a:r>
              <a:rPr lang="en-US" dirty="0"/>
              <a:t>Each key is a string</a:t>
            </a:r>
          </a:p>
          <a:p>
            <a:r>
              <a:rPr lang="en-US" dirty="0"/>
              <a:t>Each values can be a string, number, Boolean expression, list of values, object </a:t>
            </a:r>
          </a:p>
        </p:txBody>
      </p:sp>
      <p:sp>
        <p:nvSpPr>
          <p:cNvPr id="4" name="Rectangle 3">
            <a:extLst>
              <a:ext uri="{FF2B5EF4-FFF2-40B4-BE49-F238E27FC236}">
                <a16:creationId xmlns:a16="http://schemas.microsoft.com/office/drawing/2014/main" id="{C1CF7015-6340-491E-BD3D-FA6E3242D05F}"/>
              </a:ext>
            </a:extLst>
          </p:cNvPr>
          <p:cNvSpPr/>
          <p:nvPr/>
        </p:nvSpPr>
        <p:spPr>
          <a:xfrm>
            <a:off x="5860751" y="1069902"/>
            <a:ext cx="6104958" cy="4524315"/>
          </a:xfrm>
          <a:prstGeom prst="rect">
            <a:avLst/>
          </a:prstGeom>
        </p:spPr>
        <p:txBody>
          <a:bodyPr wrap="square" anchor="t">
            <a:spAutoFit/>
          </a:bodyPr>
          <a:lstStyle/>
          <a:p>
            <a:r>
              <a:rPr lang="en-US" sz="2400" dirty="0">
                <a:latin typeface="Consolas" panose="020B0609020204030204" pitchFamily="49" charset="0"/>
              </a:rPr>
              <a:t>{</a:t>
            </a:r>
            <a:endParaRPr lang="en-US" dirty="0"/>
          </a:p>
          <a:p>
            <a:r>
              <a:rPr lang="en-US" sz="2400" dirty="0">
                <a:latin typeface="Consolas" panose="020B0609020204030204" pitchFamily="49" charset="0"/>
              </a:rPr>
              <a:t>    "$schema": 	"http://schema.management.</a:t>
            </a:r>
            <a:endParaRPr lang="en-US" dirty="0"/>
          </a:p>
          <a:p>
            <a:r>
              <a:rPr lang="en-US" sz="2400" dirty="0">
                <a:latin typeface="Consolas" panose="020B0609020204030204" pitchFamily="49" charset="0"/>
              </a:rPr>
              <a:t>	azure.com/schemas/2019-04-	01/deploymentTemplate.json#",</a:t>
            </a:r>
            <a:endParaRPr lang="en-US" dirty="0"/>
          </a:p>
          <a:p>
            <a:r>
              <a:rPr lang="en-US" sz="2400" dirty="0">
                <a:latin typeface="Consolas" panose="020B0609020204030204" pitchFamily="49" charset="0"/>
              </a:rPr>
              <a:t>    "contentVersion": "",</a:t>
            </a:r>
            <a:endParaRPr lang="en-US" dirty="0"/>
          </a:p>
          <a:p>
            <a:r>
              <a:rPr lang="en-US" sz="2400" dirty="0">
                <a:latin typeface="Consolas"/>
              </a:rPr>
              <a:t>    "parameters": {},</a:t>
            </a:r>
            <a:endParaRPr lang="en-US" dirty="0"/>
          </a:p>
          <a:p>
            <a:r>
              <a:rPr lang="en-US" sz="2400" dirty="0">
                <a:latin typeface="Consolas"/>
              </a:rPr>
              <a:t>    "variables": {},</a:t>
            </a:r>
            <a:endParaRPr lang="en-US" dirty="0"/>
          </a:p>
          <a:p>
            <a:r>
              <a:rPr lang="en-US" sz="2400" dirty="0">
                <a:latin typeface="Consolas"/>
              </a:rPr>
              <a:t>    "functions": [],</a:t>
            </a:r>
            <a:endParaRPr lang="en-US" dirty="0"/>
          </a:p>
          <a:p>
            <a:r>
              <a:rPr lang="en-US" sz="2400" dirty="0">
                <a:latin typeface="Consolas"/>
              </a:rPr>
              <a:t>    "resources": [],</a:t>
            </a:r>
            <a:endParaRPr lang="en-US" dirty="0">
              <a:latin typeface="Consolas"/>
            </a:endParaRPr>
          </a:p>
          <a:p>
            <a:r>
              <a:rPr lang="en-US" sz="2400" dirty="0">
                <a:latin typeface="Consolas"/>
              </a:rPr>
              <a:t>    "outputs": {}</a:t>
            </a:r>
            <a:endParaRPr lang="en-US" dirty="0"/>
          </a:p>
          <a:p>
            <a:r>
              <a:rPr lang="en-US" sz="2400" dirty="0">
                <a:latin typeface="Consolas" panose="020B0609020204030204" pitchFamily="49" charset="0"/>
              </a:rPr>
              <a:t>}</a:t>
            </a:r>
            <a:endParaRPr lang="en-US" dirty="0"/>
          </a:p>
        </p:txBody>
      </p:sp>
    </p:spTree>
    <p:extLst>
      <p:ext uri="{BB962C8B-B14F-4D97-AF65-F5344CB8AC3E}">
        <p14:creationId xmlns:p14="http://schemas.microsoft.com/office/powerpoint/2010/main" val="453977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0785C-880A-4483-946F-1BEE5178869D}"/>
              </a:ext>
            </a:extLst>
          </p:cNvPr>
          <p:cNvSpPr>
            <a:spLocks noGrp="1"/>
          </p:cNvSpPr>
          <p:nvPr>
            <p:ph type="title"/>
          </p:nvPr>
        </p:nvSpPr>
        <p:spPr/>
        <p:txBody>
          <a:bodyPr/>
          <a:lstStyle/>
          <a:p>
            <a:r>
              <a:rPr lang="en-US" dirty="0"/>
              <a:t>Template Parameters</a:t>
            </a:r>
          </a:p>
        </p:txBody>
      </p:sp>
      <p:sp>
        <p:nvSpPr>
          <p:cNvPr id="3" name="Text Placeholder 2">
            <a:extLst>
              <a:ext uri="{FF2B5EF4-FFF2-40B4-BE49-F238E27FC236}">
                <a16:creationId xmlns:a16="http://schemas.microsoft.com/office/drawing/2014/main" id="{552BED16-1B3D-4D72-A55A-005908060932}"/>
              </a:ext>
            </a:extLst>
          </p:cNvPr>
          <p:cNvSpPr>
            <a:spLocks noGrp="1"/>
          </p:cNvSpPr>
          <p:nvPr>
            <p:ph type="body" sz="quarter" idx="10"/>
          </p:nvPr>
        </p:nvSpPr>
        <p:spPr>
          <a:xfrm>
            <a:off x="584200" y="1435497"/>
            <a:ext cx="4490720" cy="3964162"/>
          </a:xfrm>
        </p:spPr>
        <p:txBody>
          <a:bodyPr/>
          <a:lstStyle/>
          <a:p>
            <a:r>
              <a:rPr lang="en-US" dirty="0"/>
              <a:t>Specify which values are configurable when the template runs</a:t>
            </a:r>
          </a:p>
          <a:p>
            <a:r>
              <a:rPr lang="en-US" dirty="0"/>
              <a:t>This example has two parameters: one for a VM’s username (adminUsername), and one for its password (adminPassword)</a:t>
            </a:r>
          </a:p>
        </p:txBody>
      </p:sp>
      <p:sp>
        <p:nvSpPr>
          <p:cNvPr id="4" name="Rectangle 3">
            <a:extLst>
              <a:ext uri="{FF2B5EF4-FFF2-40B4-BE49-F238E27FC236}">
                <a16:creationId xmlns:a16="http://schemas.microsoft.com/office/drawing/2014/main" id="{CB0E2F39-4978-4F8D-A10B-494C4BFD1A38}"/>
              </a:ext>
            </a:extLst>
          </p:cNvPr>
          <p:cNvSpPr/>
          <p:nvPr/>
        </p:nvSpPr>
        <p:spPr>
          <a:xfrm>
            <a:off x="5475110" y="1265018"/>
            <a:ext cx="6468533" cy="4401205"/>
          </a:xfrm>
          <a:prstGeom prst="rect">
            <a:avLst/>
          </a:prstGeom>
        </p:spPr>
        <p:txBody>
          <a:bodyPr wrap="square" anchor="t">
            <a:spAutoFit/>
          </a:bodyPr>
          <a:lstStyle/>
          <a:p>
            <a:r>
              <a:rPr lang="en-US" sz="2000" dirty="0">
                <a:latin typeface="Consolas" panose="020B0609020204030204" pitchFamily="49" charset="0"/>
              </a:rPr>
              <a:t>"parameters": {</a:t>
            </a:r>
          </a:p>
          <a:p>
            <a:r>
              <a:rPr lang="en-US" sz="2000" dirty="0">
                <a:latin typeface="Consolas" panose="020B0609020204030204" pitchFamily="49" charset="0"/>
              </a:rPr>
              <a:t>  "adminUsername": {</a:t>
            </a:r>
          </a:p>
          <a:p>
            <a:r>
              <a:rPr lang="en-US" sz="2000" dirty="0">
                <a:latin typeface="Consolas" panose="020B0609020204030204" pitchFamily="49" charset="0"/>
              </a:rPr>
              <a:t>    "type": "string",</a:t>
            </a:r>
          </a:p>
          <a:p>
            <a:r>
              <a:rPr lang="en-US" sz="2000" dirty="0">
                <a:latin typeface="Consolas" panose="020B0609020204030204" pitchFamily="49" charset="0"/>
              </a:rPr>
              <a:t>    "metadata": {</a:t>
            </a:r>
          </a:p>
          <a:p>
            <a:r>
              <a:rPr lang="en-US" sz="2000" dirty="0">
                <a:latin typeface="Consolas"/>
              </a:rPr>
              <a:t>      "description": "Username for the VM."</a:t>
            </a:r>
          </a:p>
          <a:p>
            <a:r>
              <a:rPr lang="en-US" sz="2000" dirty="0">
                <a:latin typeface="Consolas" panose="020B0609020204030204" pitchFamily="49" charset="0"/>
              </a:rPr>
              <a:t>    }</a:t>
            </a:r>
          </a:p>
          <a:p>
            <a:r>
              <a:rPr lang="en-US" sz="2000" dirty="0">
                <a:latin typeface="Consolas" panose="020B0609020204030204" pitchFamily="49" charset="0"/>
              </a:rPr>
              <a:t>  },</a:t>
            </a:r>
          </a:p>
          <a:p>
            <a:r>
              <a:rPr lang="en-US" sz="2000" dirty="0">
                <a:latin typeface="Consolas" panose="020B0609020204030204" pitchFamily="49" charset="0"/>
              </a:rPr>
              <a:t>  "adminPassword": {</a:t>
            </a:r>
          </a:p>
          <a:p>
            <a:r>
              <a:rPr lang="en-US" sz="2000" dirty="0">
                <a:latin typeface="Consolas" panose="020B0609020204030204" pitchFamily="49" charset="0"/>
              </a:rPr>
              <a:t>    "type": "securestring",</a:t>
            </a:r>
          </a:p>
          <a:p>
            <a:r>
              <a:rPr lang="en-US" sz="2000" dirty="0">
                <a:latin typeface="Consolas" panose="020B0609020204030204" pitchFamily="49" charset="0"/>
              </a:rPr>
              <a:t>    "metadata": {</a:t>
            </a:r>
          </a:p>
          <a:p>
            <a:r>
              <a:rPr lang="en-US" sz="2000" dirty="0">
                <a:latin typeface="Consolas"/>
              </a:rPr>
              <a:t>      "description": "Password for the VM."</a:t>
            </a:r>
          </a:p>
          <a:p>
            <a:r>
              <a:rPr lang="en-US" sz="2000" dirty="0">
                <a:latin typeface="Consolas" panose="020B0609020204030204" pitchFamily="49" charset="0"/>
              </a:rPr>
              <a:t>    }</a:t>
            </a:r>
          </a:p>
          <a:p>
            <a:r>
              <a:rPr lang="en-US" sz="2000" dirty="0">
                <a:latin typeface="Consolas" panose="020B0609020204030204" pitchFamily="49" charset="0"/>
              </a:rPr>
              <a:t>  }</a:t>
            </a:r>
          </a:p>
          <a:p>
            <a:r>
              <a:rPr lang="en-US" sz="2000" dirty="0">
                <a:latin typeface="Consolas" panose="020B0609020204030204" pitchFamily="49" charset="0"/>
              </a:rPr>
              <a:t>}</a:t>
            </a:r>
          </a:p>
        </p:txBody>
      </p:sp>
    </p:spTree>
    <p:extLst>
      <p:ext uri="{BB962C8B-B14F-4D97-AF65-F5344CB8AC3E}">
        <p14:creationId xmlns:p14="http://schemas.microsoft.com/office/powerpoint/2010/main" val="2789297166"/>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2375D-F3AB-4FFB-AF7F-504020703A49}"/>
              </a:ext>
            </a:extLst>
          </p:cNvPr>
          <p:cNvSpPr>
            <a:spLocks noGrp="1"/>
          </p:cNvSpPr>
          <p:nvPr>
            <p:ph type="title"/>
          </p:nvPr>
        </p:nvSpPr>
        <p:spPr/>
        <p:txBody>
          <a:bodyPr/>
          <a:lstStyle/>
          <a:p>
            <a:r>
              <a:rPr lang="en-US" dirty="0"/>
              <a:t>Template Variables</a:t>
            </a:r>
          </a:p>
        </p:txBody>
      </p:sp>
      <p:sp>
        <p:nvSpPr>
          <p:cNvPr id="3" name="Text Placeholder 2">
            <a:extLst>
              <a:ext uri="{FF2B5EF4-FFF2-40B4-BE49-F238E27FC236}">
                <a16:creationId xmlns:a16="http://schemas.microsoft.com/office/drawing/2014/main" id="{67EFF03A-8009-438F-B3F8-C7665CD78307}"/>
              </a:ext>
            </a:extLst>
          </p:cNvPr>
          <p:cNvSpPr>
            <a:spLocks noGrp="1"/>
          </p:cNvSpPr>
          <p:nvPr>
            <p:ph type="body" sz="quarter" idx="10"/>
          </p:nvPr>
        </p:nvSpPr>
        <p:spPr>
          <a:xfrm>
            <a:off x="584200" y="1435497"/>
            <a:ext cx="4550508" cy="3619452"/>
          </a:xfrm>
        </p:spPr>
        <p:txBody>
          <a:bodyPr/>
          <a:lstStyle/>
          <a:p>
            <a:r>
              <a:rPr lang="en-US" dirty="0"/>
              <a:t>Define values that are used throughout the template</a:t>
            </a:r>
          </a:p>
          <a:p>
            <a:r>
              <a:rPr lang="en-US" dirty="0"/>
              <a:t>Makes your templates easier to maintain</a:t>
            </a:r>
          </a:p>
          <a:p>
            <a:r>
              <a:rPr lang="en-US" dirty="0"/>
              <a:t>This example provides variables that describe networking features for a virtual machine</a:t>
            </a:r>
          </a:p>
        </p:txBody>
      </p:sp>
      <p:sp>
        <p:nvSpPr>
          <p:cNvPr id="4" name="Rectangle 3">
            <a:extLst>
              <a:ext uri="{FF2B5EF4-FFF2-40B4-BE49-F238E27FC236}">
                <a16:creationId xmlns:a16="http://schemas.microsoft.com/office/drawing/2014/main" id="{9E5E1274-7427-427C-8FFC-DCDBB3DEBD83}"/>
              </a:ext>
            </a:extLst>
          </p:cNvPr>
          <p:cNvSpPr/>
          <p:nvPr/>
        </p:nvSpPr>
        <p:spPr>
          <a:xfrm>
            <a:off x="5826369" y="1839449"/>
            <a:ext cx="5767754" cy="2554545"/>
          </a:xfrm>
          <a:prstGeom prst="rect">
            <a:avLst/>
          </a:prstGeom>
        </p:spPr>
        <p:txBody>
          <a:bodyPr wrap="square">
            <a:spAutoFit/>
          </a:bodyPr>
          <a:lstStyle/>
          <a:p>
            <a:r>
              <a:rPr lang="en-US" sz="2000" dirty="0">
                <a:latin typeface="Consolas" panose="020B0609020204030204" pitchFamily="49" charset="0"/>
              </a:rPr>
              <a:t>"variables": {</a:t>
            </a:r>
          </a:p>
          <a:p>
            <a:r>
              <a:rPr lang="en-US" sz="2000" dirty="0">
                <a:latin typeface="Consolas" panose="020B0609020204030204" pitchFamily="49" charset="0"/>
              </a:rPr>
              <a:t>  "nicName": "myVMNic",</a:t>
            </a:r>
          </a:p>
          <a:p>
            <a:r>
              <a:rPr lang="en-US" sz="2000" dirty="0">
                <a:latin typeface="Consolas" panose="020B0609020204030204" pitchFamily="49" charset="0"/>
              </a:rPr>
              <a:t>  "addressPrefix": "10.0.0.0/16",</a:t>
            </a:r>
          </a:p>
          <a:p>
            <a:r>
              <a:rPr lang="en-US" sz="2000" dirty="0">
                <a:latin typeface="Consolas" panose="020B0609020204030204" pitchFamily="49" charset="0"/>
              </a:rPr>
              <a:t>  "subnetName": "Subnet",</a:t>
            </a:r>
          </a:p>
          <a:p>
            <a:r>
              <a:rPr lang="en-US" sz="2000" dirty="0">
                <a:latin typeface="Consolas" panose="020B0609020204030204" pitchFamily="49" charset="0"/>
              </a:rPr>
              <a:t>  "subnetPrefix": "10.0.0.0/24",</a:t>
            </a:r>
          </a:p>
          <a:p>
            <a:r>
              <a:rPr lang="en-US" sz="2000" dirty="0">
                <a:latin typeface="Consolas" panose="020B0609020204030204" pitchFamily="49" charset="0"/>
              </a:rPr>
              <a:t>  "publicIPAddressName": "myPublicIP",</a:t>
            </a:r>
          </a:p>
          <a:p>
            <a:r>
              <a:rPr lang="en-US" sz="2000" dirty="0">
                <a:latin typeface="Consolas" panose="020B0609020204030204" pitchFamily="49" charset="0"/>
              </a:rPr>
              <a:t>  "virtualNetworkName": "MyVNET"</a:t>
            </a:r>
          </a:p>
          <a:p>
            <a:r>
              <a:rPr lang="en-US" sz="2000" dirty="0">
                <a:latin typeface="Consolas" panose="020B0609020204030204" pitchFamily="49" charset="0"/>
              </a:rPr>
              <a:t>}</a:t>
            </a:r>
          </a:p>
        </p:txBody>
      </p:sp>
    </p:spTree>
    <p:extLst>
      <p:ext uri="{BB962C8B-B14F-4D97-AF65-F5344CB8AC3E}">
        <p14:creationId xmlns:p14="http://schemas.microsoft.com/office/powerpoint/2010/main" val="199824454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6D21D-1FDD-4C2F-923B-D3ACA5BE99DC}"/>
              </a:ext>
            </a:extLst>
          </p:cNvPr>
          <p:cNvSpPr>
            <a:spLocks noGrp="1"/>
          </p:cNvSpPr>
          <p:nvPr>
            <p:ph type="title"/>
          </p:nvPr>
        </p:nvSpPr>
        <p:spPr/>
        <p:txBody>
          <a:bodyPr/>
          <a:lstStyle/>
          <a:p>
            <a:r>
              <a:rPr lang="en-US" dirty="0"/>
              <a:t>Template Functions</a:t>
            </a:r>
          </a:p>
        </p:txBody>
      </p:sp>
      <p:sp>
        <p:nvSpPr>
          <p:cNvPr id="3" name="Text Placeholder 2">
            <a:extLst>
              <a:ext uri="{FF2B5EF4-FFF2-40B4-BE49-F238E27FC236}">
                <a16:creationId xmlns:a16="http://schemas.microsoft.com/office/drawing/2014/main" id="{DA4FFA97-CA8B-4267-BB40-970B8134B3C5}"/>
              </a:ext>
            </a:extLst>
          </p:cNvPr>
          <p:cNvSpPr>
            <a:spLocks noGrp="1"/>
          </p:cNvSpPr>
          <p:nvPr>
            <p:ph type="body" sz="quarter" idx="10"/>
          </p:nvPr>
        </p:nvSpPr>
        <p:spPr>
          <a:xfrm>
            <a:off x="584200" y="1435496"/>
            <a:ext cx="4578927" cy="4614321"/>
          </a:xfrm>
        </p:spPr>
        <p:txBody>
          <a:bodyPr/>
          <a:lstStyle/>
          <a:p>
            <a:r>
              <a:rPr lang="en-US" dirty="0"/>
              <a:t>Reusable procedures</a:t>
            </a:r>
          </a:p>
          <a:p>
            <a:r>
              <a:rPr lang="en-US" dirty="0"/>
              <a:t>Makes the template easier to maintain</a:t>
            </a:r>
          </a:p>
          <a:p>
            <a:r>
              <a:rPr lang="en-US" dirty="0"/>
              <a:t>This function creates a unique name - use when creating resources that have globally unique naming requirements</a:t>
            </a:r>
          </a:p>
          <a:p>
            <a:endParaRPr lang="en-US" dirty="0"/>
          </a:p>
          <a:p>
            <a:endParaRPr lang="en-US" dirty="0"/>
          </a:p>
        </p:txBody>
      </p:sp>
      <p:sp>
        <p:nvSpPr>
          <p:cNvPr id="4" name="Rectangle 3">
            <a:extLst>
              <a:ext uri="{FF2B5EF4-FFF2-40B4-BE49-F238E27FC236}">
                <a16:creationId xmlns:a16="http://schemas.microsoft.com/office/drawing/2014/main" id="{4F3DDD07-3E6B-42B3-8965-176A8EBB13FA}"/>
              </a:ext>
            </a:extLst>
          </p:cNvPr>
          <p:cNvSpPr/>
          <p:nvPr/>
        </p:nvSpPr>
        <p:spPr>
          <a:xfrm>
            <a:off x="5676157" y="1076265"/>
            <a:ext cx="6237724" cy="5016758"/>
          </a:xfrm>
          <a:prstGeom prst="rect">
            <a:avLst/>
          </a:prstGeom>
        </p:spPr>
        <p:txBody>
          <a:bodyPr wrap="square">
            <a:spAutoFit/>
          </a:bodyPr>
          <a:lstStyle/>
          <a:p>
            <a:r>
              <a:rPr lang="en-US" sz="2000" dirty="0">
                <a:latin typeface="Consolas" panose="020B0609020204030204" pitchFamily="49" charset="0"/>
              </a:rPr>
              <a:t>"functions": [</a:t>
            </a:r>
          </a:p>
          <a:p>
            <a:r>
              <a:rPr lang="en-US" sz="2000" dirty="0">
                <a:latin typeface="Consolas" panose="020B0609020204030204" pitchFamily="49" charset="0"/>
              </a:rPr>
              <a:t>  {</a:t>
            </a:r>
          </a:p>
          <a:p>
            <a:r>
              <a:rPr lang="en-US" sz="2000" dirty="0">
                <a:latin typeface="Consolas" panose="020B0609020204030204" pitchFamily="49" charset="0"/>
              </a:rPr>
              <a:t>    "namespace": "contoso",</a:t>
            </a:r>
          </a:p>
          <a:p>
            <a:r>
              <a:rPr lang="en-US" sz="2000" dirty="0">
                <a:latin typeface="Consolas" panose="020B0609020204030204" pitchFamily="49" charset="0"/>
              </a:rPr>
              <a:t>    "members": {</a:t>
            </a:r>
          </a:p>
          <a:p>
            <a:r>
              <a:rPr lang="en-US" sz="2000" dirty="0">
                <a:latin typeface="Consolas" panose="020B0609020204030204" pitchFamily="49" charset="0"/>
              </a:rPr>
              <a:t>      "uniqueName": {</a:t>
            </a:r>
          </a:p>
          <a:p>
            <a:r>
              <a:rPr lang="en-US" sz="2000" dirty="0">
                <a:latin typeface="Consolas" panose="020B0609020204030204" pitchFamily="49" charset="0"/>
              </a:rPr>
              <a:t>        "parameters": [</a:t>
            </a:r>
          </a:p>
          <a:p>
            <a:r>
              <a:rPr lang="en-US" sz="2000" dirty="0">
                <a:latin typeface="Consolas" panose="020B0609020204030204" pitchFamily="49" charset="0"/>
              </a:rPr>
              <a:t>          {</a:t>
            </a:r>
          </a:p>
          <a:p>
            <a:r>
              <a:rPr lang="en-US" sz="2000" dirty="0">
                <a:latin typeface="Consolas" panose="020B0609020204030204" pitchFamily="49" charset="0"/>
              </a:rPr>
              <a:t>            "name": "namePrefix",</a:t>
            </a:r>
          </a:p>
          <a:p>
            <a:r>
              <a:rPr lang="en-US" sz="2000" dirty="0">
                <a:latin typeface="Consolas" panose="020B0609020204030204" pitchFamily="49" charset="0"/>
              </a:rPr>
              <a:t>            "type": "string"</a:t>
            </a:r>
          </a:p>
          <a:p>
            <a:r>
              <a:rPr lang="en-US" sz="2000" dirty="0">
                <a:latin typeface="Consolas" panose="020B0609020204030204" pitchFamily="49" charset="0"/>
              </a:rPr>
              <a:t>          } ],</a:t>
            </a:r>
          </a:p>
          <a:p>
            <a:r>
              <a:rPr lang="en-US" sz="2000" dirty="0">
                <a:latin typeface="Consolas" panose="020B0609020204030204" pitchFamily="49" charset="0"/>
              </a:rPr>
              <a:t>        "output": {</a:t>
            </a:r>
          </a:p>
          <a:p>
            <a:r>
              <a:rPr lang="en-US" sz="2000" dirty="0">
                <a:latin typeface="Consolas" panose="020B0609020204030204" pitchFamily="49" charset="0"/>
              </a:rPr>
              <a:t>          "type": "string",</a:t>
            </a:r>
          </a:p>
          <a:p>
            <a:pPr>
              <a:tabLst>
                <a:tab pos="631825" algn="l"/>
              </a:tabLst>
            </a:pPr>
            <a:r>
              <a:rPr lang="en-US" sz="2000" dirty="0">
                <a:latin typeface="Consolas" panose="020B0609020204030204" pitchFamily="49" charset="0"/>
              </a:rPr>
              <a:t>          "value": "[concat(toLower(parameters('namePrefix’)),</a:t>
            </a:r>
          </a:p>
          <a:p>
            <a:pPr>
              <a:tabLst>
                <a:tab pos="631825" algn="l"/>
              </a:tabLst>
            </a:pPr>
            <a:r>
              <a:rPr lang="en-US" sz="2000" dirty="0">
                <a:latin typeface="Consolas" panose="020B0609020204030204" pitchFamily="49" charset="0"/>
              </a:rPr>
              <a:t> uniqueString(resourceGroup().id))]"</a:t>
            </a:r>
          </a:p>
          <a:p>
            <a:r>
              <a:rPr lang="en-US" sz="2000" dirty="0">
                <a:latin typeface="Consolas" panose="020B0609020204030204" pitchFamily="49" charset="0"/>
              </a:rPr>
              <a:t>        }      }    }   } ],</a:t>
            </a:r>
          </a:p>
        </p:txBody>
      </p:sp>
    </p:spTree>
    <p:extLst>
      <p:ext uri="{BB962C8B-B14F-4D97-AF65-F5344CB8AC3E}">
        <p14:creationId xmlns:p14="http://schemas.microsoft.com/office/powerpoint/2010/main" val="760896766"/>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45B8-4E34-49E1-9802-A6F2C8BBCB0A}"/>
              </a:ext>
            </a:extLst>
          </p:cNvPr>
          <p:cNvSpPr>
            <a:spLocks noGrp="1"/>
          </p:cNvSpPr>
          <p:nvPr>
            <p:ph type="title"/>
          </p:nvPr>
        </p:nvSpPr>
        <p:spPr/>
        <p:txBody>
          <a:bodyPr/>
          <a:lstStyle/>
          <a:p>
            <a:r>
              <a:rPr lang="en-US" dirty="0"/>
              <a:t>Template Resources</a:t>
            </a:r>
          </a:p>
        </p:txBody>
      </p:sp>
      <p:sp>
        <p:nvSpPr>
          <p:cNvPr id="3" name="Text Placeholder 2">
            <a:extLst>
              <a:ext uri="{FF2B5EF4-FFF2-40B4-BE49-F238E27FC236}">
                <a16:creationId xmlns:a16="http://schemas.microsoft.com/office/drawing/2014/main" id="{3634C8ED-D88B-4EC7-A44D-8BE60BE27CA3}"/>
              </a:ext>
            </a:extLst>
          </p:cNvPr>
          <p:cNvSpPr>
            <a:spLocks noGrp="1"/>
          </p:cNvSpPr>
          <p:nvPr>
            <p:ph type="body" sz="quarter" idx="10"/>
          </p:nvPr>
        </p:nvSpPr>
        <p:spPr>
          <a:xfrm>
            <a:off x="584200" y="1435497"/>
            <a:ext cx="4281311" cy="4222694"/>
          </a:xfrm>
        </p:spPr>
        <p:txBody>
          <a:bodyPr/>
          <a:lstStyle/>
          <a:p>
            <a:r>
              <a:rPr lang="en-US" dirty="0"/>
              <a:t>Define the Azure resources that make up your deployment</a:t>
            </a:r>
          </a:p>
          <a:p>
            <a:r>
              <a:rPr lang="en-US" dirty="0"/>
              <a:t>This example that creates a public IP address resource</a:t>
            </a:r>
          </a:p>
          <a:p>
            <a:r>
              <a:rPr lang="en-US" b="1" dirty="0"/>
              <a:t>Name </a:t>
            </a:r>
            <a:r>
              <a:rPr lang="en-US" dirty="0"/>
              <a:t>is a variable</a:t>
            </a:r>
          </a:p>
          <a:p>
            <a:r>
              <a:rPr lang="en-US" b="1" dirty="0"/>
              <a:t>Location </a:t>
            </a:r>
            <a:r>
              <a:rPr lang="en-US" dirty="0"/>
              <a:t>is a parameter</a:t>
            </a:r>
          </a:p>
          <a:p>
            <a:endParaRPr lang="en-US" dirty="0"/>
          </a:p>
        </p:txBody>
      </p:sp>
      <p:sp>
        <p:nvSpPr>
          <p:cNvPr id="4" name="Rectangle 3">
            <a:extLst>
              <a:ext uri="{FF2B5EF4-FFF2-40B4-BE49-F238E27FC236}">
                <a16:creationId xmlns:a16="http://schemas.microsoft.com/office/drawing/2014/main" id="{2E3E9C07-2A03-403A-9DFB-C2FF901AD264}"/>
              </a:ext>
            </a:extLst>
          </p:cNvPr>
          <p:cNvSpPr/>
          <p:nvPr/>
        </p:nvSpPr>
        <p:spPr>
          <a:xfrm>
            <a:off x="5012268" y="1265018"/>
            <a:ext cx="6931376" cy="4093428"/>
          </a:xfrm>
          <a:prstGeom prst="rect">
            <a:avLst/>
          </a:prstGeom>
        </p:spPr>
        <p:txBody>
          <a:bodyPr wrap="square">
            <a:spAutoFit/>
          </a:bodyPr>
          <a:lstStyle/>
          <a:p>
            <a:r>
              <a:rPr lang="en-US" sz="2000" dirty="0">
                <a:latin typeface="Consolas" panose="020B0609020204030204" pitchFamily="49" charset="0"/>
              </a:rPr>
              <a:t>{</a:t>
            </a:r>
          </a:p>
          <a:p>
            <a:r>
              <a:rPr lang="en-US" sz="2000" dirty="0">
                <a:latin typeface="Consolas" panose="020B0609020204030204" pitchFamily="49" charset="0"/>
              </a:rPr>
              <a:t>  "type": "Microsoft.Network/publicIPAddresses",</a:t>
            </a:r>
          </a:p>
          <a:p>
            <a:r>
              <a:rPr lang="en-US" sz="2000" dirty="0">
                <a:latin typeface="Consolas" panose="020B0609020204030204" pitchFamily="49" charset="0"/>
              </a:rPr>
              <a:t>  "name": "[variables('publicIPAddressName')]",</a:t>
            </a:r>
          </a:p>
          <a:p>
            <a:r>
              <a:rPr lang="en-US" sz="2000" dirty="0">
                <a:latin typeface="Consolas" panose="020B0609020204030204" pitchFamily="49" charset="0"/>
              </a:rPr>
              <a:t>  "location": "[parameters('location')]",</a:t>
            </a:r>
          </a:p>
          <a:p>
            <a:r>
              <a:rPr lang="en-US" sz="2000" dirty="0">
                <a:latin typeface="Consolas" panose="020B0609020204030204" pitchFamily="49" charset="0"/>
              </a:rPr>
              <a:t>  "apiVersion": "2018-08-01",</a:t>
            </a:r>
          </a:p>
          <a:p>
            <a:r>
              <a:rPr lang="en-US" sz="2000" dirty="0">
                <a:latin typeface="Consolas" panose="020B0609020204030204" pitchFamily="49" charset="0"/>
              </a:rPr>
              <a:t>  "properties": {</a:t>
            </a:r>
          </a:p>
          <a:p>
            <a:r>
              <a:rPr lang="en-US" sz="2000" dirty="0">
                <a:latin typeface="Consolas" panose="020B0609020204030204" pitchFamily="49" charset="0"/>
              </a:rPr>
              <a:t>    "publicIPAllocationMethod": "Dynamic",</a:t>
            </a:r>
          </a:p>
          <a:p>
            <a:r>
              <a:rPr lang="en-US" sz="2000" dirty="0">
                <a:latin typeface="Consolas" panose="020B0609020204030204" pitchFamily="49" charset="0"/>
              </a:rPr>
              <a:t>    "dnsSettings": {</a:t>
            </a:r>
          </a:p>
          <a:p>
            <a:r>
              <a:rPr lang="en-US" sz="2000" dirty="0">
                <a:latin typeface="Consolas" panose="020B0609020204030204" pitchFamily="49" charset="0"/>
              </a:rPr>
              <a:t>      "domainNameLabel": "[parameters('dnsLabelPrefix')]"</a:t>
            </a:r>
          </a:p>
          <a:p>
            <a:r>
              <a:rPr lang="en-US" sz="2000" dirty="0">
                <a:latin typeface="Consolas" panose="020B0609020204030204" pitchFamily="49" charset="0"/>
              </a:rPr>
              <a:t>    }</a:t>
            </a:r>
          </a:p>
          <a:p>
            <a:r>
              <a:rPr lang="en-US" sz="2000" dirty="0">
                <a:latin typeface="Consolas" panose="020B0609020204030204" pitchFamily="49" charset="0"/>
              </a:rPr>
              <a:t>  }</a:t>
            </a:r>
          </a:p>
          <a:p>
            <a:r>
              <a:rPr lang="en-US" sz="2000" dirty="0">
                <a:latin typeface="Consolas" panose="020B0609020204030204" pitchFamily="49" charset="0"/>
              </a:rPr>
              <a:t>}</a:t>
            </a:r>
          </a:p>
        </p:txBody>
      </p:sp>
    </p:spTree>
    <p:extLst>
      <p:ext uri="{BB962C8B-B14F-4D97-AF65-F5344CB8AC3E}">
        <p14:creationId xmlns:p14="http://schemas.microsoft.com/office/powerpoint/2010/main" val="218179280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Active Directory Editions</a:t>
            </a:r>
          </a:p>
        </p:txBody>
      </p:sp>
      <p:graphicFrame>
        <p:nvGraphicFramePr>
          <p:cNvPr id="7" name="Table 6">
            <a:extLst>
              <a:ext uri="{FF2B5EF4-FFF2-40B4-BE49-F238E27FC236}">
                <a16:creationId xmlns:a16="http://schemas.microsoft.com/office/drawing/2014/main" id="{D8754810-7D43-42CC-8F7A-44E660379712}"/>
              </a:ext>
            </a:extLst>
          </p:cNvPr>
          <p:cNvGraphicFramePr>
            <a:graphicFrameLocks noGrp="1"/>
          </p:cNvGraphicFramePr>
          <p:nvPr/>
        </p:nvGraphicFramePr>
        <p:xfrm>
          <a:off x="583405" y="1269730"/>
          <a:ext cx="10924416" cy="5061712"/>
        </p:xfrm>
        <a:graphic>
          <a:graphicData uri="http://schemas.openxmlformats.org/drawingml/2006/table">
            <a:tbl>
              <a:tblPr firstRow="1" firstCol="1" bandRow="1">
                <a:tableStyleId>{5C22544A-7EE6-4342-B048-85BDC9FD1C3A}</a:tableStyleId>
              </a:tblPr>
              <a:tblGrid>
                <a:gridCol w="3352836">
                  <a:extLst>
                    <a:ext uri="{9D8B030D-6E8A-4147-A177-3AD203B41FA5}">
                      <a16:colId xmlns:a16="http://schemas.microsoft.com/office/drawing/2014/main" val="3909572094"/>
                    </a:ext>
                  </a:extLst>
                </a:gridCol>
                <a:gridCol w="1836391">
                  <a:extLst>
                    <a:ext uri="{9D8B030D-6E8A-4147-A177-3AD203B41FA5}">
                      <a16:colId xmlns:a16="http://schemas.microsoft.com/office/drawing/2014/main" val="426167829"/>
                    </a:ext>
                  </a:extLst>
                </a:gridCol>
                <a:gridCol w="1941402">
                  <a:extLst>
                    <a:ext uri="{9D8B030D-6E8A-4147-A177-3AD203B41FA5}">
                      <a16:colId xmlns:a16="http://schemas.microsoft.com/office/drawing/2014/main" val="2113313439"/>
                    </a:ext>
                  </a:extLst>
                </a:gridCol>
                <a:gridCol w="2007155">
                  <a:extLst>
                    <a:ext uri="{9D8B030D-6E8A-4147-A177-3AD203B41FA5}">
                      <a16:colId xmlns:a16="http://schemas.microsoft.com/office/drawing/2014/main" val="716184289"/>
                    </a:ext>
                  </a:extLst>
                </a:gridCol>
                <a:gridCol w="1786632">
                  <a:extLst>
                    <a:ext uri="{9D8B030D-6E8A-4147-A177-3AD203B41FA5}">
                      <a16:colId xmlns:a16="http://schemas.microsoft.com/office/drawing/2014/main" val="939645357"/>
                    </a:ext>
                  </a:extLst>
                </a:gridCol>
              </a:tblGrid>
              <a:tr h="248153">
                <a:tc>
                  <a:txBody>
                    <a:bodyPr/>
                    <a:lstStyle/>
                    <a:p>
                      <a:pPr marL="0" marR="156845" algn="ctr"/>
                      <a:r>
                        <a:rPr lang="en-US" sz="1800" b="0" dirty="0">
                          <a:effectLst/>
                          <a:latin typeface="Segoe UI Semilight" panose="020B0402040204020203" pitchFamily="34" charset="0"/>
                          <a:cs typeface="Segoe UI Semilight" panose="020B0402040204020203" pitchFamily="34" charset="0"/>
                        </a:rPr>
                        <a:t> </a:t>
                      </a:r>
                      <a:r>
                        <a:rPr lang="en-US" sz="1800" b="0" kern="1200" dirty="0">
                          <a:solidFill>
                            <a:schemeClr val="lt1"/>
                          </a:solidFill>
                          <a:effectLst/>
                          <a:latin typeface="Segoe UI Semilight" panose="020B0402040204020203" pitchFamily="34" charset="0"/>
                          <a:ea typeface="+mn-ea"/>
                          <a:cs typeface="Segoe UI Semilight" panose="020B0402040204020203" pitchFamily="34" charset="0"/>
                        </a:rPr>
                        <a:t>Feature</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156845" algn="ctr"/>
                      <a:r>
                        <a:rPr lang="en-US" sz="1800" b="0" dirty="0">
                          <a:effectLst/>
                          <a:latin typeface="Segoe UI Semilight" panose="020B0402040204020203" pitchFamily="34" charset="0"/>
                          <a:cs typeface="Segoe UI Semilight" panose="020B0402040204020203" pitchFamily="34" charset="0"/>
                        </a:rPr>
                        <a:t>Free</a:t>
                      </a:r>
                      <a:endParaRPr lang="en-US" sz="18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156845" algn="ctr"/>
                      <a:r>
                        <a:rPr lang="en-US" sz="1800" b="0" dirty="0">
                          <a:effectLst/>
                          <a:latin typeface="Segoe UI Semilight" panose="020B0402040204020203" pitchFamily="34" charset="0"/>
                          <a:cs typeface="Segoe UI Semilight" panose="020B0402040204020203" pitchFamily="34" charset="0"/>
                        </a:rPr>
                        <a:t>Office 365 Apps</a:t>
                      </a:r>
                      <a:endParaRPr lang="en-US" sz="18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156845" algn="ctr"/>
                      <a:r>
                        <a:rPr lang="en-US" sz="1800" b="0" dirty="0">
                          <a:effectLst/>
                          <a:latin typeface="Segoe UI Semilight" panose="020B0402040204020203" pitchFamily="34" charset="0"/>
                          <a:cs typeface="Segoe UI Semilight" panose="020B0402040204020203" pitchFamily="34" charset="0"/>
                        </a:rPr>
                        <a:t>Premium P1</a:t>
                      </a:r>
                      <a:endParaRPr lang="en-US" sz="18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156845" algn="ctr"/>
                      <a:r>
                        <a:rPr lang="en-US" sz="1800" b="0" kern="1200" dirty="0">
                          <a:solidFill>
                            <a:schemeClr val="lt1"/>
                          </a:solidFill>
                          <a:effectLst/>
                          <a:latin typeface="Segoe UI Semilight" panose="020B0402040204020203" pitchFamily="34" charset="0"/>
                          <a:ea typeface="+mn-ea"/>
                          <a:cs typeface="Segoe UI Semilight" panose="020B0402040204020203" pitchFamily="34" charset="0"/>
                        </a:rPr>
                        <a:t>Premium P2</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28549739"/>
                  </a:ext>
                </a:extLst>
              </a:tr>
              <a:tr h="386015">
                <a:tc>
                  <a:txBody>
                    <a:bodyPr/>
                    <a:lstStyle/>
                    <a:p>
                      <a:r>
                        <a:rPr lang="en-US" sz="1800" b="0" kern="1200" dirty="0">
                          <a:solidFill>
                            <a:schemeClr val="lt1"/>
                          </a:solidFill>
                          <a:effectLst/>
                          <a:latin typeface="Segoe UI Semilight" panose="020B0402040204020203" pitchFamily="34" charset="0"/>
                          <a:ea typeface="+mn-ea"/>
                          <a:cs typeface="Segoe UI Semilight" panose="020B0402040204020203" pitchFamily="34" charset="0"/>
                        </a:rPr>
                        <a:t>Directory Objects</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effectLst/>
                          <a:latin typeface="Segoe UI Semilight" panose="020B0402040204020203" pitchFamily="34" charset="0"/>
                          <a:cs typeface="Segoe UI Semilight" panose="020B0402040204020203" pitchFamily="34" charset="0"/>
                        </a:rPr>
                        <a:t>500,000 objects</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effectLst/>
                          <a:latin typeface="Segoe UI Semilight" panose="020B0402040204020203" pitchFamily="34" charset="0"/>
                          <a:cs typeface="Segoe UI Semilight" panose="020B0402040204020203" pitchFamily="34" charset="0"/>
                        </a:rPr>
                        <a:t>No object limit</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dirty="0">
                          <a:effectLst/>
                          <a:latin typeface="Segoe UI Semilight" panose="020B0402040204020203" pitchFamily="34" charset="0"/>
                          <a:cs typeface="Segoe UI Semilight" panose="020B0402040204020203" pitchFamily="34" charset="0"/>
                        </a:rPr>
                        <a:t>No object limit</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dirty="0">
                          <a:effectLst/>
                          <a:latin typeface="Segoe UI Semilight" panose="020B0402040204020203" pitchFamily="34" charset="0"/>
                          <a:cs typeface="Segoe UI Semilight" panose="020B0402040204020203" pitchFamily="34" charset="0"/>
                        </a:rPr>
                        <a:t>No object limit</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7200626"/>
                  </a:ext>
                </a:extLst>
              </a:tr>
              <a:tr h="386015">
                <a:tc>
                  <a:txBody>
                    <a:bodyPr/>
                    <a:lstStyle/>
                    <a:p>
                      <a:r>
                        <a:rPr lang="en-US" sz="1800" b="0" kern="1200" dirty="0">
                          <a:solidFill>
                            <a:schemeClr val="lt1"/>
                          </a:solidFill>
                          <a:effectLst/>
                          <a:latin typeface="Segoe UI Semilight" panose="020B0402040204020203" pitchFamily="34" charset="0"/>
                          <a:ea typeface="+mn-ea"/>
                          <a:cs typeface="Segoe UI Semilight" panose="020B0402040204020203" pitchFamily="34" charset="0"/>
                        </a:rPr>
                        <a:t>Single Sign-On</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effectLst/>
                          <a:latin typeface="Segoe UI Semilight" panose="020B0402040204020203" pitchFamily="34" charset="0"/>
                          <a:cs typeface="Segoe UI Semilight" panose="020B0402040204020203" pitchFamily="34" charset="0"/>
                        </a:rPr>
                        <a:t>Up to 10 apps</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effectLst/>
                          <a:latin typeface="Segoe UI Semilight" panose="020B0402040204020203" pitchFamily="34" charset="0"/>
                          <a:cs typeface="Segoe UI Semilight" panose="020B0402040204020203" pitchFamily="34" charset="0"/>
                        </a:rPr>
                        <a:t>Up to 10 apps</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effectLst/>
                          <a:latin typeface="Segoe UI Semilight" panose="020B0402040204020203" pitchFamily="34" charset="0"/>
                          <a:cs typeface="Segoe UI Semilight" panose="020B0402040204020203" pitchFamily="34" charset="0"/>
                        </a:rPr>
                        <a:t>Unlimited</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effectLst/>
                          <a:latin typeface="Segoe UI Semilight" panose="020B0402040204020203" pitchFamily="34" charset="0"/>
                          <a:cs typeface="Segoe UI Semilight" panose="020B0402040204020203" pitchFamily="34" charset="0"/>
                        </a:rPr>
                        <a:t>Unlimited</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93124035"/>
                  </a:ext>
                </a:extLst>
              </a:tr>
              <a:tr h="394654">
                <a:tc>
                  <a:txBody>
                    <a:bodyPr/>
                    <a:lstStyle/>
                    <a:p>
                      <a:r>
                        <a:rPr lang="en-US" sz="1800" b="0" kern="1200" dirty="0">
                          <a:solidFill>
                            <a:schemeClr val="lt1"/>
                          </a:solidFill>
                          <a:effectLst/>
                          <a:latin typeface="Segoe UI Semilight" panose="020B0402040204020203" pitchFamily="34" charset="0"/>
                          <a:ea typeface="+mn-ea"/>
                          <a:cs typeface="Segoe UI Semilight" panose="020B0402040204020203" pitchFamily="34" charset="0"/>
                        </a:rPr>
                        <a:t>Core Identity and Access</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effectLst/>
                          <a:latin typeface="Segoe UI Semilight" panose="020B0402040204020203" pitchFamily="34" charset="0"/>
                          <a:cs typeface="Segoe UI Semilight" panose="020B0402040204020203" pitchFamily="34" charset="0"/>
                        </a:rPr>
                        <a:t>X</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effectLst/>
                          <a:latin typeface="Segoe UI Semilight" panose="020B0402040204020203" pitchFamily="34" charset="0"/>
                          <a:cs typeface="Segoe UI Semilight" panose="020B0402040204020203" pitchFamily="34" charset="0"/>
                        </a:rPr>
                        <a:t>X</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effectLst/>
                          <a:latin typeface="Segoe UI Semilight" panose="020B0402040204020203" pitchFamily="34" charset="0"/>
                          <a:cs typeface="Segoe UI Semilight" panose="020B0402040204020203" pitchFamily="34" charset="0"/>
                        </a:rPr>
                        <a:t>X</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effectLst/>
                          <a:latin typeface="Segoe UI Semilight" panose="020B0402040204020203" pitchFamily="34" charset="0"/>
                          <a:cs typeface="Segoe UI Semilight" panose="020B0402040204020203" pitchFamily="34" charset="0"/>
                        </a:rPr>
                        <a:t>X</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52787900"/>
                  </a:ext>
                </a:extLst>
              </a:tr>
              <a:tr h="394654">
                <a:tc>
                  <a:txBody>
                    <a:bodyPr/>
                    <a:lstStyle/>
                    <a:p>
                      <a:r>
                        <a:rPr lang="en-US" sz="1800" b="0" kern="1200" dirty="0">
                          <a:solidFill>
                            <a:schemeClr val="lt1"/>
                          </a:solidFill>
                          <a:effectLst/>
                          <a:latin typeface="Segoe UI Semilight" panose="020B0402040204020203" pitchFamily="34" charset="0"/>
                          <a:ea typeface="+mn-ea"/>
                          <a:cs typeface="Segoe UI Semilight" panose="020B0402040204020203" pitchFamily="34" charset="0"/>
                        </a:rPr>
                        <a:t>B2B Collaboration</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effectLst/>
                          <a:latin typeface="Segoe UI Semilight" panose="020B0402040204020203" pitchFamily="34" charset="0"/>
                          <a:cs typeface="Segoe UI Semilight" panose="020B0402040204020203" pitchFamily="34" charset="0"/>
                        </a:rPr>
                        <a:t>X</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effectLst/>
                          <a:latin typeface="Segoe UI Semilight" panose="020B0402040204020203" pitchFamily="34" charset="0"/>
                          <a:cs typeface="Segoe UI Semilight" panose="020B0402040204020203" pitchFamily="34" charset="0"/>
                        </a:rPr>
                        <a:t>X</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effectLst/>
                          <a:latin typeface="Segoe UI Semilight" panose="020B0402040204020203" pitchFamily="34" charset="0"/>
                          <a:cs typeface="Segoe UI Semilight" panose="020B0402040204020203" pitchFamily="34" charset="0"/>
                        </a:rPr>
                        <a:t>X</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effectLst/>
                          <a:latin typeface="Segoe UI Semilight" panose="020B0402040204020203" pitchFamily="34" charset="0"/>
                          <a:cs typeface="Segoe UI Semilight" panose="020B0402040204020203" pitchFamily="34" charset="0"/>
                        </a:rPr>
                        <a:t>X</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09445213"/>
                  </a:ext>
                </a:extLst>
              </a:tr>
              <a:tr h="520192">
                <a:tc>
                  <a:txBody>
                    <a:bodyPr/>
                    <a:lstStyle/>
                    <a:p>
                      <a:r>
                        <a:rPr lang="en-US" sz="1800" b="0" kern="1200" dirty="0">
                          <a:solidFill>
                            <a:schemeClr val="lt1"/>
                          </a:solidFill>
                          <a:effectLst/>
                          <a:latin typeface="Segoe UI Semilight" panose="020B0402040204020203" pitchFamily="34" charset="0"/>
                          <a:ea typeface="+mn-ea"/>
                          <a:cs typeface="Segoe UI Semilight" panose="020B0402040204020203" pitchFamily="34" charset="0"/>
                        </a:rPr>
                        <a:t>Identity &amp; Access for O365</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dirty="0">
                        <a:effectLst/>
                        <a:latin typeface="Segoe UI Semilight" panose="020B0402040204020203" pitchFamily="34" charset="0"/>
                        <a:cs typeface="Segoe UI Semilight" panose="020B0402040204020203" pitchFamily="34" charset="0"/>
                      </a:endParaRP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effectLst/>
                          <a:latin typeface="Segoe UI Semilight" panose="020B0402040204020203" pitchFamily="34" charset="0"/>
                          <a:cs typeface="Segoe UI Semilight" panose="020B0402040204020203" pitchFamily="34" charset="0"/>
                        </a:rPr>
                        <a:t>X</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effectLst/>
                          <a:latin typeface="Segoe UI Semilight" panose="020B0402040204020203" pitchFamily="34" charset="0"/>
                          <a:cs typeface="Segoe UI Semilight" panose="020B0402040204020203" pitchFamily="34" charset="0"/>
                        </a:rPr>
                        <a:t>X</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effectLst/>
                          <a:latin typeface="Segoe UI Semilight" panose="020B0402040204020203" pitchFamily="34" charset="0"/>
                          <a:cs typeface="Segoe UI Semilight" panose="020B0402040204020203" pitchFamily="34" charset="0"/>
                        </a:rPr>
                        <a:t>X</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25057461"/>
                  </a:ext>
                </a:extLst>
              </a:tr>
              <a:tr h="386015">
                <a:tc>
                  <a:txBody>
                    <a:bodyPr/>
                    <a:lstStyle/>
                    <a:p>
                      <a:r>
                        <a:rPr lang="en-US" sz="1800" b="0" kern="1200" dirty="0">
                          <a:solidFill>
                            <a:schemeClr val="lt1"/>
                          </a:solidFill>
                          <a:effectLst/>
                          <a:latin typeface="Segoe UI Semilight" panose="020B0402040204020203" pitchFamily="34" charset="0"/>
                          <a:ea typeface="+mn-ea"/>
                          <a:cs typeface="Segoe UI Semilight" panose="020B0402040204020203" pitchFamily="34" charset="0"/>
                        </a:rPr>
                        <a:t>Premium Features</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dirty="0">
                        <a:effectLst/>
                        <a:latin typeface="Segoe UI Semilight" panose="020B0402040204020203" pitchFamily="34" charset="0"/>
                        <a:cs typeface="Segoe UI Semilight" panose="020B0402040204020203" pitchFamily="34" charset="0"/>
                      </a:endParaRP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dirty="0">
                        <a:effectLst/>
                        <a:latin typeface="Segoe UI Semilight" panose="020B0402040204020203" pitchFamily="34" charset="0"/>
                        <a:cs typeface="Segoe UI Semilight" panose="020B0402040204020203" pitchFamily="34" charset="0"/>
                      </a:endParaRP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effectLst/>
                          <a:latin typeface="Segoe UI Semilight" panose="020B0402040204020203" pitchFamily="34" charset="0"/>
                          <a:cs typeface="Segoe UI Semilight" panose="020B0402040204020203" pitchFamily="34" charset="0"/>
                        </a:rPr>
                        <a:t>X</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effectLst/>
                          <a:latin typeface="Segoe UI Semilight" panose="020B0402040204020203" pitchFamily="34" charset="0"/>
                          <a:cs typeface="Segoe UI Semilight" panose="020B0402040204020203" pitchFamily="34" charset="0"/>
                        </a:rPr>
                        <a:t>X</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31705207"/>
                  </a:ext>
                </a:extLst>
              </a:tr>
              <a:tr h="386015">
                <a:tc>
                  <a:txBody>
                    <a:bodyPr/>
                    <a:lstStyle/>
                    <a:p>
                      <a:r>
                        <a:rPr lang="en-US" sz="1800" b="0" kern="1200" dirty="0">
                          <a:solidFill>
                            <a:schemeClr val="lt1"/>
                          </a:solidFill>
                          <a:effectLst/>
                          <a:latin typeface="Segoe UI Semilight" panose="020B0402040204020203" pitchFamily="34" charset="0"/>
                          <a:ea typeface="+mn-ea"/>
                          <a:cs typeface="Segoe UI Semilight" panose="020B0402040204020203" pitchFamily="34" charset="0"/>
                        </a:rPr>
                        <a:t>Hybrid Identities</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dirty="0">
                        <a:effectLst/>
                        <a:latin typeface="Segoe UI Semilight" panose="020B0402040204020203" pitchFamily="34" charset="0"/>
                        <a:cs typeface="Segoe UI Semilight" panose="020B0402040204020203" pitchFamily="34" charset="0"/>
                      </a:endParaRP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dirty="0">
                        <a:effectLst/>
                        <a:latin typeface="Segoe UI Semilight" panose="020B0402040204020203" pitchFamily="34" charset="0"/>
                        <a:cs typeface="Segoe UI Semilight" panose="020B0402040204020203" pitchFamily="34" charset="0"/>
                      </a:endParaRP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effectLst/>
                          <a:latin typeface="Segoe UI Semilight" panose="020B0402040204020203" pitchFamily="34" charset="0"/>
                          <a:cs typeface="Segoe UI Semilight" panose="020B0402040204020203" pitchFamily="34" charset="0"/>
                        </a:rPr>
                        <a:t>X</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effectLst/>
                          <a:latin typeface="Segoe UI Semilight" panose="020B0402040204020203" pitchFamily="34" charset="0"/>
                          <a:cs typeface="Segoe UI Semilight" panose="020B0402040204020203" pitchFamily="34" charset="0"/>
                        </a:rPr>
                        <a:t>X</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29744496"/>
                  </a:ext>
                </a:extLst>
              </a:tr>
              <a:tr h="394654">
                <a:tc>
                  <a:txBody>
                    <a:bodyPr/>
                    <a:lstStyle/>
                    <a:p>
                      <a:r>
                        <a:rPr lang="en-US" sz="1800" b="0" kern="1200" dirty="0">
                          <a:solidFill>
                            <a:schemeClr val="lt1"/>
                          </a:solidFill>
                          <a:effectLst/>
                          <a:latin typeface="Segoe UI Semilight" panose="020B0402040204020203" pitchFamily="34" charset="0"/>
                          <a:ea typeface="+mn-ea"/>
                          <a:cs typeface="Segoe UI Semilight" panose="020B0402040204020203" pitchFamily="34" charset="0"/>
                        </a:rPr>
                        <a:t>Advanced Group Access</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dirty="0">
                        <a:effectLst/>
                        <a:latin typeface="Segoe UI Semilight" panose="020B0402040204020203" pitchFamily="34" charset="0"/>
                        <a:cs typeface="Segoe UI Semilight" panose="020B0402040204020203" pitchFamily="34" charset="0"/>
                      </a:endParaRP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dirty="0">
                        <a:effectLst/>
                        <a:latin typeface="Segoe UI Semilight" panose="020B0402040204020203" pitchFamily="34" charset="0"/>
                        <a:cs typeface="Segoe UI Semilight" panose="020B0402040204020203" pitchFamily="34" charset="0"/>
                      </a:endParaRP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effectLst/>
                          <a:latin typeface="Segoe UI Semilight" panose="020B0402040204020203" pitchFamily="34" charset="0"/>
                          <a:cs typeface="Segoe UI Semilight" panose="020B0402040204020203" pitchFamily="34" charset="0"/>
                        </a:rPr>
                        <a:t>X</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effectLst/>
                          <a:latin typeface="Segoe UI Semilight" panose="020B0402040204020203" pitchFamily="34" charset="0"/>
                          <a:cs typeface="Segoe UI Semilight" panose="020B0402040204020203" pitchFamily="34" charset="0"/>
                        </a:rPr>
                        <a:t>X</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76222110"/>
                  </a:ext>
                </a:extLst>
              </a:tr>
              <a:tr h="386015">
                <a:tc>
                  <a:txBody>
                    <a:bodyPr/>
                    <a:lstStyle/>
                    <a:p>
                      <a:r>
                        <a:rPr lang="en-US" sz="1800" b="0" kern="1200" dirty="0">
                          <a:solidFill>
                            <a:schemeClr val="lt1"/>
                          </a:solidFill>
                          <a:effectLst/>
                          <a:latin typeface="Segoe UI Semilight" panose="020B0402040204020203" pitchFamily="34" charset="0"/>
                          <a:ea typeface="+mn-ea"/>
                          <a:cs typeface="Segoe UI Semilight" panose="020B0402040204020203" pitchFamily="34" charset="0"/>
                        </a:rPr>
                        <a:t>Conditional Access</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dirty="0">
                        <a:effectLst/>
                        <a:latin typeface="Segoe UI Semilight" panose="020B0402040204020203" pitchFamily="34" charset="0"/>
                        <a:cs typeface="Segoe UI Semilight" panose="020B0402040204020203" pitchFamily="34" charset="0"/>
                      </a:endParaRP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dirty="0">
                        <a:effectLst/>
                        <a:latin typeface="Segoe UI Semilight" panose="020B0402040204020203" pitchFamily="34" charset="0"/>
                        <a:cs typeface="Segoe UI Semilight" panose="020B0402040204020203" pitchFamily="34" charset="0"/>
                      </a:endParaRP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effectLst/>
                          <a:latin typeface="Segoe UI Semilight" panose="020B0402040204020203" pitchFamily="34" charset="0"/>
                          <a:cs typeface="Segoe UI Semilight" panose="020B0402040204020203" pitchFamily="34" charset="0"/>
                        </a:rPr>
                        <a:t>X</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effectLst/>
                          <a:latin typeface="Segoe UI Semilight" panose="020B0402040204020203" pitchFamily="34" charset="0"/>
                          <a:cs typeface="Segoe UI Semilight" panose="020B0402040204020203" pitchFamily="34" charset="0"/>
                        </a:rPr>
                        <a:t>X</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22525031"/>
                  </a:ext>
                </a:extLst>
              </a:tr>
              <a:tr h="386015">
                <a:tc>
                  <a:txBody>
                    <a:bodyPr/>
                    <a:lstStyle/>
                    <a:p>
                      <a:r>
                        <a:rPr lang="en-US" sz="1800" b="0" kern="1200" dirty="0">
                          <a:solidFill>
                            <a:schemeClr val="lt1"/>
                          </a:solidFill>
                          <a:effectLst/>
                          <a:latin typeface="Segoe UI Semilight" panose="020B0402040204020203" pitchFamily="34" charset="0"/>
                          <a:ea typeface="+mn-ea"/>
                          <a:cs typeface="Segoe UI Semilight" panose="020B0402040204020203" pitchFamily="34" charset="0"/>
                        </a:rPr>
                        <a:t>Identity Protection</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dirty="0">
                        <a:effectLst/>
                        <a:latin typeface="Segoe UI Semilight" panose="020B0402040204020203" pitchFamily="34" charset="0"/>
                        <a:cs typeface="Segoe UI Semilight" panose="020B0402040204020203" pitchFamily="34" charset="0"/>
                      </a:endParaRP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dirty="0">
                        <a:effectLst/>
                        <a:latin typeface="Segoe UI Semilight" panose="020B0402040204020203" pitchFamily="34" charset="0"/>
                        <a:cs typeface="Segoe UI Semilight" panose="020B0402040204020203" pitchFamily="34" charset="0"/>
                      </a:endParaRP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dirty="0">
                        <a:effectLst/>
                        <a:latin typeface="Segoe UI Semilight" panose="020B0402040204020203" pitchFamily="34" charset="0"/>
                        <a:cs typeface="Segoe UI Semilight" panose="020B0402040204020203" pitchFamily="34" charset="0"/>
                      </a:endParaRP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effectLst/>
                          <a:latin typeface="Segoe UI Semilight" panose="020B0402040204020203" pitchFamily="34" charset="0"/>
                          <a:cs typeface="Segoe UI Semilight" panose="020B0402040204020203" pitchFamily="34" charset="0"/>
                        </a:rPr>
                        <a:t>X</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8585556"/>
                  </a:ext>
                </a:extLst>
              </a:tr>
              <a:tr h="386015">
                <a:tc>
                  <a:txBody>
                    <a:bodyPr/>
                    <a:lstStyle/>
                    <a:p>
                      <a:r>
                        <a:rPr lang="en-US" sz="1800" b="0" kern="1200" dirty="0">
                          <a:solidFill>
                            <a:schemeClr val="lt1"/>
                          </a:solidFill>
                          <a:effectLst/>
                          <a:latin typeface="Segoe UI Semilight" panose="020B0402040204020203" pitchFamily="34" charset="0"/>
                          <a:ea typeface="+mn-ea"/>
                          <a:cs typeface="Segoe UI Semilight" panose="020B0402040204020203" pitchFamily="34" charset="0"/>
                        </a:rPr>
                        <a:t>Identity Governance</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dirty="0">
                        <a:effectLst/>
                        <a:latin typeface="Segoe UI Semilight" panose="020B0402040204020203" pitchFamily="34" charset="0"/>
                        <a:cs typeface="Segoe UI Semilight" panose="020B0402040204020203" pitchFamily="34" charset="0"/>
                      </a:endParaRP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dirty="0">
                        <a:effectLst/>
                        <a:latin typeface="Segoe UI Semilight" panose="020B0402040204020203" pitchFamily="34" charset="0"/>
                        <a:cs typeface="Segoe UI Semilight" panose="020B0402040204020203" pitchFamily="34" charset="0"/>
                      </a:endParaRP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dirty="0">
                        <a:effectLst/>
                        <a:latin typeface="Segoe UI Semilight" panose="020B0402040204020203" pitchFamily="34" charset="0"/>
                        <a:cs typeface="Segoe UI Semilight" panose="020B0402040204020203" pitchFamily="34" charset="0"/>
                      </a:endParaRP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effectLst/>
                          <a:latin typeface="Segoe UI Semilight" panose="020B0402040204020203" pitchFamily="34" charset="0"/>
                          <a:cs typeface="Segoe UI Semilight" panose="020B0402040204020203" pitchFamily="34" charset="0"/>
                        </a:rPr>
                        <a:t>X</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36995523"/>
                  </a:ext>
                </a:extLst>
              </a:tr>
            </a:tbl>
          </a:graphicData>
        </a:graphic>
      </p:graphicFrame>
    </p:spTree>
    <p:extLst>
      <p:ext uri="{BB962C8B-B14F-4D97-AF65-F5344CB8AC3E}">
        <p14:creationId xmlns:p14="http://schemas.microsoft.com/office/powerpoint/2010/main" val="390127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7E68A-1733-4CC8-88DA-D10F425EEF4F}"/>
              </a:ext>
            </a:extLst>
          </p:cNvPr>
          <p:cNvSpPr>
            <a:spLocks noGrp="1"/>
          </p:cNvSpPr>
          <p:nvPr>
            <p:ph type="title"/>
          </p:nvPr>
        </p:nvSpPr>
        <p:spPr/>
        <p:txBody>
          <a:bodyPr/>
          <a:lstStyle/>
          <a:p>
            <a:r>
              <a:rPr lang="en-US" dirty="0"/>
              <a:t>Template Outputs</a:t>
            </a:r>
          </a:p>
        </p:txBody>
      </p:sp>
      <p:sp>
        <p:nvSpPr>
          <p:cNvPr id="3" name="Text Placeholder 2">
            <a:extLst>
              <a:ext uri="{FF2B5EF4-FFF2-40B4-BE49-F238E27FC236}">
                <a16:creationId xmlns:a16="http://schemas.microsoft.com/office/drawing/2014/main" id="{CB7500A6-7B15-4943-A534-0A1B8E57DD3B}"/>
              </a:ext>
            </a:extLst>
          </p:cNvPr>
          <p:cNvSpPr>
            <a:spLocks noGrp="1"/>
          </p:cNvSpPr>
          <p:nvPr>
            <p:ph type="body" sz="quarter" idx="10"/>
          </p:nvPr>
        </p:nvSpPr>
        <p:spPr>
          <a:xfrm>
            <a:off x="584200" y="1435497"/>
            <a:ext cx="4269154" cy="4136517"/>
          </a:xfrm>
        </p:spPr>
        <p:txBody>
          <a:bodyPr/>
          <a:lstStyle/>
          <a:p>
            <a:r>
              <a:rPr lang="en-US" dirty="0"/>
              <a:t>Define any information you'd like to receive when the template runs</a:t>
            </a:r>
          </a:p>
          <a:p>
            <a:r>
              <a:rPr lang="en-US" dirty="0"/>
              <a:t>This example receives a VM's IP address or FQDN</a:t>
            </a:r>
          </a:p>
          <a:p>
            <a:r>
              <a:rPr lang="en-US" b="1" dirty="0"/>
              <a:t>Hostname</a:t>
            </a:r>
            <a:r>
              <a:rPr lang="en-US" dirty="0"/>
              <a:t> is the output</a:t>
            </a:r>
          </a:p>
          <a:p>
            <a:r>
              <a:rPr lang="en-US" dirty="0"/>
              <a:t>The FQDN value is read from the virtual machines public IP address settings</a:t>
            </a:r>
            <a:endParaRPr lang="en-US" b="1" dirty="0"/>
          </a:p>
        </p:txBody>
      </p:sp>
      <p:sp>
        <p:nvSpPr>
          <p:cNvPr id="4" name="Rectangle 3">
            <a:extLst>
              <a:ext uri="{FF2B5EF4-FFF2-40B4-BE49-F238E27FC236}">
                <a16:creationId xmlns:a16="http://schemas.microsoft.com/office/drawing/2014/main" id="{427CBAA9-DA2C-4A00-8A18-B40A8DE86243}"/>
              </a:ext>
            </a:extLst>
          </p:cNvPr>
          <p:cNvSpPr/>
          <p:nvPr/>
        </p:nvSpPr>
        <p:spPr>
          <a:xfrm>
            <a:off x="5826369" y="1839449"/>
            <a:ext cx="5767754" cy="2554545"/>
          </a:xfrm>
          <a:prstGeom prst="rect">
            <a:avLst/>
          </a:prstGeom>
        </p:spPr>
        <p:txBody>
          <a:bodyPr wrap="square">
            <a:spAutoFit/>
          </a:bodyPr>
          <a:lstStyle/>
          <a:p>
            <a:r>
              <a:rPr lang="en-US" sz="2000" dirty="0">
                <a:latin typeface="Consolas" panose="020B0609020204030204" pitchFamily="49" charset="0"/>
              </a:rPr>
              <a:t>"outputs": {</a:t>
            </a:r>
          </a:p>
          <a:p>
            <a:r>
              <a:rPr lang="en-US" sz="2000" dirty="0">
                <a:latin typeface="Consolas" panose="020B0609020204030204" pitchFamily="49" charset="0"/>
              </a:rPr>
              <a:t>  "hostname": {</a:t>
            </a:r>
          </a:p>
          <a:p>
            <a:r>
              <a:rPr lang="en-US" sz="2000" dirty="0">
                <a:latin typeface="Consolas" panose="020B0609020204030204" pitchFamily="49" charset="0"/>
              </a:rPr>
              <a:t>    "type": "string",</a:t>
            </a:r>
          </a:p>
          <a:p>
            <a:r>
              <a:rPr lang="en-US" sz="2000" dirty="0">
                <a:latin typeface="Consolas" panose="020B0609020204030204" pitchFamily="49" charset="0"/>
              </a:rPr>
              <a:t>    "value": "[reference(variables(</a:t>
            </a:r>
          </a:p>
          <a:p>
            <a:r>
              <a:rPr lang="en-US" sz="2000" dirty="0">
                <a:latin typeface="Consolas" panose="020B0609020204030204" pitchFamily="49" charset="0"/>
              </a:rPr>
              <a:t>	'publicIPAddressName’)).</a:t>
            </a:r>
          </a:p>
          <a:p>
            <a:r>
              <a:rPr lang="en-US" sz="2000" dirty="0">
                <a:latin typeface="Consolas" panose="020B0609020204030204" pitchFamily="49" charset="0"/>
              </a:rPr>
              <a:t>	dnsSettings.fqdn]"</a:t>
            </a:r>
          </a:p>
          <a:p>
            <a:r>
              <a:rPr lang="en-US" sz="2000" dirty="0">
                <a:latin typeface="Consolas" panose="020B0609020204030204" pitchFamily="49" charset="0"/>
              </a:rPr>
              <a:t>  }</a:t>
            </a:r>
          </a:p>
          <a:p>
            <a:r>
              <a:rPr lang="en-US" sz="2000" dirty="0">
                <a:latin typeface="Consolas" panose="020B0609020204030204" pitchFamily="49" charset="0"/>
              </a:rPr>
              <a:t>}</a:t>
            </a:r>
          </a:p>
        </p:txBody>
      </p:sp>
    </p:spTree>
    <p:extLst>
      <p:ext uri="{BB962C8B-B14F-4D97-AF65-F5344CB8AC3E}">
        <p14:creationId xmlns:p14="http://schemas.microsoft.com/office/powerpoint/2010/main" val="3699526117"/>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4B955-E420-4B26-B888-C33E9BBB8DB4}"/>
              </a:ext>
            </a:extLst>
          </p:cNvPr>
          <p:cNvSpPr>
            <a:spLocks noGrp="1"/>
          </p:cNvSpPr>
          <p:nvPr>
            <p:ph type="title"/>
          </p:nvPr>
        </p:nvSpPr>
        <p:spPr/>
        <p:txBody>
          <a:bodyPr/>
          <a:lstStyle/>
          <a:p>
            <a:r>
              <a:rPr lang="en-US" dirty="0"/>
              <a:t>QuickStart Templates</a:t>
            </a:r>
          </a:p>
        </p:txBody>
      </p:sp>
      <p:sp>
        <p:nvSpPr>
          <p:cNvPr id="3" name="Text Placeholder 2">
            <a:extLst>
              <a:ext uri="{FF2B5EF4-FFF2-40B4-BE49-F238E27FC236}">
                <a16:creationId xmlns:a16="http://schemas.microsoft.com/office/drawing/2014/main" id="{493F4D70-4F38-4DFA-9B84-08B86F453FB6}"/>
              </a:ext>
            </a:extLst>
          </p:cNvPr>
          <p:cNvSpPr>
            <a:spLocks noGrp="1"/>
          </p:cNvSpPr>
          <p:nvPr>
            <p:ph type="body" sz="quarter" idx="10"/>
          </p:nvPr>
        </p:nvSpPr>
        <p:spPr>
          <a:xfrm>
            <a:off x="584200" y="1435497"/>
            <a:ext cx="4867031" cy="3102388"/>
          </a:xfrm>
        </p:spPr>
        <p:txBody>
          <a:bodyPr/>
          <a:lstStyle/>
          <a:p>
            <a:r>
              <a:rPr lang="en-US" dirty="0"/>
              <a:t>Resource Manager templates provided by the Azure community</a:t>
            </a:r>
          </a:p>
          <a:p>
            <a:r>
              <a:rPr lang="en-US" dirty="0"/>
              <a:t>Provides everything you need to deploy your solution or  serves as a starting point for your template</a:t>
            </a:r>
          </a:p>
        </p:txBody>
      </p:sp>
      <p:pic>
        <p:nvPicPr>
          <p:cNvPr id="4" name="Picture 3" descr="Screenshot of the QuickStart templates page. A template to create a storage account is shown. ">
            <a:extLst>
              <a:ext uri="{FF2B5EF4-FFF2-40B4-BE49-F238E27FC236}">
                <a16:creationId xmlns:a16="http://schemas.microsoft.com/office/drawing/2014/main" id="{69AE4533-D40C-4B3F-8DDD-17A1B3E6AE18}"/>
              </a:ext>
            </a:extLst>
          </p:cNvPr>
          <p:cNvPicPr>
            <a:picLocks noChangeAspect="1"/>
          </p:cNvPicPr>
          <p:nvPr/>
        </p:nvPicPr>
        <p:blipFill>
          <a:blip r:embed="rId3"/>
          <a:stretch>
            <a:fillRect/>
          </a:stretch>
        </p:blipFill>
        <p:spPr>
          <a:xfrm>
            <a:off x="5652722" y="1367936"/>
            <a:ext cx="5523923" cy="4200526"/>
          </a:xfrm>
          <a:prstGeom prst="rect">
            <a:avLst/>
          </a:prstGeom>
          <a:ln>
            <a:solidFill>
              <a:schemeClr val="tx1"/>
            </a:solidFill>
          </a:ln>
        </p:spPr>
      </p:pic>
      <p:sp>
        <p:nvSpPr>
          <p:cNvPr id="5" name="Rectangle 4">
            <a:extLst>
              <a:ext uri="{FF2B5EF4-FFF2-40B4-BE49-F238E27FC236}">
                <a16:creationId xmlns:a16="http://schemas.microsoft.com/office/drawing/2014/main" id="{EF6C3EAF-75AA-473F-9284-F0FD553BBFD9}"/>
              </a:ext>
            </a:extLst>
          </p:cNvPr>
          <p:cNvSpPr/>
          <p:nvPr/>
        </p:nvSpPr>
        <p:spPr>
          <a:xfrm>
            <a:off x="663929" y="5908165"/>
            <a:ext cx="9140066" cy="523220"/>
          </a:xfrm>
          <a:prstGeom prst="rect">
            <a:avLst/>
          </a:prstGeom>
        </p:spPr>
        <p:txBody>
          <a:bodyPr wrap="none">
            <a:spAutoFit/>
          </a:bodyPr>
          <a:lstStyle/>
          <a:p>
            <a:r>
              <a:rPr lang="en-US" sz="2800" dirty="0"/>
              <a:t>https://azure.microsoft.com/en-us/resources/templates/ </a:t>
            </a:r>
          </a:p>
        </p:txBody>
      </p:sp>
    </p:spTree>
    <p:extLst>
      <p:ext uri="{BB962C8B-B14F-4D97-AF65-F5344CB8AC3E}">
        <p14:creationId xmlns:p14="http://schemas.microsoft.com/office/powerpoint/2010/main" val="584511495"/>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605313" y="2969388"/>
            <a:ext cx="9308592" cy="498598"/>
          </a:xfrm>
        </p:spPr>
        <p:txBody>
          <a:bodyPr/>
          <a:lstStyle/>
          <a:p>
            <a:r>
              <a:rPr lang="en-US" dirty="0"/>
              <a:t>Module 03 Lab and Review</a:t>
            </a:r>
          </a:p>
        </p:txBody>
      </p:sp>
    </p:spTree>
    <p:extLst>
      <p:ext uri="{BB962C8B-B14F-4D97-AF65-F5344CB8AC3E}">
        <p14:creationId xmlns:p14="http://schemas.microsoft.com/office/powerpoint/2010/main" val="2791455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2063" y="2443044"/>
            <a:ext cx="4167887" cy="1661993"/>
          </a:xfrm>
        </p:spPr>
        <p:txBody>
          <a:bodyPr/>
          <a:lstStyle/>
          <a:p>
            <a:r>
              <a:rPr lang="en-US" dirty="0"/>
              <a:t>AZ-104T00A</a:t>
            </a:r>
            <a:br>
              <a:rPr lang="en-US" dirty="0"/>
            </a:br>
            <a:r>
              <a:rPr lang="en-US" dirty="0"/>
              <a:t>Module 04: </a:t>
            </a:r>
            <a:br>
              <a:rPr lang="en-US" dirty="0"/>
            </a:br>
            <a:r>
              <a:rPr lang="en-US" dirty="0"/>
              <a:t>Virtual Networking</a:t>
            </a:r>
          </a:p>
        </p:txBody>
      </p:sp>
    </p:spTree>
    <p:extLst>
      <p:ext uri="{BB962C8B-B14F-4D97-AF65-F5344CB8AC3E}">
        <p14:creationId xmlns:p14="http://schemas.microsoft.com/office/powerpoint/2010/main" val="2477328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59A6A-B20B-45F5-A780-AC3D243BA88E}"/>
              </a:ext>
            </a:extLst>
          </p:cNvPr>
          <p:cNvSpPr>
            <a:spLocks noGrp="1"/>
          </p:cNvSpPr>
          <p:nvPr>
            <p:ph type="title"/>
          </p:nvPr>
        </p:nvSpPr>
        <p:spPr/>
        <p:txBody>
          <a:bodyPr/>
          <a:lstStyle/>
          <a:p>
            <a:r>
              <a:rPr lang="en-US" dirty="0"/>
              <a:t>Module Overview</a:t>
            </a:r>
          </a:p>
        </p:txBody>
      </p:sp>
      <p:sp>
        <p:nvSpPr>
          <p:cNvPr id="3" name="Text Placeholder 2">
            <a:extLst>
              <a:ext uri="{FF2B5EF4-FFF2-40B4-BE49-F238E27FC236}">
                <a16:creationId xmlns:a16="http://schemas.microsoft.com/office/drawing/2014/main" id="{845E3F00-128B-4CD3-BE87-E0A69987626F}"/>
              </a:ext>
            </a:extLst>
          </p:cNvPr>
          <p:cNvSpPr>
            <a:spLocks noGrp="1"/>
          </p:cNvSpPr>
          <p:nvPr>
            <p:ph type="body" sz="quarter" idx="10"/>
          </p:nvPr>
        </p:nvSpPr>
        <p:spPr>
          <a:xfrm>
            <a:off x="584200" y="1435497"/>
            <a:ext cx="11018520" cy="3016210"/>
          </a:xfrm>
        </p:spPr>
        <p:txBody>
          <a:bodyPr vert="horz" wrap="square" lIns="0" tIns="0" rIns="0" bIns="0" rtlCol="0" anchor="t">
            <a:spAutoFit/>
          </a:bodyPr>
          <a:lstStyle/>
          <a:p>
            <a:r>
              <a:rPr lang="en-US" dirty="0"/>
              <a:t>Virtual Networks</a:t>
            </a:r>
          </a:p>
          <a:p>
            <a:r>
              <a:rPr lang="en-US" dirty="0">
                <a:latin typeface="Segoe UI Semilight"/>
                <a:cs typeface="Segoe UI Semilight"/>
              </a:rPr>
              <a:t>IP Addressing </a:t>
            </a:r>
          </a:p>
          <a:p>
            <a:r>
              <a:rPr lang="en-US" dirty="0">
                <a:latin typeface="Segoe UI Semilight"/>
                <a:cs typeface="Segoe UI Semilight"/>
              </a:rPr>
              <a:t>Network Security Groups</a:t>
            </a:r>
          </a:p>
          <a:p>
            <a:r>
              <a:rPr lang="en-US" dirty="0">
                <a:latin typeface="Segoe UI Semilight"/>
                <a:cs typeface="Segoe UI Semilight"/>
              </a:rPr>
              <a:t>Azure Firewall</a:t>
            </a:r>
            <a:endParaRPr lang="en-US" dirty="0">
              <a:solidFill>
                <a:schemeClr val="tx1"/>
              </a:solidFill>
              <a:latin typeface="Segoe UI Semilight"/>
              <a:cs typeface="Segoe UI Semilight"/>
            </a:endParaRPr>
          </a:p>
          <a:p>
            <a:r>
              <a:rPr lang="en-US" dirty="0">
                <a:solidFill>
                  <a:schemeClr val="tx1"/>
                </a:solidFill>
                <a:latin typeface="Segoe UI Semilight"/>
                <a:cs typeface="Segoe UI Semilight"/>
              </a:rPr>
              <a:t>Azure </a:t>
            </a:r>
            <a:r>
              <a:rPr lang="en-US" dirty="0">
                <a:latin typeface="Segoe UI Semilight"/>
                <a:cs typeface="Segoe UI Semilight"/>
              </a:rPr>
              <a:t>DNS</a:t>
            </a:r>
            <a:endParaRPr lang="en-US" dirty="0"/>
          </a:p>
          <a:p>
            <a:endParaRPr lang="en-US" dirty="0"/>
          </a:p>
        </p:txBody>
      </p:sp>
    </p:spTree>
    <p:extLst>
      <p:ext uri="{BB962C8B-B14F-4D97-AF65-F5344CB8AC3E}">
        <p14:creationId xmlns:p14="http://schemas.microsoft.com/office/powerpoint/2010/main" val="3268212801"/>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6" y="3035808"/>
            <a:ext cx="10764656" cy="498598"/>
          </a:xfrm>
        </p:spPr>
        <p:txBody>
          <a:bodyPr/>
          <a:lstStyle/>
          <a:p>
            <a:r>
              <a:rPr lang="en-US" dirty="0"/>
              <a:t>Virtual Networks</a:t>
            </a:r>
          </a:p>
        </p:txBody>
      </p:sp>
    </p:spTree>
    <p:extLst>
      <p:ext uri="{BB962C8B-B14F-4D97-AF65-F5344CB8AC3E}">
        <p14:creationId xmlns:p14="http://schemas.microsoft.com/office/powerpoint/2010/main" val="5078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59A6A-B20B-45F5-A780-AC3D243BA88E}"/>
              </a:ext>
            </a:extLst>
          </p:cNvPr>
          <p:cNvSpPr>
            <a:spLocks noGrp="1"/>
          </p:cNvSpPr>
          <p:nvPr>
            <p:ph type="title"/>
          </p:nvPr>
        </p:nvSpPr>
        <p:spPr/>
        <p:txBody>
          <a:bodyPr/>
          <a:lstStyle/>
          <a:p>
            <a:r>
              <a:rPr lang="en-US" dirty="0"/>
              <a:t>Virtual Networks Overview</a:t>
            </a:r>
          </a:p>
        </p:txBody>
      </p:sp>
      <p:sp>
        <p:nvSpPr>
          <p:cNvPr id="3" name="Text Placeholder 2">
            <a:extLst>
              <a:ext uri="{FF2B5EF4-FFF2-40B4-BE49-F238E27FC236}">
                <a16:creationId xmlns:a16="http://schemas.microsoft.com/office/drawing/2014/main" id="{845E3F00-128B-4CD3-BE87-E0A69987626F}"/>
              </a:ext>
            </a:extLst>
          </p:cNvPr>
          <p:cNvSpPr>
            <a:spLocks noGrp="1"/>
          </p:cNvSpPr>
          <p:nvPr>
            <p:ph type="body" sz="quarter" idx="10"/>
          </p:nvPr>
        </p:nvSpPr>
        <p:spPr>
          <a:xfrm>
            <a:off x="584200" y="1435497"/>
            <a:ext cx="11018520" cy="1982081"/>
          </a:xfrm>
        </p:spPr>
        <p:txBody>
          <a:bodyPr/>
          <a:lstStyle/>
          <a:p>
            <a:r>
              <a:rPr lang="en-US" dirty="0">
                <a:solidFill>
                  <a:schemeClr val="tx1"/>
                </a:solidFill>
              </a:rPr>
              <a:t>Azure Networking Components</a:t>
            </a:r>
          </a:p>
          <a:p>
            <a:r>
              <a:rPr lang="en-US" dirty="0"/>
              <a:t>Virtual Networks</a:t>
            </a:r>
          </a:p>
          <a:p>
            <a:r>
              <a:rPr lang="en-US" dirty="0"/>
              <a:t>Subnets</a:t>
            </a:r>
          </a:p>
          <a:p>
            <a:r>
              <a:rPr lang="en-US" dirty="0"/>
              <a:t>Implementing Virtual Networks</a:t>
            </a:r>
          </a:p>
        </p:txBody>
      </p:sp>
    </p:spTree>
    <p:extLst>
      <p:ext uri="{BB962C8B-B14F-4D97-AF65-F5344CB8AC3E}">
        <p14:creationId xmlns:p14="http://schemas.microsoft.com/office/powerpoint/2010/main" val="4074022650"/>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Azure Networking Components</a:t>
            </a:r>
          </a:p>
        </p:txBody>
      </p:sp>
      <p:sp>
        <p:nvSpPr>
          <p:cNvPr id="3" name="Text Placeholder 2">
            <a:extLst>
              <a:ext uri="{FF2B5EF4-FFF2-40B4-BE49-F238E27FC236}">
                <a16:creationId xmlns:a16="http://schemas.microsoft.com/office/drawing/2014/main" id="{08C79525-6093-4957-B915-6381CCFCC68C}"/>
              </a:ext>
            </a:extLst>
          </p:cNvPr>
          <p:cNvSpPr>
            <a:spLocks noGrp="1"/>
          </p:cNvSpPr>
          <p:nvPr>
            <p:ph type="body" sz="quarter" idx="10"/>
          </p:nvPr>
        </p:nvSpPr>
        <p:spPr>
          <a:xfrm>
            <a:off x="584200" y="1435497"/>
            <a:ext cx="4689258" cy="4998291"/>
          </a:xfrm>
        </p:spPr>
        <p:txBody>
          <a:bodyPr/>
          <a:lstStyle/>
          <a:p>
            <a:pPr algn="just"/>
            <a:r>
              <a:rPr lang="en-US" dirty="0"/>
              <a:t>Adopting cloud solutions can save time and simplify operations</a:t>
            </a:r>
          </a:p>
          <a:p>
            <a:pPr algn="just"/>
            <a:r>
              <a:rPr lang="en-US" dirty="0"/>
              <a:t>Azure requires the same types of networking functionality as on-premises infrastructure</a:t>
            </a:r>
          </a:p>
          <a:p>
            <a:pPr algn="just"/>
            <a:r>
              <a:rPr lang="en-US" dirty="0"/>
              <a:t>Azure networking offers a wide range of services and products</a:t>
            </a:r>
          </a:p>
          <a:p>
            <a:pPr algn="just"/>
            <a:endParaRPr lang="en-US" dirty="0"/>
          </a:p>
        </p:txBody>
      </p:sp>
      <p:pic>
        <p:nvPicPr>
          <p:cNvPr id="2" name="Picture 3" descr="Marketplace virtual network, load balancer, and application gateway. ">
            <a:extLst>
              <a:ext uri="{FF2B5EF4-FFF2-40B4-BE49-F238E27FC236}">
                <a16:creationId xmlns:a16="http://schemas.microsoft.com/office/drawing/2014/main" id="{4DBA8E43-AF52-4636-953D-768E72DA8349}"/>
              </a:ext>
            </a:extLst>
          </p:cNvPr>
          <p:cNvPicPr>
            <a:picLocks noChangeAspect="1"/>
          </p:cNvPicPr>
          <p:nvPr/>
        </p:nvPicPr>
        <p:blipFill>
          <a:blip r:embed="rId3"/>
          <a:stretch>
            <a:fillRect/>
          </a:stretch>
        </p:blipFill>
        <p:spPr>
          <a:xfrm>
            <a:off x="5809673" y="1627645"/>
            <a:ext cx="5915890" cy="2198782"/>
          </a:xfrm>
          <a:prstGeom prst="rect">
            <a:avLst/>
          </a:prstGeom>
        </p:spPr>
      </p:pic>
      <p:pic>
        <p:nvPicPr>
          <p:cNvPr id="5" name="Picture 5" descr="Marketplace traffic manager profile, virtual network gateway, and virtual WAN.">
            <a:extLst>
              <a:ext uri="{FF2B5EF4-FFF2-40B4-BE49-F238E27FC236}">
                <a16:creationId xmlns:a16="http://schemas.microsoft.com/office/drawing/2014/main" id="{6FB6C859-CFA0-4DBC-B506-F359BBDEE2A5}"/>
              </a:ext>
            </a:extLst>
          </p:cNvPr>
          <p:cNvPicPr>
            <a:picLocks noChangeAspect="1"/>
          </p:cNvPicPr>
          <p:nvPr/>
        </p:nvPicPr>
        <p:blipFill>
          <a:blip r:embed="rId4"/>
          <a:stretch>
            <a:fillRect/>
          </a:stretch>
        </p:blipFill>
        <p:spPr>
          <a:xfrm>
            <a:off x="5809673" y="3828889"/>
            <a:ext cx="5915890" cy="2197421"/>
          </a:xfrm>
          <a:prstGeom prst="rect">
            <a:avLst/>
          </a:prstGeom>
        </p:spPr>
      </p:pic>
    </p:spTree>
    <p:extLst>
      <p:ext uri="{BB962C8B-B14F-4D97-AF65-F5344CB8AC3E}">
        <p14:creationId xmlns:p14="http://schemas.microsoft.com/office/powerpoint/2010/main" val="277876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CECF43-A5B3-4EBA-84DE-4A669251E787}"/>
              </a:ext>
              <a:ext uri="{C183D7F6-B498-43B3-948B-1728B52AA6E4}">
                <adec:decorative xmlns:adec="http://schemas.microsoft.com/office/drawing/2017/decorative" val="0"/>
              </a:ext>
            </a:extLst>
          </p:cNvPr>
          <p:cNvSpPr>
            <a:spLocks noGrp="1"/>
          </p:cNvSpPr>
          <p:nvPr>
            <p:ph type="title"/>
          </p:nvPr>
        </p:nvSpPr>
        <p:spPr>
          <a:xfrm>
            <a:off x="588263" y="457200"/>
            <a:ext cx="11018520" cy="553998"/>
          </a:xfrm>
        </p:spPr>
        <p:txBody>
          <a:bodyPr/>
          <a:lstStyle/>
          <a:p>
            <a:r>
              <a:rPr lang="en-US" dirty="0"/>
              <a:t>Virtual Networks</a:t>
            </a:r>
          </a:p>
        </p:txBody>
      </p:sp>
      <p:pic>
        <p:nvPicPr>
          <p:cNvPr id="11" name="Picture 10" descr="Diagram of a VNet with a subnet containing two virtual machines, pointing to a on-premises infrastructure and a separate virtual network, and showing connectivity with both.">
            <a:extLst>
              <a:ext uri="{FF2B5EF4-FFF2-40B4-BE49-F238E27FC236}">
                <a16:creationId xmlns:a16="http://schemas.microsoft.com/office/drawing/2014/main" id="{6904FF70-CF32-4B80-92C3-C16988E731E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038866" y="1276611"/>
            <a:ext cx="7191632" cy="2714621"/>
          </a:xfrm>
          <a:prstGeom prst="rect">
            <a:avLst/>
          </a:prstGeom>
          <a:noFill/>
        </p:spPr>
      </p:pic>
      <p:sp>
        <p:nvSpPr>
          <p:cNvPr id="3" name="Text Placeholder 2">
            <a:extLst>
              <a:ext uri="{FF2B5EF4-FFF2-40B4-BE49-F238E27FC236}">
                <a16:creationId xmlns:a16="http://schemas.microsoft.com/office/drawing/2014/main" id="{40AA0DF7-843F-4CF1-994A-E870DCF34836}"/>
              </a:ext>
              <a:ext uri="{C183D7F6-B498-43B3-948B-1728B52AA6E4}">
                <adec:decorative xmlns:adec="http://schemas.microsoft.com/office/drawing/2017/decorative" val="0"/>
              </a:ext>
            </a:extLst>
          </p:cNvPr>
          <p:cNvSpPr>
            <a:spLocks noGrp="1"/>
          </p:cNvSpPr>
          <p:nvPr>
            <p:ph type="body" sz="quarter" idx="10"/>
          </p:nvPr>
        </p:nvSpPr>
        <p:spPr>
          <a:xfrm>
            <a:off x="586581" y="4330700"/>
            <a:ext cx="11018838" cy="1982081"/>
          </a:xfrm>
        </p:spPr>
        <p:txBody>
          <a:bodyPr/>
          <a:lstStyle/>
          <a:p>
            <a:r>
              <a:rPr lang="en-US" dirty="0"/>
              <a:t>Logical representation of your own network</a:t>
            </a:r>
          </a:p>
          <a:p>
            <a:r>
              <a:rPr lang="en-US" dirty="0"/>
              <a:t>Create a dedicated private cloud-only virtual network</a:t>
            </a:r>
          </a:p>
          <a:p>
            <a:r>
              <a:rPr lang="en-US" dirty="0"/>
              <a:t>Securely extend your datacenter with virtual networks</a:t>
            </a:r>
          </a:p>
          <a:p>
            <a:r>
              <a:rPr lang="en-US" dirty="0"/>
              <a:t>Enable hybrid cloud scenarios</a:t>
            </a:r>
          </a:p>
        </p:txBody>
      </p:sp>
    </p:spTree>
    <p:extLst>
      <p:ext uri="{BB962C8B-B14F-4D97-AF65-F5344CB8AC3E}">
        <p14:creationId xmlns:p14="http://schemas.microsoft.com/office/powerpoint/2010/main" val="1264106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Subnets</a:t>
            </a:r>
          </a:p>
        </p:txBody>
      </p:sp>
      <p:sp>
        <p:nvSpPr>
          <p:cNvPr id="6" name="Text Placeholder 5"/>
          <p:cNvSpPr>
            <a:spLocks noGrp="1"/>
          </p:cNvSpPr>
          <p:nvPr>
            <p:ph type="body" sz="quarter" idx="10"/>
          </p:nvPr>
        </p:nvSpPr>
        <p:spPr>
          <a:xfrm>
            <a:off x="581724" y="4169800"/>
            <a:ext cx="11018520" cy="2437590"/>
          </a:xfrm>
        </p:spPr>
        <p:txBody>
          <a:bodyPr/>
          <a:lstStyle/>
          <a:p>
            <a:r>
              <a:rPr lang="en-US" sz="2400" dirty="0"/>
              <a:t>A virtual network can be segmented into one or more subnets</a:t>
            </a:r>
          </a:p>
          <a:p>
            <a:r>
              <a:rPr lang="en-US" sz="2400" dirty="0"/>
              <a:t>Subnets provide logical divisions within your network</a:t>
            </a:r>
          </a:p>
          <a:p>
            <a:r>
              <a:rPr lang="en-US" sz="2400" dirty="0"/>
              <a:t>Subnets can help improve security, increase performance, and make it easier to manage the network</a:t>
            </a:r>
          </a:p>
          <a:p>
            <a:r>
              <a:rPr lang="en-US" sz="2400" dirty="0"/>
              <a:t>Each subnet must have a unique address range - cannot overlap with other subnets in the virtual network in the subscription </a:t>
            </a:r>
            <a:endParaRPr lang="en-US" dirty="0"/>
          </a:p>
        </p:txBody>
      </p:sp>
      <p:pic>
        <p:nvPicPr>
          <p:cNvPr id="2" name="Picture 2" descr="Screenshot of adding a subnet page. Several subnets are listed. ">
            <a:extLst>
              <a:ext uri="{FF2B5EF4-FFF2-40B4-BE49-F238E27FC236}">
                <a16:creationId xmlns:a16="http://schemas.microsoft.com/office/drawing/2014/main" id="{114CA777-B941-4AA8-AFCB-FE02F98DDCA9}"/>
              </a:ext>
            </a:extLst>
          </p:cNvPr>
          <p:cNvPicPr>
            <a:picLocks noChangeAspect="1"/>
          </p:cNvPicPr>
          <p:nvPr/>
        </p:nvPicPr>
        <p:blipFill>
          <a:blip r:embed="rId3"/>
          <a:stretch>
            <a:fillRect/>
          </a:stretch>
        </p:blipFill>
        <p:spPr>
          <a:xfrm>
            <a:off x="1089891" y="1248806"/>
            <a:ext cx="9485745" cy="2693223"/>
          </a:xfrm>
          <a:prstGeom prst="rect">
            <a:avLst/>
          </a:prstGeom>
          <a:ln>
            <a:solidFill>
              <a:schemeClr val="tx1"/>
            </a:solidFill>
          </a:ln>
        </p:spPr>
      </p:pic>
    </p:spTree>
    <p:extLst>
      <p:ext uri="{BB962C8B-B14F-4D97-AF65-F5344CB8AC3E}">
        <p14:creationId xmlns:p14="http://schemas.microsoft.com/office/powerpoint/2010/main" val="2045493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CF471-AA03-43DC-8209-06840CFF848C}"/>
              </a:ext>
            </a:extLst>
          </p:cNvPr>
          <p:cNvSpPr>
            <a:spLocks noGrp="1"/>
          </p:cNvSpPr>
          <p:nvPr>
            <p:ph type="title"/>
          </p:nvPr>
        </p:nvSpPr>
        <p:spPr/>
        <p:txBody>
          <a:bodyPr/>
          <a:lstStyle/>
          <a:p>
            <a:r>
              <a:rPr lang="en-US" dirty="0">
                <a:solidFill>
                  <a:schemeClr val="tx1"/>
                </a:solidFill>
              </a:rPr>
              <a:t>Azure AD Join</a:t>
            </a:r>
          </a:p>
        </p:txBody>
      </p:sp>
      <p:sp>
        <p:nvSpPr>
          <p:cNvPr id="3" name="Text Placeholder 2">
            <a:extLst>
              <a:ext uri="{FF2B5EF4-FFF2-40B4-BE49-F238E27FC236}">
                <a16:creationId xmlns:a16="http://schemas.microsoft.com/office/drawing/2014/main" id="{779A7499-F4DA-499A-9A40-846D2E8A0307}"/>
              </a:ext>
            </a:extLst>
          </p:cNvPr>
          <p:cNvSpPr>
            <a:spLocks noGrp="1"/>
          </p:cNvSpPr>
          <p:nvPr>
            <p:ph type="body" sz="quarter" idx="10"/>
          </p:nvPr>
        </p:nvSpPr>
        <p:spPr>
          <a:xfrm>
            <a:off x="584200" y="1435100"/>
            <a:ext cx="6351859" cy="4739759"/>
          </a:xfrm>
        </p:spPr>
        <p:txBody>
          <a:bodyPr/>
          <a:lstStyle/>
          <a:p>
            <a:pPr lvl="0"/>
            <a:r>
              <a:rPr lang="en-US" dirty="0"/>
              <a:t>Single-Sign-On to your Azure managed SaaS apps and services</a:t>
            </a:r>
          </a:p>
          <a:p>
            <a:pPr lvl="0"/>
            <a:r>
              <a:rPr lang="en-US" dirty="0"/>
              <a:t>Enterprise compliant roaming of user settings across joined devices</a:t>
            </a:r>
          </a:p>
          <a:p>
            <a:pPr lvl="0"/>
            <a:r>
              <a:rPr lang="en-US" dirty="0"/>
              <a:t>Access to Microsoft Store for Business </a:t>
            </a:r>
          </a:p>
          <a:p>
            <a:pPr lvl="0"/>
            <a:r>
              <a:rPr lang="en-US" dirty="0"/>
              <a:t>Windows Hello support </a:t>
            </a:r>
          </a:p>
          <a:p>
            <a:pPr lvl="0"/>
            <a:r>
              <a:rPr lang="en-US" dirty="0"/>
              <a:t>Restriction of access to apps from only compliant devices </a:t>
            </a:r>
          </a:p>
          <a:p>
            <a:pPr lvl="0"/>
            <a:r>
              <a:rPr lang="en-US" dirty="0"/>
              <a:t>Seamless access to on-premise resources </a:t>
            </a:r>
          </a:p>
        </p:txBody>
      </p:sp>
      <p:pic>
        <p:nvPicPr>
          <p:cNvPr id="4" name="Picture 3" descr="A device is shown connecting to Azure AD. Azure AD is shown connecting with On-premises AD. ">
            <a:extLst>
              <a:ext uri="{FF2B5EF4-FFF2-40B4-BE49-F238E27FC236}">
                <a16:creationId xmlns:a16="http://schemas.microsoft.com/office/drawing/2014/main" id="{0DB0ADF1-1024-4F59-BD87-BABE6AB35D4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969512" y="2377982"/>
            <a:ext cx="4348975" cy="2115959"/>
          </a:xfrm>
          <a:prstGeom prst="rect">
            <a:avLst/>
          </a:prstGeom>
          <a:noFill/>
        </p:spPr>
      </p:pic>
    </p:spTree>
    <p:extLst>
      <p:ext uri="{BB962C8B-B14F-4D97-AF65-F5344CB8AC3E}">
        <p14:creationId xmlns:p14="http://schemas.microsoft.com/office/powerpoint/2010/main" val="4262151824"/>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Implementing Virtual Networks</a:t>
            </a:r>
          </a:p>
        </p:txBody>
      </p:sp>
      <p:sp>
        <p:nvSpPr>
          <p:cNvPr id="3" name="Text Placeholder 2">
            <a:extLst>
              <a:ext uri="{FF2B5EF4-FFF2-40B4-BE49-F238E27FC236}">
                <a16:creationId xmlns:a16="http://schemas.microsoft.com/office/drawing/2014/main" id="{7363EC8A-7ACC-4D56-896F-282380E46F5E}"/>
              </a:ext>
            </a:extLst>
          </p:cNvPr>
          <p:cNvSpPr>
            <a:spLocks noGrp="1"/>
          </p:cNvSpPr>
          <p:nvPr>
            <p:ph type="body" sz="quarter" idx="10"/>
          </p:nvPr>
        </p:nvSpPr>
        <p:spPr>
          <a:xfrm>
            <a:off x="584200" y="1435497"/>
            <a:ext cx="6187303" cy="3705630"/>
          </a:xfrm>
        </p:spPr>
        <p:txBody>
          <a:bodyPr/>
          <a:lstStyle/>
          <a:p>
            <a:pPr algn="just"/>
            <a:r>
              <a:rPr lang="en-US" dirty="0"/>
              <a:t>Create new virtual networks at any time</a:t>
            </a:r>
          </a:p>
          <a:p>
            <a:pPr algn="just"/>
            <a:r>
              <a:rPr lang="en-US" dirty="0"/>
              <a:t>Add virtual networks when you create a virtual machine</a:t>
            </a:r>
          </a:p>
          <a:p>
            <a:pPr algn="just"/>
            <a:r>
              <a:rPr lang="en-US" dirty="0"/>
              <a:t>Need to define the address space, and at least one subnet</a:t>
            </a:r>
          </a:p>
          <a:p>
            <a:pPr algn="just"/>
            <a:r>
              <a:rPr lang="en-US" dirty="0"/>
              <a:t>Be careful with overlapping address spaces</a:t>
            </a:r>
          </a:p>
        </p:txBody>
      </p:sp>
      <p:pic>
        <p:nvPicPr>
          <p:cNvPr id="4" name="Picture 4" descr="A screenshot of a cell phone&#10;&#10;Description generated with very high confidence">
            <a:extLst>
              <a:ext uri="{FF2B5EF4-FFF2-40B4-BE49-F238E27FC236}">
                <a16:creationId xmlns:a16="http://schemas.microsoft.com/office/drawing/2014/main" id="{DF141413-9ED2-463B-BB5B-95DA8D605177}"/>
              </a:ext>
            </a:extLst>
          </p:cNvPr>
          <p:cNvPicPr>
            <a:picLocks noChangeAspect="1"/>
          </p:cNvPicPr>
          <p:nvPr/>
        </p:nvPicPr>
        <p:blipFill>
          <a:blip r:embed="rId3"/>
          <a:stretch>
            <a:fillRect/>
          </a:stretch>
        </p:blipFill>
        <p:spPr>
          <a:xfrm>
            <a:off x="7094034" y="1478626"/>
            <a:ext cx="4583151" cy="3315308"/>
          </a:xfrm>
          <a:prstGeom prst="rect">
            <a:avLst/>
          </a:prstGeom>
          <a:ln>
            <a:solidFill>
              <a:schemeClr val="tx1"/>
            </a:solidFill>
          </a:ln>
        </p:spPr>
      </p:pic>
    </p:spTree>
    <p:extLst>
      <p:ext uri="{BB962C8B-B14F-4D97-AF65-F5344CB8AC3E}">
        <p14:creationId xmlns:p14="http://schemas.microsoft.com/office/powerpoint/2010/main" val="2852811729"/>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6" y="3035808"/>
            <a:ext cx="10764656" cy="498598"/>
          </a:xfrm>
        </p:spPr>
        <p:txBody>
          <a:bodyPr/>
          <a:lstStyle/>
          <a:p>
            <a:r>
              <a:rPr lang="en-US" dirty="0">
                <a:cs typeface="Segoe UI"/>
              </a:rPr>
              <a:t>IP Addressing</a:t>
            </a:r>
          </a:p>
        </p:txBody>
      </p:sp>
    </p:spTree>
    <p:extLst>
      <p:ext uri="{BB962C8B-B14F-4D97-AF65-F5344CB8AC3E}">
        <p14:creationId xmlns:p14="http://schemas.microsoft.com/office/powerpoint/2010/main" val="1236446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59A6A-B20B-45F5-A780-AC3D243BA88E}"/>
              </a:ext>
            </a:extLst>
          </p:cNvPr>
          <p:cNvSpPr>
            <a:spLocks noGrp="1"/>
          </p:cNvSpPr>
          <p:nvPr>
            <p:ph type="title"/>
          </p:nvPr>
        </p:nvSpPr>
        <p:spPr/>
        <p:txBody>
          <a:bodyPr/>
          <a:lstStyle/>
          <a:p>
            <a:r>
              <a:rPr lang="en-US" dirty="0"/>
              <a:t>IP Addressing Overview</a:t>
            </a:r>
          </a:p>
        </p:txBody>
      </p:sp>
      <p:sp>
        <p:nvSpPr>
          <p:cNvPr id="3" name="Text Placeholder 2">
            <a:extLst>
              <a:ext uri="{FF2B5EF4-FFF2-40B4-BE49-F238E27FC236}">
                <a16:creationId xmlns:a16="http://schemas.microsoft.com/office/drawing/2014/main" id="{845E3F00-128B-4CD3-BE87-E0A69987626F}"/>
              </a:ext>
            </a:extLst>
          </p:cNvPr>
          <p:cNvSpPr>
            <a:spLocks noGrp="1"/>
          </p:cNvSpPr>
          <p:nvPr>
            <p:ph type="body" sz="quarter" idx="10"/>
          </p:nvPr>
        </p:nvSpPr>
        <p:spPr>
          <a:xfrm>
            <a:off x="584200" y="1435497"/>
            <a:ext cx="11018520" cy="3016210"/>
          </a:xfrm>
        </p:spPr>
        <p:txBody>
          <a:bodyPr vert="horz" wrap="square" lIns="0" tIns="0" rIns="0" bIns="0" rtlCol="0" anchor="t">
            <a:spAutoFit/>
          </a:bodyPr>
          <a:lstStyle/>
          <a:p>
            <a:r>
              <a:rPr lang="en-US" dirty="0"/>
              <a:t>IP Addressing</a:t>
            </a:r>
          </a:p>
          <a:p>
            <a:r>
              <a:rPr lang="en-US" dirty="0">
                <a:latin typeface="Segoe UI Semilight"/>
                <a:cs typeface="Segoe UI Semilight"/>
              </a:rPr>
              <a:t>Creating IP Addresses</a:t>
            </a:r>
          </a:p>
          <a:p>
            <a:r>
              <a:rPr lang="en-US" dirty="0"/>
              <a:t>Public IP Addresses</a:t>
            </a:r>
          </a:p>
          <a:p>
            <a:r>
              <a:rPr lang="en-US" dirty="0"/>
              <a:t>Private IP Addresses</a:t>
            </a:r>
          </a:p>
          <a:p>
            <a:endParaRPr lang="en-US" dirty="0"/>
          </a:p>
          <a:p>
            <a:pPr marL="0" indent="0">
              <a:buNone/>
            </a:pPr>
            <a:endParaRPr lang="en-US" dirty="0"/>
          </a:p>
        </p:txBody>
      </p:sp>
    </p:spTree>
    <p:extLst>
      <p:ext uri="{BB962C8B-B14F-4D97-AF65-F5344CB8AC3E}">
        <p14:creationId xmlns:p14="http://schemas.microsoft.com/office/powerpoint/2010/main" val="1033275132"/>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IP Addressing</a:t>
            </a:r>
          </a:p>
        </p:txBody>
      </p:sp>
      <p:sp>
        <p:nvSpPr>
          <p:cNvPr id="6" name="Text Placeholder 5"/>
          <p:cNvSpPr>
            <a:spLocks noGrp="1"/>
          </p:cNvSpPr>
          <p:nvPr>
            <p:ph type="body" sz="quarter" idx="10"/>
          </p:nvPr>
        </p:nvSpPr>
        <p:spPr>
          <a:xfrm>
            <a:off x="584200" y="3960714"/>
            <a:ext cx="11018520" cy="2308324"/>
          </a:xfrm>
        </p:spPr>
        <p:txBody>
          <a:bodyPr/>
          <a:lstStyle/>
          <a:p>
            <a:r>
              <a:rPr lang="en-US" b="1" dirty="0"/>
              <a:t>Private IP addresses </a:t>
            </a:r>
            <a:r>
              <a:rPr lang="en-US" dirty="0"/>
              <a:t>are used within an Azure virtual network (VNet), and your on-premises network, when you use a VPN gateway or ExpressRoute circuit to extend your network to Azure</a:t>
            </a:r>
          </a:p>
          <a:p>
            <a:r>
              <a:rPr lang="en-US" b="1" dirty="0"/>
              <a:t>Public IP addresses </a:t>
            </a:r>
            <a:r>
              <a:rPr lang="en-US" dirty="0"/>
              <a:t>is used for communication with the Internet, including Azure public-facing services</a:t>
            </a:r>
          </a:p>
        </p:txBody>
      </p:sp>
      <p:pic>
        <p:nvPicPr>
          <p:cNvPr id="5" name="Picture 4" descr="An Azure resource is shown. The resource is using a private IP address to connect to VNets, on-premises networks, VPN gateways, and ExpressRoute. The resource is using a public IP address to connect to the internet, and public-facing services.">
            <a:extLst>
              <a:ext uri="{FF2B5EF4-FFF2-40B4-BE49-F238E27FC236}">
                <a16:creationId xmlns:a16="http://schemas.microsoft.com/office/drawing/2014/main" id="{BE858628-71FA-4775-ACBD-7EAC6B69FF9F}"/>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1311783" y="1828755"/>
            <a:ext cx="9413040" cy="1261981"/>
          </a:xfrm>
          <a:prstGeom prst="rect">
            <a:avLst/>
          </a:prstGeom>
        </p:spPr>
      </p:pic>
    </p:spTree>
    <p:extLst>
      <p:ext uri="{BB962C8B-B14F-4D97-AF65-F5344CB8AC3E}">
        <p14:creationId xmlns:p14="http://schemas.microsoft.com/office/powerpoint/2010/main" val="3129176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366E9-0060-45DA-BCD8-B002315BCFBD}"/>
              </a:ext>
            </a:extLst>
          </p:cNvPr>
          <p:cNvSpPr>
            <a:spLocks noGrp="1"/>
          </p:cNvSpPr>
          <p:nvPr>
            <p:ph type="title"/>
          </p:nvPr>
        </p:nvSpPr>
        <p:spPr/>
        <p:txBody>
          <a:bodyPr/>
          <a:lstStyle/>
          <a:p>
            <a:r>
              <a:rPr lang="en-US" dirty="0">
                <a:cs typeface="Segoe UI"/>
              </a:rPr>
              <a:t>Creating Public IP Addresses</a:t>
            </a:r>
          </a:p>
        </p:txBody>
      </p:sp>
      <p:sp>
        <p:nvSpPr>
          <p:cNvPr id="3" name="Text Placeholder 2">
            <a:extLst>
              <a:ext uri="{FF2B5EF4-FFF2-40B4-BE49-F238E27FC236}">
                <a16:creationId xmlns:a16="http://schemas.microsoft.com/office/drawing/2014/main" id="{2A304CA1-18B1-4FAF-B6FD-96D0F9D1E5D4}"/>
              </a:ext>
            </a:extLst>
          </p:cNvPr>
          <p:cNvSpPr>
            <a:spLocks noGrp="1"/>
          </p:cNvSpPr>
          <p:nvPr>
            <p:ph type="body" sz="quarter" idx="10"/>
          </p:nvPr>
        </p:nvSpPr>
        <p:spPr>
          <a:xfrm>
            <a:off x="584200" y="1435497"/>
            <a:ext cx="6022115" cy="4247317"/>
          </a:xfrm>
        </p:spPr>
        <p:txBody>
          <a:bodyPr vert="horz" wrap="square" lIns="0" tIns="0" rIns="0" bIns="0" rtlCol="0" anchor="t">
            <a:spAutoFit/>
          </a:bodyPr>
          <a:lstStyle/>
          <a:p>
            <a:pPr algn="just"/>
            <a:r>
              <a:rPr lang="en-US" dirty="0">
                <a:latin typeface="Segoe UI Semilight"/>
                <a:ea typeface="+mn-lt"/>
                <a:cs typeface="+mn-lt"/>
              </a:rPr>
              <a:t>Available in IPv4 or IPv6 or both</a:t>
            </a:r>
          </a:p>
          <a:p>
            <a:pPr algn="just"/>
            <a:r>
              <a:rPr lang="en-US" dirty="0">
                <a:latin typeface="Segoe UI Semilight"/>
                <a:cs typeface="Segoe UI Semilight"/>
              </a:rPr>
              <a:t>Basic vs Standard SKU  </a:t>
            </a:r>
          </a:p>
          <a:p>
            <a:pPr algn="just"/>
            <a:r>
              <a:rPr lang="en-US" dirty="0">
                <a:latin typeface="Segoe UI Semilight"/>
                <a:ea typeface="+mn-lt"/>
                <a:cs typeface="+mn-lt"/>
              </a:rPr>
              <a:t>Available in Dynamic, Static or both (depending on SKU)</a:t>
            </a:r>
            <a:endParaRPr lang="en-US" dirty="0">
              <a:latin typeface="Segoe UI Semilight"/>
              <a:ea typeface="+mn-lt"/>
              <a:cs typeface="Segoe UI Semilight"/>
            </a:endParaRPr>
          </a:p>
          <a:p>
            <a:pPr lvl="1" algn="just"/>
            <a:r>
              <a:rPr lang="en-US" sz="2400" dirty="0">
                <a:latin typeface="Segoe UI Semilight"/>
                <a:cs typeface="Segoe UI Semilight"/>
              </a:rPr>
              <a:t>Zone redundant</a:t>
            </a:r>
          </a:p>
          <a:p>
            <a:pPr lvl="1" algn="just"/>
            <a:r>
              <a:rPr lang="en-US" sz="2400" dirty="0"/>
              <a:t>Not mixable or immutable</a:t>
            </a:r>
            <a:endParaRPr lang="en-US" sz="2400" dirty="0">
              <a:cs typeface="Segoe UI"/>
            </a:endParaRPr>
          </a:p>
          <a:p>
            <a:pPr algn="just"/>
            <a:r>
              <a:rPr lang="en-US" dirty="0">
                <a:latin typeface="Segoe UI Semilight"/>
                <a:cs typeface="Segoe UI Semilight"/>
              </a:rPr>
              <a:t>Range of contiguous addresses available as a prefix</a:t>
            </a:r>
          </a:p>
          <a:p>
            <a:pPr marL="228600" algn="just"/>
            <a:endParaRPr lang="en-US" dirty="0"/>
          </a:p>
        </p:txBody>
      </p:sp>
      <p:pic>
        <p:nvPicPr>
          <p:cNvPr id="7" name="Picture 7" descr="Screenshot of the create public IP address. ">
            <a:extLst>
              <a:ext uri="{FF2B5EF4-FFF2-40B4-BE49-F238E27FC236}">
                <a16:creationId xmlns:a16="http://schemas.microsoft.com/office/drawing/2014/main" id="{1CC87487-4B9E-4D13-9D17-7CB51C8EC442}"/>
              </a:ext>
            </a:extLst>
          </p:cNvPr>
          <p:cNvPicPr>
            <a:picLocks noChangeAspect="1"/>
          </p:cNvPicPr>
          <p:nvPr/>
        </p:nvPicPr>
        <p:blipFill>
          <a:blip r:embed="rId3"/>
          <a:stretch>
            <a:fillRect/>
          </a:stretch>
        </p:blipFill>
        <p:spPr>
          <a:xfrm>
            <a:off x="7367286" y="1021060"/>
            <a:ext cx="3948896" cy="4989498"/>
          </a:xfrm>
          <a:prstGeom prst="rect">
            <a:avLst/>
          </a:prstGeom>
          <a:ln>
            <a:solidFill>
              <a:schemeClr val="tx1"/>
            </a:solidFill>
          </a:ln>
        </p:spPr>
      </p:pic>
    </p:spTree>
    <p:extLst>
      <p:ext uri="{BB962C8B-B14F-4D97-AF65-F5344CB8AC3E}">
        <p14:creationId xmlns:p14="http://schemas.microsoft.com/office/powerpoint/2010/main" val="2819383181"/>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Public IP Addresses</a:t>
            </a:r>
          </a:p>
        </p:txBody>
      </p:sp>
      <p:sp>
        <p:nvSpPr>
          <p:cNvPr id="3" name="Text Placeholder 2">
            <a:extLst>
              <a:ext uri="{FF2B5EF4-FFF2-40B4-BE49-F238E27FC236}">
                <a16:creationId xmlns:a16="http://schemas.microsoft.com/office/drawing/2014/main" id="{E3CFE0E5-BC01-4AA6-86B3-F795E6BE316A}"/>
              </a:ext>
            </a:extLst>
          </p:cNvPr>
          <p:cNvSpPr>
            <a:spLocks noGrp="1"/>
          </p:cNvSpPr>
          <p:nvPr>
            <p:ph type="body" sz="quarter" idx="10"/>
          </p:nvPr>
        </p:nvSpPr>
        <p:spPr>
          <a:xfrm>
            <a:off x="584200" y="4620660"/>
            <a:ext cx="11023138" cy="2179058"/>
          </a:xfrm>
        </p:spPr>
        <p:txBody>
          <a:bodyPr vert="horz" wrap="square" lIns="0" tIns="0" rIns="0" bIns="0" rtlCol="0" anchor="t">
            <a:spAutoFit/>
          </a:bodyPr>
          <a:lstStyle/>
          <a:p>
            <a:r>
              <a:rPr lang="en-US" dirty="0">
                <a:latin typeface="Segoe UI Semilight"/>
                <a:cs typeface="Segoe UI Semilight"/>
              </a:rPr>
              <a:t>A public IP address resource can be associated with virtual machine network interfaces, internet-facing load balancers, VPN gateways, and application gateways.</a:t>
            </a:r>
          </a:p>
          <a:p>
            <a:pPr marL="0" indent="0">
              <a:buNone/>
            </a:pPr>
            <a:r>
              <a:rPr lang="en-US" sz="2000" dirty="0">
                <a:latin typeface="Segoe UI Semilight"/>
                <a:cs typeface="Segoe UI Semilight"/>
              </a:rPr>
              <a:t>* Static IP addresses only available on certain SKUs.</a:t>
            </a:r>
            <a:endParaRPr lang="en-US" sz="2000" dirty="0"/>
          </a:p>
          <a:p>
            <a:endParaRPr lang="en-US" dirty="0"/>
          </a:p>
        </p:txBody>
      </p:sp>
      <p:graphicFrame>
        <p:nvGraphicFramePr>
          <p:cNvPr id="9" name="Table 8">
            <a:extLst>
              <a:ext uri="{FF2B5EF4-FFF2-40B4-BE49-F238E27FC236}">
                <a16:creationId xmlns:a16="http://schemas.microsoft.com/office/drawing/2014/main" id="{E66B9D45-1ED8-4863-BC67-F226EAE91928}"/>
              </a:ext>
            </a:extLst>
          </p:cNvPr>
          <p:cNvGraphicFramePr>
            <a:graphicFrameLocks noGrp="1"/>
          </p:cNvGraphicFramePr>
          <p:nvPr/>
        </p:nvGraphicFramePr>
        <p:xfrm>
          <a:off x="579578" y="1341699"/>
          <a:ext cx="10815894" cy="2845220"/>
        </p:xfrm>
        <a:graphic>
          <a:graphicData uri="http://schemas.openxmlformats.org/drawingml/2006/table">
            <a:tbl>
              <a:tblPr firstRow="1" firstCol="1" bandRow="1">
                <a:tableStyleId>{5C22544A-7EE6-4342-B048-85BDC9FD1C3A}</a:tableStyleId>
              </a:tblPr>
              <a:tblGrid>
                <a:gridCol w="3325743">
                  <a:extLst>
                    <a:ext uri="{9D8B030D-6E8A-4147-A177-3AD203B41FA5}">
                      <a16:colId xmlns:a16="http://schemas.microsoft.com/office/drawing/2014/main" val="3174192451"/>
                    </a:ext>
                  </a:extLst>
                </a:gridCol>
                <a:gridCol w="3956186">
                  <a:extLst>
                    <a:ext uri="{9D8B030D-6E8A-4147-A177-3AD203B41FA5}">
                      <a16:colId xmlns:a16="http://schemas.microsoft.com/office/drawing/2014/main" val="2284610204"/>
                    </a:ext>
                  </a:extLst>
                </a:gridCol>
                <a:gridCol w="1873986">
                  <a:extLst>
                    <a:ext uri="{9D8B030D-6E8A-4147-A177-3AD203B41FA5}">
                      <a16:colId xmlns:a16="http://schemas.microsoft.com/office/drawing/2014/main" val="1182798680"/>
                    </a:ext>
                  </a:extLst>
                </a:gridCol>
                <a:gridCol w="1659979">
                  <a:extLst>
                    <a:ext uri="{9D8B030D-6E8A-4147-A177-3AD203B41FA5}">
                      <a16:colId xmlns:a16="http://schemas.microsoft.com/office/drawing/2014/main" val="3457186022"/>
                    </a:ext>
                  </a:extLst>
                </a:gridCol>
              </a:tblGrid>
              <a:tr h="569044">
                <a:tc>
                  <a:txBody>
                    <a:bodyPr/>
                    <a:lstStyle/>
                    <a:p>
                      <a:pPr marL="0" marR="156845">
                        <a:lnSpc>
                          <a:spcPct val="115000"/>
                        </a:lnSpc>
                      </a:pPr>
                      <a:r>
                        <a:rPr lang="en-US" sz="2400" b="0" dirty="0">
                          <a:effectLst/>
                          <a:latin typeface="Segoe UI Semilight"/>
                          <a:cs typeface="Segoe UI Semilight"/>
                        </a:rPr>
                        <a:t>Public IP addresses</a:t>
                      </a:r>
                      <a:endParaRPr lang="en-US" sz="2400" b="0" dirty="0">
                        <a:solidFill>
                          <a:srgbClr val="3C3C3C"/>
                        </a:solidFill>
                        <a:effectLst/>
                        <a:latin typeface="Segoe UI Semilight"/>
                        <a:ea typeface="Times New Roman" panose="02020603050405020304" pitchFamily="18" charset="0"/>
                        <a:cs typeface="Segoe UI Semilight"/>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156845">
                        <a:lnSpc>
                          <a:spcPct val="115000"/>
                        </a:lnSpc>
                      </a:pPr>
                      <a:r>
                        <a:rPr lang="en-US" sz="2400" b="0" dirty="0">
                          <a:effectLst/>
                          <a:latin typeface="Segoe UI Semilight"/>
                          <a:cs typeface="Segoe UI Semilight"/>
                        </a:rPr>
                        <a:t>IP address association</a:t>
                      </a:r>
                      <a:endParaRPr lang="en-US" sz="2400" b="0" dirty="0">
                        <a:solidFill>
                          <a:srgbClr val="3C3C3C"/>
                        </a:solidFill>
                        <a:effectLst/>
                        <a:latin typeface="Segoe UI Semilight"/>
                        <a:ea typeface="Times New Roman" panose="02020603050405020304" pitchFamily="18" charset="0"/>
                        <a:cs typeface="Segoe UI Semilight"/>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156845">
                        <a:lnSpc>
                          <a:spcPct val="115000"/>
                        </a:lnSpc>
                      </a:pPr>
                      <a:r>
                        <a:rPr lang="en-US" sz="2400" b="0" dirty="0">
                          <a:effectLst/>
                          <a:latin typeface="Segoe UI Semilight"/>
                          <a:cs typeface="Segoe UI Semilight"/>
                        </a:rPr>
                        <a:t>Dynamic</a:t>
                      </a:r>
                      <a:endParaRPr lang="en-US" sz="2400" b="0" dirty="0">
                        <a:solidFill>
                          <a:srgbClr val="3C3C3C"/>
                        </a:solidFill>
                        <a:effectLst/>
                        <a:latin typeface="Segoe UI Semilight"/>
                        <a:ea typeface="Times New Roman" panose="02020603050405020304" pitchFamily="18" charset="0"/>
                        <a:cs typeface="Segoe UI Semilight"/>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156845">
                        <a:lnSpc>
                          <a:spcPct val="115000"/>
                        </a:lnSpc>
                      </a:pPr>
                      <a:r>
                        <a:rPr lang="en-US" sz="2400" b="0" dirty="0">
                          <a:effectLst/>
                          <a:latin typeface="Segoe UI Semilight"/>
                          <a:cs typeface="Segoe UI Semilight"/>
                        </a:rPr>
                        <a:t>Static</a:t>
                      </a:r>
                      <a:endParaRPr lang="en-US" sz="2400" b="0" dirty="0">
                        <a:solidFill>
                          <a:srgbClr val="3C3C3C"/>
                        </a:solidFill>
                        <a:effectLst/>
                        <a:latin typeface="Segoe UI Semilight"/>
                        <a:ea typeface="Times New Roman" panose="02020603050405020304" pitchFamily="18" charset="0"/>
                        <a:cs typeface="Segoe UI Semilight"/>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94654805"/>
                  </a:ext>
                </a:extLst>
              </a:tr>
              <a:tr h="569044">
                <a:tc>
                  <a:txBody>
                    <a:bodyPr/>
                    <a:lstStyle/>
                    <a:p>
                      <a:pPr marL="0" marR="156845">
                        <a:lnSpc>
                          <a:spcPct val="115000"/>
                        </a:lnSpc>
                      </a:pPr>
                      <a:r>
                        <a:rPr lang="en-US" sz="2400" b="0" dirty="0">
                          <a:effectLst/>
                          <a:latin typeface="Segoe UI Semilight"/>
                          <a:cs typeface="Segoe UI Semilight"/>
                        </a:rPr>
                        <a:t>Virtual Machine</a:t>
                      </a:r>
                      <a:endParaRPr lang="en-US" sz="2400" b="0" dirty="0">
                        <a:solidFill>
                          <a:srgbClr val="3C3C3C"/>
                        </a:solidFill>
                        <a:effectLst/>
                        <a:latin typeface="Segoe UI Semilight"/>
                        <a:ea typeface="Times New Roman" panose="02020603050405020304" pitchFamily="18" charset="0"/>
                        <a:cs typeface="Segoe UI Semilight"/>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156845">
                        <a:lnSpc>
                          <a:spcPct val="115000"/>
                        </a:lnSpc>
                      </a:pPr>
                      <a:r>
                        <a:rPr lang="en-US" sz="2400" b="0" dirty="0">
                          <a:effectLst/>
                          <a:latin typeface="Segoe UI Semilight"/>
                          <a:cs typeface="Segoe UI Semilight"/>
                        </a:rPr>
                        <a:t>NIC</a:t>
                      </a:r>
                      <a:endParaRPr lang="en-US" sz="2400" b="0" dirty="0">
                        <a:solidFill>
                          <a:srgbClr val="3C3C3C"/>
                        </a:solidFill>
                        <a:effectLst/>
                        <a:latin typeface="Segoe UI Semilight"/>
                        <a:ea typeface="Times New Roman" panose="02020603050405020304" pitchFamily="18" charset="0"/>
                        <a:cs typeface="Segoe UI Semilight"/>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156845">
                        <a:lnSpc>
                          <a:spcPct val="115000"/>
                        </a:lnSpc>
                      </a:pPr>
                      <a:r>
                        <a:rPr lang="en-US" sz="2400" b="0" dirty="0">
                          <a:effectLst/>
                          <a:latin typeface="Segoe UI Semilight"/>
                          <a:cs typeface="Segoe UI Semilight"/>
                        </a:rPr>
                        <a:t>Yes</a:t>
                      </a:r>
                      <a:endParaRPr lang="en-US" sz="2400" b="0" dirty="0">
                        <a:solidFill>
                          <a:srgbClr val="3C3C3C"/>
                        </a:solidFill>
                        <a:effectLst/>
                        <a:latin typeface="Segoe UI Semilight"/>
                        <a:ea typeface="Times New Roman" panose="02020603050405020304" pitchFamily="18" charset="0"/>
                        <a:cs typeface="Segoe UI Semilight"/>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156845">
                        <a:lnSpc>
                          <a:spcPct val="115000"/>
                        </a:lnSpc>
                      </a:pPr>
                      <a:r>
                        <a:rPr lang="en-US" sz="2400" b="0" dirty="0">
                          <a:effectLst/>
                          <a:latin typeface="Segoe UI Semilight"/>
                          <a:cs typeface="Segoe UI Semilight"/>
                        </a:rPr>
                        <a:t>Yes</a:t>
                      </a:r>
                      <a:endParaRPr lang="en-US" sz="2400" b="0" dirty="0">
                        <a:solidFill>
                          <a:srgbClr val="3C3C3C"/>
                        </a:solidFill>
                        <a:effectLst/>
                        <a:latin typeface="Segoe UI Semilight"/>
                        <a:ea typeface="Times New Roman" panose="02020603050405020304" pitchFamily="18" charset="0"/>
                        <a:cs typeface="Segoe UI Semilight"/>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1043496"/>
                  </a:ext>
                </a:extLst>
              </a:tr>
              <a:tr h="569044">
                <a:tc>
                  <a:txBody>
                    <a:bodyPr/>
                    <a:lstStyle/>
                    <a:p>
                      <a:pPr marL="0" marR="156845">
                        <a:lnSpc>
                          <a:spcPct val="115000"/>
                        </a:lnSpc>
                      </a:pPr>
                      <a:r>
                        <a:rPr lang="en-US" sz="2400" b="0" dirty="0">
                          <a:effectLst/>
                          <a:latin typeface="Segoe UI Semilight"/>
                          <a:cs typeface="Segoe UI Semilight"/>
                        </a:rPr>
                        <a:t>Load Balancer</a:t>
                      </a:r>
                      <a:endParaRPr lang="en-US" sz="2400" b="0" dirty="0">
                        <a:solidFill>
                          <a:srgbClr val="3C3C3C"/>
                        </a:solidFill>
                        <a:effectLst/>
                        <a:latin typeface="Segoe UI Semilight"/>
                        <a:ea typeface="Times New Roman" panose="02020603050405020304" pitchFamily="18" charset="0"/>
                        <a:cs typeface="Segoe UI Semilight"/>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156845">
                        <a:lnSpc>
                          <a:spcPct val="115000"/>
                        </a:lnSpc>
                      </a:pPr>
                      <a:r>
                        <a:rPr lang="en-US" sz="2400" b="0" dirty="0">
                          <a:effectLst/>
                          <a:latin typeface="Segoe UI Semilight"/>
                          <a:cs typeface="Segoe UI Semilight"/>
                        </a:rPr>
                        <a:t>Front-end configuration</a:t>
                      </a:r>
                      <a:endParaRPr lang="en-US" sz="2400" b="0" dirty="0">
                        <a:solidFill>
                          <a:srgbClr val="3C3C3C"/>
                        </a:solidFill>
                        <a:effectLst/>
                        <a:latin typeface="Segoe UI Semilight"/>
                        <a:ea typeface="Times New Roman" panose="02020603050405020304" pitchFamily="18" charset="0"/>
                        <a:cs typeface="Segoe UI Semilight"/>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156845">
                        <a:lnSpc>
                          <a:spcPct val="115000"/>
                        </a:lnSpc>
                      </a:pPr>
                      <a:r>
                        <a:rPr lang="en-US" sz="2400" b="0" dirty="0">
                          <a:effectLst/>
                          <a:latin typeface="Segoe UI Semilight"/>
                          <a:cs typeface="Segoe UI Semilight"/>
                        </a:rPr>
                        <a:t>Yes</a:t>
                      </a:r>
                      <a:endParaRPr lang="en-US" sz="2400" b="0" dirty="0">
                        <a:solidFill>
                          <a:srgbClr val="3C3C3C"/>
                        </a:solidFill>
                        <a:effectLst/>
                        <a:latin typeface="Segoe UI Semilight"/>
                        <a:ea typeface="Times New Roman" panose="02020603050405020304" pitchFamily="18" charset="0"/>
                        <a:cs typeface="Segoe UI Semilight"/>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156845">
                        <a:lnSpc>
                          <a:spcPct val="115000"/>
                        </a:lnSpc>
                      </a:pPr>
                      <a:r>
                        <a:rPr lang="en-US" sz="2400" b="0" dirty="0">
                          <a:effectLst/>
                          <a:latin typeface="Segoe UI Semilight"/>
                          <a:cs typeface="Segoe UI Semilight"/>
                        </a:rPr>
                        <a:t>Yes</a:t>
                      </a:r>
                      <a:endParaRPr lang="en-US" sz="2400" b="0" dirty="0">
                        <a:solidFill>
                          <a:srgbClr val="3C3C3C"/>
                        </a:solidFill>
                        <a:effectLst/>
                        <a:latin typeface="Segoe UI Semilight"/>
                        <a:ea typeface="Times New Roman" panose="02020603050405020304" pitchFamily="18" charset="0"/>
                        <a:cs typeface="Segoe UI Semilight"/>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49406885"/>
                  </a:ext>
                </a:extLst>
              </a:tr>
              <a:tr h="569044">
                <a:tc>
                  <a:txBody>
                    <a:bodyPr/>
                    <a:lstStyle/>
                    <a:p>
                      <a:pPr marL="0" marR="156845">
                        <a:lnSpc>
                          <a:spcPct val="115000"/>
                        </a:lnSpc>
                      </a:pPr>
                      <a:r>
                        <a:rPr lang="en-US" sz="2400" b="0" dirty="0">
                          <a:effectLst/>
                          <a:latin typeface="Segoe UI Semilight"/>
                          <a:cs typeface="Segoe UI Semilight"/>
                        </a:rPr>
                        <a:t>VPN Gateway</a:t>
                      </a:r>
                      <a:endParaRPr lang="en-US" sz="2400" b="0" dirty="0">
                        <a:solidFill>
                          <a:srgbClr val="3C3C3C"/>
                        </a:solidFill>
                        <a:effectLst/>
                        <a:latin typeface="Segoe UI Semilight"/>
                        <a:ea typeface="Times New Roman" panose="02020603050405020304" pitchFamily="18" charset="0"/>
                        <a:cs typeface="Segoe UI Semilight"/>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156845">
                        <a:lnSpc>
                          <a:spcPct val="115000"/>
                        </a:lnSpc>
                      </a:pPr>
                      <a:r>
                        <a:rPr lang="en-US" sz="2400" b="0" dirty="0">
                          <a:effectLst/>
                          <a:latin typeface="Segoe UI Semilight"/>
                          <a:cs typeface="Segoe UI Semilight"/>
                        </a:rPr>
                        <a:t>Gateway IP configuration</a:t>
                      </a:r>
                      <a:endParaRPr lang="en-US" sz="2400" b="0" dirty="0">
                        <a:solidFill>
                          <a:srgbClr val="3C3C3C"/>
                        </a:solidFill>
                        <a:effectLst/>
                        <a:latin typeface="Segoe UI Semilight"/>
                        <a:ea typeface="Times New Roman" panose="02020603050405020304" pitchFamily="18" charset="0"/>
                        <a:cs typeface="Segoe UI Semilight"/>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156845">
                        <a:lnSpc>
                          <a:spcPct val="115000"/>
                        </a:lnSpc>
                      </a:pPr>
                      <a:r>
                        <a:rPr lang="en-US" sz="2400" b="0" dirty="0">
                          <a:effectLst/>
                          <a:latin typeface="Segoe UI Semilight"/>
                          <a:cs typeface="Segoe UI Semilight"/>
                        </a:rPr>
                        <a:t>Yes</a:t>
                      </a:r>
                      <a:endParaRPr lang="en-US" sz="2400" b="0" dirty="0">
                        <a:solidFill>
                          <a:srgbClr val="3C3C3C"/>
                        </a:solidFill>
                        <a:effectLst/>
                        <a:latin typeface="Segoe UI Semilight"/>
                        <a:ea typeface="Times New Roman" panose="02020603050405020304" pitchFamily="18" charset="0"/>
                        <a:cs typeface="Segoe UI Semilight"/>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156845">
                        <a:lnSpc>
                          <a:spcPct val="115000"/>
                        </a:lnSpc>
                      </a:pPr>
                      <a:r>
                        <a:rPr lang="en-US" sz="2400" b="0" dirty="0">
                          <a:effectLst/>
                          <a:latin typeface="Segoe UI Semilight"/>
                          <a:cs typeface="Segoe UI Semilight"/>
                        </a:rPr>
                        <a:t>Yes*</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85675026"/>
                  </a:ext>
                </a:extLst>
              </a:tr>
              <a:tr h="569044">
                <a:tc>
                  <a:txBody>
                    <a:bodyPr/>
                    <a:lstStyle/>
                    <a:p>
                      <a:pPr marL="0" marR="156845">
                        <a:lnSpc>
                          <a:spcPct val="115000"/>
                        </a:lnSpc>
                      </a:pPr>
                      <a:r>
                        <a:rPr lang="en-US" sz="2400" b="0" dirty="0">
                          <a:effectLst/>
                          <a:latin typeface="Segoe UI Semilight"/>
                          <a:cs typeface="Segoe UI Semilight"/>
                        </a:rPr>
                        <a:t>Application Gateway</a:t>
                      </a:r>
                      <a:endParaRPr lang="en-US" sz="2400" b="0" dirty="0">
                        <a:solidFill>
                          <a:srgbClr val="3C3C3C"/>
                        </a:solidFill>
                        <a:effectLst/>
                        <a:latin typeface="Segoe UI Semilight"/>
                        <a:ea typeface="Times New Roman" panose="02020603050405020304" pitchFamily="18" charset="0"/>
                        <a:cs typeface="Segoe UI Semilight"/>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156845">
                        <a:lnSpc>
                          <a:spcPct val="115000"/>
                        </a:lnSpc>
                      </a:pPr>
                      <a:r>
                        <a:rPr lang="en-US" sz="2400" b="0" dirty="0">
                          <a:effectLst/>
                          <a:latin typeface="Segoe UI Semilight"/>
                          <a:cs typeface="Segoe UI Semilight"/>
                        </a:rPr>
                        <a:t>Front-end configuration</a:t>
                      </a:r>
                      <a:endParaRPr lang="en-US" sz="2400" b="0" dirty="0">
                        <a:solidFill>
                          <a:srgbClr val="3C3C3C"/>
                        </a:solidFill>
                        <a:effectLst/>
                        <a:latin typeface="Segoe UI Semilight"/>
                        <a:ea typeface="Times New Roman" panose="02020603050405020304" pitchFamily="18" charset="0"/>
                        <a:cs typeface="Segoe UI Semilight"/>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156845">
                        <a:lnSpc>
                          <a:spcPct val="115000"/>
                        </a:lnSpc>
                      </a:pPr>
                      <a:r>
                        <a:rPr lang="en-US" sz="2400" b="0" dirty="0">
                          <a:effectLst/>
                          <a:latin typeface="Segoe UI Semilight"/>
                          <a:cs typeface="Segoe UI Semilight"/>
                        </a:rPr>
                        <a:t>Yes</a:t>
                      </a:r>
                      <a:endParaRPr lang="en-US" sz="2400" b="0" dirty="0">
                        <a:solidFill>
                          <a:srgbClr val="3C3C3C"/>
                        </a:solidFill>
                        <a:effectLst/>
                        <a:latin typeface="Segoe UI Semilight"/>
                        <a:ea typeface="Times New Roman" panose="02020603050405020304" pitchFamily="18" charset="0"/>
                        <a:cs typeface="Segoe UI Semilight"/>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156845">
                        <a:lnSpc>
                          <a:spcPct val="115000"/>
                        </a:lnSpc>
                      </a:pPr>
                      <a:r>
                        <a:rPr lang="en-US" sz="2400" b="0" dirty="0">
                          <a:effectLst/>
                          <a:latin typeface="Segoe UI Semilight"/>
                          <a:cs typeface="Segoe UI Semilight"/>
                        </a:rPr>
                        <a:t>Yes*</a:t>
                      </a:r>
                      <a:endParaRPr lang="en-US" sz="2400" b="0" dirty="0">
                        <a:solidFill>
                          <a:srgbClr val="3C3C3C"/>
                        </a:solidFill>
                        <a:effectLst/>
                        <a:latin typeface="Segoe UI Semilight"/>
                        <a:ea typeface="Times New Roman" panose="02020603050405020304" pitchFamily="18" charset="0"/>
                        <a:cs typeface="Segoe UI Semilight"/>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41467203"/>
                  </a:ext>
                </a:extLst>
              </a:tr>
            </a:tbl>
          </a:graphicData>
        </a:graphic>
      </p:graphicFrame>
    </p:spTree>
    <p:extLst>
      <p:ext uri="{BB962C8B-B14F-4D97-AF65-F5344CB8AC3E}">
        <p14:creationId xmlns:p14="http://schemas.microsoft.com/office/powerpoint/2010/main" val="973305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Private IP Addresses</a:t>
            </a:r>
          </a:p>
        </p:txBody>
      </p:sp>
      <p:sp>
        <p:nvSpPr>
          <p:cNvPr id="3" name="Text Placeholder 2">
            <a:extLst>
              <a:ext uri="{FF2B5EF4-FFF2-40B4-BE49-F238E27FC236}">
                <a16:creationId xmlns:a16="http://schemas.microsoft.com/office/drawing/2014/main" id="{F011A511-94DA-4606-BAD7-6EDD40AFB7A8}"/>
              </a:ext>
            </a:extLst>
          </p:cNvPr>
          <p:cNvSpPr>
            <a:spLocks noGrp="1"/>
          </p:cNvSpPr>
          <p:nvPr>
            <p:ph type="body" sz="quarter" idx="10"/>
          </p:nvPr>
        </p:nvSpPr>
        <p:spPr>
          <a:xfrm>
            <a:off x="538480" y="4553419"/>
            <a:ext cx="11018520" cy="1809726"/>
          </a:xfrm>
        </p:spPr>
        <p:txBody>
          <a:bodyPr/>
          <a:lstStyle/>
          <a:p>
            <a:pPr lvl="0"/>
            <a:r>
              <a:rPr lang="en-US" b="1" dirty="0"/>
              <a:t>Dynamic (default)</a:t>
            </a:r>
            <a:r>
              <a:rPr lang="en-US" dirty="0"/>
              <a:t>. Azure assigns the next available unassigned or unreserved IP address in the subnet's address range </a:t>
            </a:r>
          </a:p>
          <a:p>
            <a:pPr lvl="0"/>
            <a:r>
              <a:rPr lang="en-US" b="1" dirty="0"/>
              <a:t>Static.</a:t>
            </a:r>
            <a:r>
              <a:rPr lang="en-US" dirty="0"/>
              <a:t> You select and assign any unassigned or unreserved IP address in the subnet's address range </a:t>
            </a:r>
          </a:p>
        </p:txBody>
      </p:sp>
      <p:graphicFrame>
        <p:nvGraphicFramePr>
          <p:cNvPr id="9" name="Table 8">
            <a:extLst>
              <a:ext uri="{FF2B5EF4-FFF2-40B4-BE49-F238E27FC236}">
                <a16:creationId xmlns:a16="http://schemas.microsoft.com/office/drawing/2014/main" id="{C82CA4EF-9753-473D-AD58-920D3A0EA892}"/>
              </a:ext>
            </a:extLst>
          </p:cNvPr>
          <p:cNvGraphicFramePr>
            <a:graphicFrameLocks noGrp="1"/>
          </p:cNvGraphicFramePr>
          <p:nvPr/>
        </p:nvGraphicFramePr>
        <p:xfrm>
          <a:off x="584199" y="1435100"/>
          <a:ext cx="10416033" cy="2695876"/>
        </p:xfrm>
        <a:graphic>
          <a:graphicData uri="http://schemas.openxmlformats.org/drawingml/2006/table">
            <a:tbl>
              <a:tblPr firstRow="1" firstCol="1" bandRow="1">
                <a:tableStyleId>{5C22544A-7EE6-4342-B048-85BDC9FD1C3A}</a:tableStyleId>
              </a:tblPr>
              <a:tblGrid>
                <a:gridCol w="3320289">
                  <a:extLst>
                    <a:ext uri="{9D8B030D-6E8A-4147-A177-3AD203B41FA5}">
                      <a16:colId xmlns:a16="http://schemas.microsoft.com/office/drawing/2014/main" val="3958975764"/>
                    </a:ext>
                  </a:extLst>
                </a:gridCol>
                <a:gridCol w="4169664">
                  <a:extLst>
                    <a:ext uri="{9D8B030D-6E8A-4147-A177-3AD203B41FA5}">
                      <a16:colId xmlns:a16="http://schemas.microsoft.com/office/drawing/2014/main" val="2354717621"/>
                    </a:ext>
                  </a:extLst>
                </a:gridCol>
                <a:gridCol w="1536192">
                  <a:extLst>
                    <a:ext uri="{9D8B030D-6E8A-4147-A177-3AD203B41FA5}">
                      <a16:colId xmlns:a16="http://schemas.microsoft.com/office/drawing/2014/main" val="1131238555"/>
                    </a:ext>
                  </a:extLst>
                </a:gridCol>
                <a:gridCol w="1389888">
                  <a:extLst>
                    <a:ext uri="{9D8B030D-6E8A-4147-A177-3AD203B41FA5}">
                      <a16:colId xmlns:a16="http://schemas.microsoft.com/office/drawing/2014/main" val="1892619202"/>
                    </a:ext>
                  </a:extLst>
                </a:gridCol>
              </a:tblGrid>
              <a:tr h="594868">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Private IP Addresses</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IP address association</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Dynamic</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Static</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02162536"/>
                  </a:ext>
                </a:extLst>
              </a:tr>
              <a:tr h="530266">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Virtual Machine</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NIC</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Yes</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Yes</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08074148"/>
                  </a:ext>
                </a:extLst>
              </a:tr>
              <a:tr h="785371">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Internal Load Balancer</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Front-end configuration</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Yes</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Yes</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72633377"/>
                  </a:ext>
                </a:extLst>
              </a:tr>
              <a:tr h="785371">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Application Gateway</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Front-end configuration</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Yes</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156845">
                        <a:lnSpc>
                          <a:spcPct val="115000"/>
                        </a:lnSpc>
                      </a:pPr>
                      <a:r>
                        <a:rPr lang="en-US" sz="2400" b="0" dirty="0">
                          <a:effectLst/>
                          <a:latin typeface="Segoe UI Semilight" panose="020B0402040204020203" pitchFamily="34" charset="0"/>
                          <a:cs typeface="Segoe UI Semilight" panose="020B0402040204020203" pitchFamily="34" charset="0"/>
                        </a:rPr>
                        <a:t>Yes</a:t>
                      </a:r>
                      <a:endParaRPr lang="en-US" sz="24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4450399"/>
                  </a:ext>
                </a:extLst>
              </a:tr>
            </a:tbl>
          </a:graphicData>
        </a:graphic>
      </p:graphicFrame>
    </p:spTree>
    <p:extLst>
      <p:ext uri="{BB962C8B-B14F-4D97-AF65-F5344CB8AC3E}">
        <p14:creationId xmlns:p14="http://schemas.microsoft.com/office/powerpoint/2010/main" val="3232483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6" y="3035808"/>
            <a:ext cx="10764656" cy="498598"/>
          </a:xfrm>
        </p:spPr>
        <p:txBody>
          <a:bodyPr/>
          <a:lstStyle/>
          <a:p>
            <a:r>
              <a:rPr lang="en-US" dirty="0">
                <a:cs typeface="Segoe UI"/>
              </a:rPr>
              <a:t>Network Security Groups</a:t>
            </a:r>
          </a:p>
        </p:txBody>
      </p:sp>
    </p:spTree>
    <p:extLst>
      <p:ext uri="{BB962C8B-B14F-4D97-AF65-F5344CB8AC3E}">
        <p14:creationId xmlns:p14="http://schemas.microsoft.com/office/powerpoint/2010/main" val="1789238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59A6A-B20B-45F5-A780-AC3D243BA88E}"/>
              </a:ext>
            </a:extLst>
          </p:cNvPr>
          <p:cNvSpPr>
            <a:spLocks noGrp="1"/>
          </p:cNvSpPr>
          <p:nvPr>
            <p:ph type="title"/>
          </p:nvPr>
        </p:nvSpPr>
        <p:spPr/>
        <p:txBody>
          <a:bodyPr/>
          <a:lstStyle/>
          <a:p>
            <a:r>
              <a:rPr lang="en-US" dirty="0"/>
              <a:t>Network Security Groups Overview</a:t>
            </a:r>
          </a:p>
        </p:txBody>
      </p:sp>
      <p:sp>
        <p:nvSpPr>
          <p:cNvPr id="3" name="Text Placeholder 2">
            <a:extLst>
              <a:ext uri="{FF2B5EF4-FFF2-40B4-BE49-F238E27FC236}">
                <a16:creationId xmlns:a16="http://schemas.microsoft.com/office/drawing/2014/main" id="{845E3F00-128B-4CD3-BE87-E0A69987626F}"/>
              </a:ext>
            </a:extLst>
          </p:cNvPr>
          <p:cNvSpPr>
            <a:spLocks noGrp="1"/>
          </p:cNvSpPr>
          <p:nvPr>
            <p:ph type="body" sz="quarter" idx="10"/>
          </p:nvPr>
        </p:nvSpPr>
        <p:spPr>
          <a:xfrm>
            <a:off x="584200" y="1435497"/>
            <a:ext cx="11018520" cy="2499146"/>
          </a:xfrm>
        </p:spPr>
        <p:txBody>
          <a:bodyPr/>
          <a:lstStyle/>
          <a:p>
            <a:r>
              <a:rPr lang="en-US" dirty="0"/>
              <a:t>Network Security Groups </a:t>
            </a:r>
          </a:p>
          <a:p>
            <a:r>
              <a:rPr lang="en-US" dirty="0"/>
              <a:t>NSG Rules</a:t>
            </a:r>
          </a:p>
          <a:p>
            <a:r>
              <a:rPr lang="en-US" dirty="0"/>
              <a:t>NSG Effective Rules</a:t>
            </a:r>
          </a:p>
          <a:p>
            <a:r>
              <a:rPr lang="en-US" dirty="0"/>
              <a:t>Creating NSG Rules</a:t>
            </a:r>
          </a:p>
          <a:p>
            <a:r>
              <a:rPr lang="en-US" dirty="0"/>
              <a:t>Application Security Groups</a:t>
            </a:r>
          </a:p>
        </p:txBody>
      </p:sp>
    </p:spTree>
    <p:extLst>
      <p:ext uri="{BB962C8B-B14F-4D97-AF65-F5344CB8AC3E}">
        <p14:creationId xmlns:p14="http://schemas.microsoft.com/office/powerpoint/2010/main" val="941996512"/>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Network Security Groups</a:t>
            </a:r>
          </a:p>
        </p:txBody>
      </p:sp>
      <p:sp>
        <p:nvSpPr>
          <p:cNvPr id="3" name="Text Placeholder 2">
            <a:extLst>
              <a:ext uri="{FF2B5EF4-FFF2-40B4-BE49-F238E27FC236}">
                <a16:creationId xmlns:a16="http://schemas.microsoft.com/office/drawing/2014/main" id="{9E21812E-01E8-44BA-BE97-5E9E1FBBF788}"/>
              </a:ext>
            </a:extLst>
          </p:cNvPr>
          <p:cNvSpPr>
            <a:spLocks noGrp="1"/>
          </p:cNvSpPr>
          <p:nvPr>
            <p:ph type="body" sz="quarter" idx="10"/>
          </p:nvPr>
        </p:nvSpPr>
        <p:spPr>
          <a:xfrm>
            <a:off x="584200" y="3984703"/>
            <a:ext cx="10507472" cy="1895904"/>
          </a:xfrm>
        </p:spPr>
        <p:txBody>
          <a:bodyPr/>
          <a:lstStyle/>
          <a:p>
            <a:r>
              <a:rPr lang="en-US" dirty="0"/>
              <a:t>Limit network traffic to resources in a virtual network</a:t>
            </a:r>
            <a:endParaRPr lang="bs-Latn-BA"/>
          </a:p>
          <a:p>
            <a:r>
              <a:rPr lang="en-US" dirty="0"/>
              <a:t>Contains a list of security rules that allow or deny inbound or outbound network traffic </a:t>
            </a:r>
          </a:p>
          <a:p>
            <a:r>
              <a:rPr lang="en-US" dirty="0"/>
              <a:t>Can be associated to a subnet or a network interface </a:t>
            </a:r>
          </a:p>
        </p:txBody>
      </p:sp>
      <p:pic>
        <p:nvPicPr>
          <p:cNvPr id="2" name="Picture 3" descr="Screenshot of the network security group overview blade. One subnet and one custom security rule are shown. ">
            <a:extLst>
              <a:ext uri="{FF2B5EF4-FFF2-40B4-BE49-F238E27FC236}">
                <a16:creationId xmlns:a16="http://schemas.microsoft.com/office/drawing/2014/main" id="{E9015A45-07BB-4ECB-BB79-6862723F6819}"/>
              </a:ext>
            </a:extLst>
          </p:cNvPr>
          <p:cNvPicPr>
            <a:picLocks noChangeAspect="1"/>
          </p:cNvPicPr>
          <p:nvPr/>
        </p:nvPicPr>
        <p:blipFill>
          <a:blip r:embed="rId3"/>
          <a:stretch>
            <a:fillRect/>
          </a:stretch>
        </p:blipFill>
        <p:spPr>
          <a:xfrm>
            <a:off x="773910" y="1336478"/>
            <a:ext cx="10455563" cy="2322945"/>
          </a:xfrm>
          <a:prstGeom prst="rect">
            <a:avLst/>
          </a:prstGeom>
          <a:ln>
            <a:solidFill>
              <a:schemeClr val="tx1"/>
            </a:solidFill>
          </a:ln>
        </p:spPr>
      </p:pic>
    </p:spTree>
    <p:extLst>
      <p:ext uri="{BB962C8B-B14F-4D97-AF65-F5344CB8AC3E}">
        <p14:creationId xmlns:p14="http://schemas.microsoft.com/office/powerpoint/2010/main" val="769872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20706</Words>
  <Application>Microsoft Office PowerPoint</Application>
  <PresentationFormat>Widescreen</PresentationFormat>
  <Paragraphs>2831</Paragraphs>
  <Slides>330</Slides>
  <Notes>226</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330</vt:i4>
      </vt:variant>
    </vt:vector>
  </HeadingPairs>
  <TitlesOfParts>
    <vt:vector size="344" baseType="lpstr">
      <vt:lpstr>Arial</vt:lpstr>
      <vt:lpstr>Calibri</vt:lpstr>
      <vt:lpstr>Consolas</vt:lpstr>
      <vt:lpstr>Open Sans</vt:lpstr>
      <vt:lpstr>Segoe UI</vt:lpstr>
      <vt:lpstr>Segoe UI Emoji</vt:lpstr>
      <vt:lpstr>Segoe UI Light</vt:lpstr>
      <vt:lpstr>Segoe UI Semibold</vt:lpstr>
      <vt:lpstr>Segoe UI Semilight</vt:lpstr>
      <vt:lpstr>Segoe UI VSS (Regular)</vt:lpstr>
      <vt:lpstr>Verdana</vt:lpstr>
      <vt:lpstr>Wingdings</vt:lpstr>
      <vt:lpstr>WHITE TEMPLATE</vt:lpstr>
      <vt:lpstr>Bitmap Image</vt:lpstr>
      <vt:lpstr>AZ-104T00A Module 01:  Identity</vt:lpstr>
      <vt:lpstr>Module Overview</vt:lpstr>
      <vt:lpstr>Azure Active Directory</vt:lpstr>
      <vt:lpstr>Azure Active Directory Overview</vt:lpstr>
      <vt:lpstr>Azure Active Directory</vt:lpstr>
      <vt:lpstr>Azure AD Concepts</vt:lpstr>
      <vt:lpstr>AD DS vs Azure Active Directory</vt:lpstr>
      <vt:lpstr>Azure Active Directory Editions</vt:lpstr>
      <vt:lpstr>Azure AD Join</vt:lpstr>
      <vt:lpstr>Multi-Factor Authentication</vt:lpstr>
      <vt:lpstr>Self-Service Password Reset</vt:lpstr>
      <vt:lpstr>Users and Groups</vt:lpstr>
      <vt:lpstr>Users and Groups Overview</vt:lpstr>
      <vt:lpstr>User Accounts</vt:lpstr>
      <vt:lpstr>Managing User Accounts</vt:lpstr>
      <vt:lpstr>Bulk User Accounts</vt:lpstr>
      <vt:lpstr>Group Accounts</vt:lpstr>
      <vt:lpstr>Azure AD Connect</vt:lpstr>
      <vt:lpstr>Azure AD Connect Health</vt:lpstr>
      <vt:lpstr>Managing Multiple Directories</vt:lpstr>
      <vt:lpstr>Module 01 Lab and Review</vt:lpstr>
      <vt:lpstr>AZ-104T00A Module 02:  Governance  and Compliance</vt:lpstr>
      <vt:lpstr>Module Overview</vt:lpstr>
      <vt:lpstr>Subscriptions and Accounts</vt:lpstr>
      <vt:lpstr>Subscriptions and Accounts Overview</vt:lpstr>
      <vt:lpstr>Regions</vt:lpstr>
      <vt:lpstr>Azure Subscriptions</vt:lpstr>
      <vt:lpstr>Getting a Subscription</vt:lpstr>
      <vt:lpstr>Subscription Usage</vt:lpstr>
      <vt:lpstr>Cost Management</vt:lpstr>
      <vt:lpstr>Resource Tags</vt:lpstr>
      <vt:lpstr>Cost Savings</vt:lpstr>
      <vt:lpstr>Azure Policy</vt:lpstr>
      <vt:lpstr>Azure Policy Overview</vt:lpstr>
      <vt:lpstr>Management Groups</vt:lpstr>
      <vt:lpstr>Azure Policy</vt:lpstr>
      <vt:lpstr>Implementing Azure Policy</vt:lpstr>
      <vt:lpstr>Policy Definitions</vt:lpstr>
      <vt:lpstr>Create Initiative Definitions</vt:lpstr>
      <vt:lpstr>Scope the Initiative Definition</vt:lpstr>
      <vt:lpstr>Determine Compliance</vt:lpstr>
      <vt:lpstr>Role-Based Access Control</vt:lpstr>
      <vt:lpstr>Role-Based Access Control Overview</vt:lpstr>
      <vt:lpstr>Role-Based Access Control</vt:lpstr>
      <vt:lpstr>Role Definition</vt:lpstr>
      <vt:lpstr>Role Assignment</vt:lpstr>
      <vt:lpstr>Azure RBAC Roles vs. Azure AD Roles</vt:lpstr>
      <vt:lpstr>RBAC Authentication</vt:lpstr>
      <vt:lpstr>Azure RBAC Roles</vt:lpstr>
      <vt:lpstr>Module 02 Lab and Review</vt:lpstr>
      <vt:lpstr>AZ-104T00A Module 03:  Azure Administration</vt:lpstr>
      <vt:lpstr>Module Overview</vt:lpstr>
      <vt:lpstr>Resource Manager</vt:lpstr>
      <vt:lpstr>Resource Manager Overview</vt:lpstr>
      <vt:lpstr>Resource Manager</vt:lpstr>
      <vt:lpstr>Terminology</vt:lpstr>
      <vt:lpstr>Resource Group Deployments</vt:lpstr>
      <vt:lpstr>Resource Manager Locks</vt:lpstr>
      <vt:lpstr>Moving Resources</vt:lpstr>
      <vt:lpstr>Removing Resources and Resource Groups</vt:lpstr>
      <vt:lpstr>Resource Limits</vt:lpstr>
      <vt:lpstr>Azure Portal and Cloud Shell</vt:lpstr>
      <vt:lpstr>Azure Portal and Cloud Shell Overview</vt:lpstr>
      <vt:lpstr>Azure Portal</vt:lpstr>
      <vt:lpstr>Azure Mobile App</vt:lpstr>
      <vt:lpstr>Azure Cloud Shell</vt:lpstr>
      <vt:lpstr>Azure PowerShell and CLI</vt:lpstr>
      <vt:lpstr>Azure PowerShell and CLI Overview</vt:lpstr>
      <vt:lpstr>Azure PowerShell</vt:lpstr>
      <vt:lpstr>PowerShell Cmdlets and Modules</vt:lpstr>
      <vt:lpstr>Azure CLI</vt:lpstr>
      <vt:lpstr>ARM Templates</vt:lpstr>
      <vt:lpstr>ARM Templates Overview</vt:lpstr>
      <vt:lpstr>Template Advantages</vt:lpstr>
      <vt:lpstr>Template Schema</vt:lpstr>
      <vt:lpstr>Template Parameters</vt:lpstr>
      <vt:lpstr>Template Variables</vt:lpstr>
      <vt:lpstr>Template Functions</vt:lpstr>
      <vt:lpstr>Template Resources</vt:lpstr>
      <vt:lpstr>Template Outputs</vt:lpstr>
      <vt:lpstr>QuickStart Templates</vt:lpstr>
      <vt:lpstr>Module 03 Lab and Review</vt:lpstr>
      <vt:lpstr>AZ-104T00A Module 04:  Virtual Networking</vt:lpstr>
      <vt:lpstr>Module Overview</vt:lpstr>
      <vt:lpstr>Virtual Networks</vt:lpstr>
      <vt:lpstr>Virtual Networks Overview</vt:lpstr>
      <vt:lpstr>Azure Networking Components</vt:lpstr>
      <vt:lpstr>Virtual Networks</vt:lpstr>
      <vt:lpstr>Subnets</vt:lpstr>
      <vt:lpstr>Implementing Virtual Networks</vt:lpstr>
      <vt:lpstr>IP Addressing</vt:lpstr>
      <vt:lpstr>IP Addressing Overview</vt:lpstr>
      <vt:lpstr>IP Addressing</vt:lpstr>
      <vt:lpstr>Creating Public IP Addresses</vt:lpstr>
      <vt:lpstr>Public IP Addresses</vt:lpstr>
      <vt:lpstr>Private IP Addresses</vt:lpstr>
      <vt:lpstr>Network Security Groups</vt:lpstr>
      <vt:lpstr>Network Security Groups Overview</vt:lpstr>
      <vt:lpstr>Network Security Groups</vt:lpstr>
      <vt:lpstr>NSG Rules</vt:lpstr>
      <vt:lpstr>NSG Effective Rules</vt:lpstr>
      <vt:lpstr>Creating NSG Rules</vt:lpstr>
      <vt:lpstr>Application Security Groups</vt:lpstr>
      <vt:lpstr>Azure Firewall</vt:lpstr>
      <vt:lpstr>Azure Firewall Overview</vt:lpstr>
      <vt:lpstr>Azure Firewall</vt:lpstr>
      <vt:lpstr>Implementing Firewalls</vt:lpstr>
      <vt:lpstr>Firewall Rules</vt:lpstr>
      <vt:lpstr>Azure DNS</vt:lpstr>
      <vt:lpstr>Azure DNS Overview</vt:lpstr>
      <vt:lpstr>Domains and Custom Domains</vt:lpstr>
      <vt:lpstr>Verify the Custom Domain Name</vt:lpstr>
      <vt:lpstr>Azure DNS Zones</vt:lpstr>
      <vt:lpstr>DNS Delegation</vt:lpstr>
      <vt:lpstr>DNS Record Sets</vt:lpstr>
      <vt:lpstr>DNS for Private Domains</vt:lpstr>
      <vt:lpstr>Private Zone Scenarios</vt:lpstr>
      <vt:lpstr>Module 04 Lab and Review</vt:lpstr>
      <vt:lpstr>Lab 04 - Implement Virtual Networking</vt:lpstr>
      <vt:lpstr>Lab 04 – Architecture Diagram</vt:lpstr>
      <vt:lpstr>AZ-104T00A Module 05:  Intersite Connectivity</vt:lpstr>
      <vt:lpstr>Module Overview</vt:lpstr>
      <vt:lpstr>VNet Peering</vt:lpstr>
      <vt:lpstr>VNet Peering Overview</vt:lpstr>
      <vt:lpstr>VNet Peering</vt:lpstr>
      <vt:lpstr>Gateway Transit and Connectivity</vt:lpstr>
      <vt:lpstr>Configure VNet Peering</vt:lpstr>
      <vt:lpstr>Service Chaining</vt:lpstr>
      <vt:lpstr>VPN Gateway Connections</vt:lpstr>
      <vt:lpstr>VPN Gateway Connections Overview</vt:lpstr>
      <vt:lpstr>VPN Gateways</vt:lpstr>
      <vt:lpstr>Implement Site-to-Site VPN Connections</vt:lpstr>
      <vt:lpstr>VPN Gateway Configuration</vt:lpstr>
      <vt:lpstr>VPN Gateway Types</vt:lpstr>
      <vt:lpstr>Gateway SKU and Generation</vt:lpstr>
      <vt:lpstr>Configure the On-Premises VPN Device</vt:lpstr>
      <vt:lpstr>High Availability Scenarios</vt:lpstr>
      <vt:lpstr>ExpressRoute and Virtual WAN</vt:lpstr>
      <vt:lpstr>ExpressRoute and Virtual WAN Overview</vt:lpstr>
      <vt:lpstr>ExpressRoute</vt:lpstr>
      <vt:lpstr>ExpressRoute Capabilities</vt:lpstr>
      <vt:lpstr>Coexisting Site-to-Site and ExpressRoute</vt:lpstr>
      <vt:lpstr>Intersite Connections Comparison</vt:lpstr>
      <vt:lpstr>Virtual WANs</vt:lpstr>
      <vt:lpstr>Module 05 Lab and Review</vt:lpstr>
      <vt:lpstr>Lab 05 - Implement Intersite Connectivity</vt:lpstr>
      <vt:lpstr>Lab 05 – Architecture Diagram</vt:lpstr>
      <vt:lpstr>AZ-104T00A Module 06:  Network Traffic Management</vt:lpstr>
      <vt:lpstr>Module Overview</vt:lpstr>
      <vt:lpstr>Azure Load Balancer</vt:lpstr>
      <vt:lpstr>Azure Load Balancer Overview</vt:lpstr>
      <vt:lpstr>Azure Load Balancer</vt:lpstr>
      <vt:lpstr>Public Load Balancer</vt:lpstr>
      <vt:lpstr>Internal Load Balancer</vt:lpstr>
      <vt:lpstr>Load Balancer SKUs</vt:lpstr>
      <vt:lpstr>Backend Pools</vt:lpstr>
      <vt:lpstr>Load Balancer Rules</vt:lpstr>
      <vt:lpstr>Session Persistence</vt:lpstr>
      <vt:lpstr>Health Probes</vt:lpstr>
      <vt:lpstr>Azure Application Gateway</vt:lpstr>
      <vt:lpstr>Application Gateway Overview</vt:lpstr>
      <vt:lpstr>Application Gateway</vt:lpstr>
      <vt:lpstr>Application Gateway Routing</vt:lpstr>
      <vt:lpstr>Application Gateway Components</vt:lpstr>
      <vt:lpstr>Azure Traffic Manager</vt:lpstr>
      <vt:lpstr>Traffic Manager Overview</vt:lpstr>
      <vt:lpstr>Azure Traffic Manager</vt:lpstr>
      <vt:lpstr>Traffic Manager Routing Methods</vt:lpstr>
      <vt:lpstr>Distributing Network Traffic</vt:lpstr>
      <vt:lpstr>Module 06 Lab and Review</vt:lpstr>
      <vt:lpstr>Lab 06 – Implement Traffic Management</vt:lpstr>
      <vt:lpstr>Lab 06 – Architecture Diagram</vt:lpstr>
      <vt:lpstr>AZ-104T00A Module 07:  Azure Storage</vt:lpstr>
      <vt:lpstr>Module Overview</vt:lpstr>
      <vt:lpstr>Storage Accounts</vt:lpstr>
      <vt:lpstr>Storage Accounts Overview</vt:lpstr>
      <vt:lpstr>Azure Storage</vt:lpstr>
      <vt:lpstr>Azure Storage Services </vt:lpstr>
      <vt:lpstr>Storage Account Kinds</vt:lpstr>
      <vt:lpstr>Replication Strategies </vt:lpstr>
      <vt:lpstr>Accessing Storage</vt:lpstr>
      <vt:lpstr>Securing Storage Account Endpoints</vt:lpstr>
      <vt:lpstr>Blob Storage</vt:lpstr>
      <vt:lpstr>Blob Storage Overview</vt:lpstr>
      <vt:lpstr>Blob Storage</vt:lpstr>
      <vt:lpstr>Blob Containers</vt:lpstr>
      <vt:lpstr>Blob Access Tiers</vt:lpstr>
      <vt:lpstr>Blob Lifecycle Management</vt:lpstr>
      <vt:lpstr>Uploading Blobs</vt:lpstr>
      <vt:lpstr>Storage Pricing</vt:lpstr>
      <vt:lpstr>Storage Security</vt:lpstr>
      <vt:lpstr>Storage Security Overview</vt:lpstr>
      <vt:lpstr>Storage Security</vt:lpstr>
      <vt:lpstr>Shared Access Signatures</vt:lpstr>
      <vt:lpstr>URI and SAS Parameters</vt:lpstr>
      <vt:lpstr>Storage Service Encryption</vt:lpstr>
      <vt:lpstr>Customer Managed Keys</vt:lpstr>
      <vt:lpstr>Storage Best Practices</vt:lpstr>
      <vt:lpstr>Azure Files and File Sync</vt:lpstr>
      <vt:lpstr>Azure Files and File Sync Overview</vt:lpstr>
      <vt:lpstr>Files vs Blobs</vt:lpstr>
      <vt:lpstr>Managing File Shares</vt:lpstr>
      <vt:lpstr>File Share Snapshots</vt:lpstr>
      <vt:lpstr>Azure File Sync</vt:lpstr>
      <vt:lpstr>File Sync Components</vt:lpstr>
      <vt:lpstr>File Sync Steps</vt:lpstr>
      <vt:lpstr>Managing Storage</vt:lpstr>
      <vt:lpstr>Managing Storage Overview</vt:lpstr>
      <vt:lpstr>Storage Explorer</vt:lpstr>
      <vt:lpstr>Import and Export Service</vt:lpstr>
      <vt:lpstr>Data Box</vt:lpstr>
      <vt:lpstr>AzCopy</vt:lpstr>
      <vt:lpstr>Data Transfer Tool Selection</vt:lpstr>
      <vt:lpstr>Module 07 Labs and Review</vt:lpstr>
      <vt:lpstr>AZ-104T00A Module 08:  Azure Virtual Machines</vt:lpstr>
      <vt:lpstr>Module Overview</vt:lpstr>
      <vt:lpstr>Virtual Machine Planning</vt:lpstr>
      <vt:lpstr>Virtual Machine Planning Overview</vt:lpstr>
      <vt:lpstr>IaaS Cloud Services</vt:lpstr>
      <vt:lpstr>Planning Checklist</vt:lpstr>
      <vt:lpstr>Location and Pricing</vt:lpstr>
      <vt:lpstr>Virtual Machine Sizing</vt:lpstr>
      <vt:lpstr>Virtual Machine Disks</vt:lpstr>
      <vt:lpstr>Storage Options</vt:lpstr>
      <vt:lpstr>Supported Operating Systems</vt:lpstr>
      <vt:lpstr>Virtual Machine Connections</vt:lpstr>
      <vt:lpstr>Creating Virtual Machines</vt:lpstr>
      <vt:lpstr>Creating Virtual Machines Overview</vt:lpstr>
      <vt:lpstr>Creating Virtual Machines in the Portal</vt:lpstr>
      <vt:lpstr>Windows Virtual Machines</vt:lpstr>
      <vt:lpstr>Windows VM Connections</vt:lpstr>
      <vt:lpstr>Linux Virtual Machines</vt:lpstr>
      <vt:lpstr>Linux VM Connections</vt:lpstr>
      <vt:lpstr>Virtual Machine Availability</vt:lpstr>
      <vt:lpstr>Virtual Machine Availability Overview</vt:lpstr>
      <vt:lpstr>Maintenance vs. Downtime</vt:lpstr>
      <vt:lpstr>Availability Sets</vt:lpstr>
      <vt:lpstr>Update and Fault Domains</vt:lpstr>
      <vt:lpstr>Availability Zones</vt:lpstr>
      <vt:lpstr>Scaling Concepts</vt:lpstr>
      <vt:lpstr>Scale Sets</vt:lpstr>
      <vt:lpstr>Implementing Scale Sets</vt:lpstr>
      <vt:lpstr>Autoscale</vt:lpstr>
      <vt:lpstr>Virtual Machine Extensions</vt:lpstr>
      <vt:lpstr>Virtual Machine Extensions Overview</vt:lpstr>
      <vt:lpstr>Virtual Machine Extensions</vt:lpstr>
      <vt:lpstr>Custom Script Extensions</vt:lpstr>
      <vt:lpstr>Module 08 Lab and Review</vt:lpstr>
      <vt:lpstr>AZ-104T00A Module 09:  Serverless Computing</vt:lpstr>
      <vt:lpstr>Module Overview</vt:lpstr>
      <vt:lpstr> Azure App Service Plans</vt:lpstr>
      <vt:lpstr>Azure App Service Overview</vt:lpstr>
      <vt:lpstr>Azure App Service Plans</vt:lpstr>
      <vt:lpstr>App Service Plan Pricing Tiers</vt:lpstr>
      <vt:lpstr>App Service Plan Scaling</vt:lpstr>
      <vt:lpstr>App Service Plan Scale Out</vt:lpstr>
      <vt:lpstr>Azure App Services</vt:lpstr>
      <vt:lpstr>Managing App Services Overview</vt:lpstr>
      <vt:lpstr>Azure App Service</vt:lpstr>
      <vt:lpstr>Creating an App Service</vt:lpstr>
      <vt:lpstr>Continuous Deployment</vt:lpstr>
      <vt:lpstr>Deployment Slots</vt:lpstr>
      <vt:lpstr>Creating Deployment Slots</vt:lpstr>
      <vt:lpstr>Securing an App Service</vt:lpstr>
      <vt:lpstr>Custom Domain Names</vt:lpstr>
      <vt:lpstr>Backup an App Service</vt:lpstr>
      <vt:lpstr>Application Insights</vt:lpstr>
      <vt:lpstr>Container Services</vt:lpstr>
      <vt:lpstr>Container Services Overview</vt:lpstr>
      <vt:lpstr>Containers vs Virtual Machines</vt:lpstr>
      <vt:lpstr>Azure Container Instances</vt:lpstr>
      <vt:lpstr>Container Groups</vt:lpstr>
      <vt:lpstr>Docker</vt:lpstr>
      <vt:lpstr>AZ-104T00A Module 10:  Data Protection</vt:lpstr>
      <vt:lpstr>Module Overview</vt:lpstr>
      <vt:lpstr>File and Folder Backups</vt:lpstr>
      <vt:lpstr>File and Folder Backups Overview</vt:lpstr>
      <vt:lpstr>Azure Backup</vt:lpstr>
      <vt:lpstr>Recovery Services Vault Backup Options</vt:lpstr>
      <vt:lpstr>Virtual Machine Backups</vt:lpstr>
      <vt:lpstr>Virtual Machine Backups Overview</vt:lpstr>
      <vt:lpstr>Virtual Machine Data Protection</vt:lpstr>
      <vt:lpstr>Workload Protection Needs</vt:lpstr>
      <vt:lpstr>Virtual Machine Snapshots</vt:lpstr>
      <vt:lpstr>Recovery Services Vault VM Backup Options</vt:lpstr>
      <vt:lpstr>Implementing VM Backups</vt:lpstr>
      <vt:lpstr>Implementing VM Restore</vt:lpstr>
      <vt:lpstr>Azure Backup Server</vt:lpstr>
      <vt:lpstr>Backup Component Comparison</vt:lpstr>
      <vt:lpstr>Soft Delete</vt:lpstr>
      <vt:lpstr>Azure Site Recovery </vt:lpstr>
      <vt:lpstr>Azure to Azure Architecture</vt:lpstr>
      <vt:lpstr>Module 10 Lab and Review</vt:lpstr>
      <vt:lpstr>AZ-104T00A Module 11:  Monitoring</vt:lpstr>
      <vt:lpstr>Module Overview</vt:lpstr>
      <vt:lpstr>Azure Monitor</vt:lpstr>
      <vt:lpstr>Azure Monitor Overview</vt:lpstr>
      <vt:lpstr>Azure Monitor Service</vt:lpstr>
      <vt:lpstr>Key Capabilities</vt:lpstr>
      <vt:lpstr>Monitoring Data Platform</vt:lpstr>
      <vt:lpstr>Log Data</vt:lpstr>
      <vt:lpstr>Data Types</vt:lpstr>
      <vt:lpstr>Azure Advisor</vt:lpstr>
      <vt:lpstr>Activity Log</vt:lpstr>
      <vt:lpstr>Query the Activity Log</vt:lpstr>
      <vt:lpstr>Azure Alerts</vt:lpstr>
      <vt:lpstr>Azure Alerts Overview</vt:lpstr>
      <vt:lpstr>Azure Monitor Alerts</vt:lpstr>
      <vt:lpstr>Creating Alert Rules</vt:lpstr>
      <vt:lpstr>Action Groups</vt:lpstr>
      <vt:lpstr>Log Analytics</vt:lpstr>
      <vt:lpstr>Log Analytics Overview</vt:lpstr>
      <vt:lpstr>Log Analytics </vt:lpstr>
      <vt:lpstr>Connected Sources</vt:lpstr>
      <vt:lpstr>Data Sources</vt:lpstr>
      <vt:lpstr>Log Analytics Querying</vt:lpstr>
      <vt:lpstr>Query Language Syntax</vt:lpstr>
      <vt:lpstr>Network Watcher</vt:lpstr>
      <vt:lpstr>Network Watcher Overview</vt:lpstr>
      <vt:lpstr>Network Watcher</vt:lpstr>
      <vt:lpstr>Network Watcher Diagnostics </vt:lpstr>
      <vt:lpstr>Diagnostics - IP Flow Verify</vt:lpstr>
      <vt:lpstr>Diagnostics - Next Hop</vt:lpstr>
      <vt:lpstr>Diagnostics - Effective Security Rules</vt:lpstr>
      <vt:lpstr>Diagnostics - VPN Troubleshoot</vt:lpstr>
      <vt:lpstr>Diagnostics - Packet Capture</vt:lpstr>
      <vt:lpstr>Diagnostics - Connection Troubleshoot</vt:lpstr>
      <vt:lpstr>Logs - NSG Flow Logs</vt:lpstr>
      <vt:lpstr>Monitoring - Topology</vt:lpstr>
      <vt:lpstr>Module 11 Lab and 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1</cp:revision>
  <dcterms:created xsi:type="dcterms:W3CDTF">2020-03-16T13:27:16Z</dcterms:created>
  <dcterms:modified xsi:type="dcterms:W3CDTF">2024-09-15T11:33:12Z</dcterms:modified>
</cp:coreProperties>
</file>